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28"/>
  </p:notesMasterIdLst>
  <p:sldIdLst>
    <p:sldId id="1401" r:id="rId5"/>
    <p:sldId id="1402" r:id="rId6"/>
    <p:sldId id="1403" r:id="rId7"/>
    <p:sldId id="1404" r:id="rId8"/>
    <p:sldId id="1405" r:id="rId9"/>
    <p:sldId id="1384" r:id="rId10"/>
    <p:sldId id="1332" r:id="rId11"/>
    <p:sldId id="1344" r:id="rId12"/>
    <p:sldId id="1341" r:id="rId13"/>
    <p:sldId id="1346" r:id="rId14"/>
    <p:sldId id="1347" r:id="rId15"/>
    <p:sldId id="1386" r:id="rId16"/>
    <p:sldId id="1376" r:id="rId17"/>
    <p:sldId id="1377" r:id="rId18"/>
    <p:sldId id="1378" r:id="rId19"/>
    <p:sldId id="1379" r:id="rId20"/>
    <p:sldId id="1335" r:id="rId21"/>
    <p:sldId id="1387" r:id="rId22"/>
    <p:sldId id="1218" r:id="rId23"/>
    <p:sldId id="1373" r:id="rId24"/>
    <p:sldId id="1374" r:id="rId25"/>
    <p:sldId id="1398" r:id="rId26"/>
    <p:sldId id="1397" r:id="rId27"/>
  </p:sldIdLst>
  <p:sldSz cx="12192000" cy="6858000"/>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Run of Show" id="{22F7963C-3049-4801-834B-63E96BFC22A6}">
          <p14:sldIdLst/>
        </p14:section>
        <p14:section name="Presentation" id="{F9D00479-5F8C-4CA2-B6A2-29CB35329887}">
          <p14:sldIdLst>
            <p14:sldId id="1401"/>
            <p14:sldId id="1402"/>
            <p14:sldId id="1403"/>
            <p14:sldId id="1404"/>
            <p14:sldId id="1405"/>
            <p14:sldId id="1384"/>
            <p14:sldId id="1332"/>
            <p14:sldId id="1344"/>
            <p14:sldId id="1341"/>
            <p14:sldId id="1346"/>
            <p14:sldId id="1347"/>
            <p14:sldId id="1386"/>
            <p14:sldId id="1376"/>
            <p14:sldId id="1377"/>
            <p14:sldId id="1378"/>
            <p14:sldId id="1379"/>
            <p14:sldId id="1335"/>
            <p14:sldId id="1387"/>
            <p14:sldId id="1218"/>
            <p14:sldId id="1373"/>
            <p14:sldId id="1374"/>
            <p14:sldId id="1398"/>
            <p14:sldId id="139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6BB"/>
    <a:srgbClr val="002060"/>
    <a:srgbClr val="F2F2F2"/>
    <a:srgbClr val="E6E6E6"/>
    <a:srgbClr val="A0A0A0"/>
    <a:srgbClr val="FFFFFF"/>
    <a:srgbClr val="FD7A84"/>
    <a:srgbClr val="DEF1EE"/>
    <a:srgbClr val="CFD3D4"/>
    <a:srgbClr val="B4B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903" autoAdjust="0"/>
  </p:normalViewPr>
  <p:slideViewPr>
    <p:cSldViewPr snapToGrid="0">
      <p:cViewPr varScale="1">
        <p:scale>
          <a:sx n="63" d="100"/>
          <a:sy n="63" d="100"/>
        </p:scale>
        <p:origin x="1945"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7BF0F1-4C13-4ACE-B321-62C11597144E}" type="datetimeFigureOut">
              <a:rPr lang="en-US" smtClean="0"/>
              <a:t>8/10/2020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D125A7-A42D-4DCB-AF1B-29C454C34B68}" type="slidenum">
              <a:rPr lang="en-US" smtClean="0"/>
              <a:t>‹#›</a:t>
            </a:fld>
            <a:endParaRPr lang="en-US" dirty="0"/>
          </a:p>
        </p:txBody>
      </p:sp>
    </p:spTree>
    <p:extLst>
      <p:ext uri="{BB962C8B-B14F-4D97-AF65-F5344CB8AC3E}">
        <p14:creationId xmlns:p14="http://schemas.microsoft.com/office/powerpoint/2010/main" val="289332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1179513"/>
            <a:ext cx="5664200" cy="31861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600" b="1" i="0" dirty="0">
                <a:effectLst/>
                <a:latin typeface="Segoe UI" panose="020B0502040204020203" pitchFamily="34" charset="0"/>
                <a:cs typeface="Segoe UI" panose="020B0502040204020203" pitchFamily="34" charset="0"/>
              </a:rPr>
              <a:t>Loren Smith:</a:t>
            </a:r>
          </a:p>
          <a:p>
            <a:pPr marL="0" marR="0" lvl="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endParaRPr lang="en-US" sz="1600" b="1" i="0" dirty="0">
              <a:effectLst/>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dirty="0">
                <a:effectLst/>
                <a:latin typeface="Segoe UI" panose="020B0502040204020203" pitchFamily="34" charset="0"/>
                <a:ea typeface="Calibri" panose="020F0502020204030204" pitchFamily="34" charset="0"/>
                <a:cs typeface="Segoe UI" panose="020B0502040204020203" pitchFamily="34" charset="0"/>
              </a:rPr>
              <a:t>Rural transportation networks are critical to support the economic wellbeing and quality of life of all Americans. </a:t>
            </a:r>
          </a:p>
          <a:p>
            <a:pPr marL="171450" marR="0" lvl="0"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dirty="0">
                <a:effectLst/>
                <a:latin typeface="Segoe UI" panose="020B0502040204020203" pitchFamily="34" charset="0"/>
                <a:ea typeface="Calibri" panose="020F0502020204030204" pitchFamily="34" charset="0"/>
                <a:cs typeface="Segoe UI" panose="020B0502040204020203" pitchFamily="34" charset="0"/>
              </a:rPr>
              <a:t>The United States Department of Transportation developed the Rural Opportunities to Use Transportation for Economic Success (R.O.U.T.E.S.) Initiative to address the unique challenges facing rural transportation networks in safety, infrastructure condition, usage, and funding.  The goal of this Initiative is to improve safety and economic competitiveness nationwide.</a:t>
            </a:r>
          </a:p>
          <a:p>
            <a:endParaRPr lang="en-US" sz="1500" dirty="0"/>
          </a:p>
        </p:txBody>
      </p:sp>
      <p:sp>
        <p:nvSpPr>
          <p:cNvPr id="4" name="Slide Number Placeholder 3"/>
          <p:cNvSpPr>
            <a:spLocks noGrp="1"/>
          </p:cNvSpPr>
          <p:nvPr>
            <p:ph type="sldNum" sz="quarter" idx="10"/>
          </p:nvPr>
        </p:nvSpPr>
        <p:spPr/>
        <p:txBody>
          <a:bodyPr/>
          <a:lstStyle/>
          <a:p>
            <a:pPr defTabSz="796201">
              <a:defRPr/>
            </a:pPr>
            <a:fld id="{08A34052-12FB-4B01-8A2E-D87AD7371E95}" type="slidenum">
              <a:rPr lang="en-US" sz="1500">
                <a:solidFill>
                  <a:prstClr val="black"/>
                </a:solidFill>
                <a:latin typeface="Calibri"/>
              </a:rPr>
              <a:pPr defTabSz="796201">
                <a:defRPr/>
              </a:pPr>
              <a:t>1</a:t>
            </a:fld>
            <a:endParaRPr lang="en-US" sz="1500" dirty="0">
              <a:solidFill>
                <a:prstClr val="black"/>
              </a:solidFill>
              <a:latin typeface="Calibri"/>
            </a:endParaRPr>
          </a:p>
        </p:txBody>
      </p:sp>
    </p:spTree>
    <p:extLst>
      <p:ext uri="{BB962C8B-B14F-4D97-AF65-F5344CB8AC3E}">
        <p14:creationId xmlns:p14="http://schemas.microsoft.com/office/powerpoint/2010/main" val="2215655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Segoe UI" panose="020B0502040204020203" pitchFamily="34" charset="0"/>
                <a:ea typeface="Calibri" panose="020F0502020204030204" pitchFamily="34" charset="0"/>
                <a:cs typeface="Segoe UI" panose="020B0502040204020203" pitchFamily="34" charset="0"/>
              </a:rPr>
              <a:t>George Riccardo: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Segoe UI" panose="020B0502040204020203" pitchFamily="34" charset="0"/>
              <a:ea typeface="Calibri" panose="020F0502020204030204"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During the award phase, the Department reviews each application that was submitted using a standardized set of evaluation criteria. These criteria are outlined in the program NOFO so you are aware of exactly how your application will be reviewed and scored.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It is your responsibility as an applicant to respond to any requests for follow up information from the program office, as needed, but the burden of the award phase largely falls on the Department.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Once all of the applications have been reviewed, the Department finalizes its award decisions for the program and publishes award announcements. This is when you will receive information on whether or not your project was selected for funding from that program in that year.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Award decisions for each program are publicly available to promote transparency and awareness of the innovative projects being funded across the country. </a:t>
            </a:r>
          </a:p>
        </p:txBody>
      </p:sp>
      <p:sp>
        <p:nvSpPr>
          <p:cNvPr id="4" name="Slide Number Placeholder 3"/>
          <p:cNvSpPr>
            <a:spLocks noGrp="1"/>
          </p:cNvSpPr>
          <p:nvPr>
            <p:ph type="sldNum" sz="quarter" idx="5"/>
          </p:nvPr>
        </p:nvSpPr>
        <p:spPr/>
        <p:txBody>
          <a:bodyPr/>
          <a:lstStyle/>
          <a:p>
            <a:fld id="{AFD125A7-A42D-4DCB-AF1B-29C454C34B68}" type="slidenum">
              <a:rPr lang="en-US" smtClean="0"/>
              <a:t>10</a:t>
            </a:fld>
            <a:endParaRPr lang="en-US"/>
          </a:p>
        </p:txBody>
      </p:sp>
    </p:spTree>
    <p:extLst>
      <p:ext uri="{BB962C8B-B14F-4D97-AF65-F5344CB8AC3E}">
        <p14:creationId xmlns:p14="http://schemas.microsoft.com/office/powerpoint/2010/main" val="273422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Segoe UI" panose="020B0502040204020203" pitchFamily="34" charset="0"/>
                <a:ea typeface="Calibri" panose="020F0502020204030204" pitchFamily="34" charset="0"/>
                <a:cs typeface="Segoe UI" panose="020B0502040204020203" pitchFamily="34" charset="0"/>
              </a:rPr>
              <a:t>George Riccardo: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Segoe UI" panose="020B0502040204020203" pitchFamily="34" charset="0"/>
              <a:ea typeface="Calibri" panose="020F0502020204030204"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The final—and longest—phase of the grant process is the post-award phase, which lasts for the duration of the implementation of the project.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Each grantee must negotiate and sign a grant or project agreement with the Department outlining the project’s scope, budget, and timeline.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After that, it’s the grantees responsibility to execute the project and report back to the Department regularly with project status updates.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This allows the Department to monitor the progress of each project and provide any necessary technical assistance during implementation.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After the project is complete, the grantee submits final reports and other documentation to close out the project and allow the Department to mark it as successfully implemented and complete.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b="0" dirty="0">
              <a:effectLst/>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That was a general overview of the applicant journey through the discretionary grant process. I encourage you all to review this section of the Toolkit in more detail, particularly the additional tips and resources included for each of the phases we just discussed.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b="0" dirty="0">
              <a:effectLst/>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I will now turn it over to Steve.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b="0" dirty="0">
              <a:effectLst/>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b="0" dirty="0">
              <a:effectLst/>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AFD125A7-A42D-4DCB-AF1B-29C454C34B68}" type="slidenum">
              <a:rPr lang="en-US" smtClean="0"/>
              <a:t>11</a:t>
            </a:fld>
            <a:endParaRPr lang="en-US"/>
          </a:p>
        </p:txBody>
      </p:sp>
    </p:spTree>
    <p:extLst>
      <p:ext uri="{BB962C8B-B14F-4D97-AF65-F5344CB8AC3E}">
        <p14:creationId xmlns:p14="http://schemas.microsoft.com/office/powerpoint/2010/main" val="56921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Segoe UI" panose="020B0502040204020203" pitchFamily="34" charset="0"/>
                <a:ea typeface="+mn-ea"/>
                <a:cs typeface="Segoe UI" panose="020B0502040204020203" pitchFamily="34" charset="0"/>
              </a:rPr>
              <a:t>Steve Polzin:</a:t>
            </a:r>
            <a:endParaRPr lang="en-US" sz="1200" b="0" dirty="0">
              <a:effectLst/>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Thank you, George.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I’m pleased to be able to share the discretionary grant funding matrix with you all today.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This matrix was developed to provide help in identifying potential grant</a:t>
            </a:r>
            <a:r>
              <a:rPr lang="en-US" sz="1200" b="0" baseline="0" dirty="0">
                <a:effectLst/>
                <a:latin typeface="Segoe UI" panose="020B0502040204020203" pitchFamily="34" charset="0"/>
                <a:ea typeface="Calibri" panose="020F0502020204030204" pitchFamily="34" charset="0"/>
                <a:cs typeface="Segoe UI" panose="020B0502040204020203" pitchFamily="34" charset="0"/>
              </a:rPr>
              <a:t> programs to consider for a specific funding need.  </a:t>
            </a:r>
            <a:endParaRPr lang="en-US" sz="1200" b="0" dirty="0">
              <a:effectLst/>
              <a:latin typeface="Segoe UI" panose="020B0502040204020203" pitchFamily="34" charset="0"/>
              <a:ea typeface="Calibri" panose="020F0502020204030204"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This discussion</a:t>
            </a:r>
            <a:r>
              <a:rPr lang="en-US" sz="1200" b="0" baseline="0" dirty="0">
                <a:effectLst/>
                <a:latin typeface="Segoe UI" panose="020B0502040204020203" pitchFamily="34" charset="0"/>
                <a:ea typeface="Calibri" panose="020F0502020204030204" pitchFamily="34" charset="0"/>
                <a:cs typeface="Segoe UI" panose="020B0502040204020203" pitchFamily="34" charset="0"/>
              </a:rPr>
              <a:t> covers the material starting on page 18 of the toolkit Document.</a:t>
            </a:r>
            <a:endParaRPr lang="en-US" sz="1200" b="0" dirty="0">
              <a:effectLst/>
              <a:latin typeface="Segoe UI" panose="020B0502040204020203" pitchFamily="34" charset="0"/>
              <a:ea typeface="Calibri" panose="020F0502020204030204"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We have heard a lot of feedback asking for support in identifying funding sources that might be helpful to rural and small communities. This Toolkit is a step towards addressing that issue.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The discretionary grant funding matrices include programs from across the Department.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b="0" dirty="0">
              <a:effectLst/>
              <a:latin typeface="Segoe UI" panose="020B0502040204020203" pitchFamily="34" charset="0"/>
              <a:ea typeface="Calibri" panose="020F0502020204030204"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We will spend the next few minutes walking through how to use this section of the Toolkit to find the program that is the best fit for you and the project you would like to fund.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b="0" dirty="0">
              <a:effectLst/>
              <a:latin typeface="Segoe UI" panose="020B0502040204020203" pitchFamily="34" charset="0"/>
              <a:ea typeface="Calibri" panose="020F0502020204030204"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[Note for Ports webinar: although they probably know what MARAD grants they can apply to, this may help them understand other grant options that could be available for both waterside and landside activities.]</a:t>
            </a:r>
          </a:p>
        </p:txBody>
      </p:sp>
      <p:sp>
        <p:nvSpPr>
          <p:cNvPr id="4" name="Slide Number Placeholder 3"/>
          <p:cNvSpPr>
            <a:spLocks noGrp="1"/>
          </p:cNvSpPr>
          <p:nvPr>
            <p:ph type="sldNum" sz="quarter" idx="5"/>
          </p:nvPr>
        </p:nvSpPr>
        <p:spPr/>
        <p:txBody>
          <a:bodyPr/>
          <a:lstStyle/>
          <a:p>
            <a:fld id="{AFD125A7-A42D-4DCB-AF1B-29C454C34B68}" type="slidenum">
              <a:rPr lang="en-US" smtClean="0"/>
              <a:t>12</a:t>
            </a:fld>
            <a:endParaRPr lang="en-US"/>
          </a:p>
        </p:txBody>
      </p:sp>
    </p:spTree>
    <p:extLst>
      <p:ext uri="{BB962C8B-B14F-4D97-AF65-F5344CB8AC3E}">
        <p14:creationId xmlns:p14="http://schemas.microsoft.com/office/powerpoint/2010/main" val="3603337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Segoe UI" panose="020B0502040204020203" pitchFamily="34" charset="0"/>
                <a:ea typeface="+mn-ea"/>
                <a:cs typeface="Segoe UI" panose="020B0502040204020203" pitchFamily="34" charset="0"/>
              </a:rPr>
              <a:t>Steve Polzin: </a:t>
            </a:r>
            <a:r>
              <a:rPr lang="en-US" sz="1200" b="0" dirty="0">
                <a:effectLst/>
                <a:latin typeface="Segoe UI" panose="020B0502040204020203" pitchFamily="34" charset="0"/>
                <a:ea typeface="Calibri" panose="020F0502020204030204" pitchFamily="34" charset="0"/>
                <a:cs typeface="Segoe UI" panose="020B0502040204020203" pitchFamily="34" charset="0"/>
              </a:rPr>
              <a:t>Applicant Toolkit Walkthrough, Program Matrix section [6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Segoe UI" panose="020B0502040204020203" pitchFamily="34" charset="0"/>
                <a:cs typeface="Segoe UI" panose="020B0502040204020203" pitchFamily="34" charset="0"/>
              </a:rPr>
              <a:t>The first step in using the matrix in the Toolkit is to identify which applicant category you fall into and refer to the applicable matrix.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Segoe UI" panose="020B0502040204020203" pitchFamily="34" charset="0"/>
                <a:cs typeface="Segoe UI" panose="020B0502040204020203" pitchFamily="34" charset="0"/>
              </a:rPr>
              <a:t>Applicants are grouped into six categories, each with its own matrix.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Segoe UI" panose="020B0502040204020203" pitchFamily="34" charset="0"/>
                <a:cs typeface="Segoe UI" panose="020B0502040204020203" pitchFamily="34" charset="0"/>
              </a:rPr>
              <a:t>The name of the applicant type can be found in the top right corner of each matrix. Some applicant types have multiple matrix pages due to the large number of programs they are eligible for.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Segoe UI" panose="020B0502040204020203" pitchFamily="34" charset="0"/>
                <a:cs typeface="Segoe UI" panose="020B0502040204020203" pitchFamily="34" charset="0"/>
              </a:rPr>
              <a:t>The category names and corresponding page numbers for their matrices are shown in the text box.  Port authorities will appear in the “Transportation Providers and Operators” category, although of course some ports may alternatively be part of state or local government agencies.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atin typeface="Segoe UI" panose="020B0502040204020203" pitchFamily="34" charset="0"/>
                <a:cs typeface="Segoe UI" panose="020B0502040204020203" pitchFamily="34" charset="0"/>
              </a:rPr>
              <a:t>The state governments, agencies, and authorities category includes </a:t>
            </a:r>
            <a:r>
              <a:rPr lang="en-US" sz="1200" b="0" dirty="0">
                <a:latin typeface="Segoe UI Light" panose="020B0502040204020203" pitchFamily="34" charset="0"/>
                <a:cs typeface="Segoe UI Light" panose="020B0502040204020203" pitchFamily="34" charset="0"/>
              </a:rPr>
              <a:t>State Departments of Transportation, other State agencies, and interstate compacts.</a:t>
            </a:r>
            <a:endParaRPr lang="en-US" sz="1200" b="0" dirty="0">
              <a:latin typeface="Segoe UI" panose="020B0502040204020203" pitchFamily="34" charset="0"/>
              <a:cs typeface="Segoe UI" panose="020B0502040204020203" pitchFamily="34" charset="0"/>
            </a:endParaRPr>
          </a:p>
          <a:p>
            <a:pPr marL="685800" lvl="1" indent="-228600" eaLnBrk="0" hangingPunct="0">
              <a:lnSpc>
                <a:spcPct val="106000"/>
              </a:lnSpc>
              <a:buFont typeface="+mj-lt"/>
              <a:buAutoNum type="arabicPeriod"/>
            </a:pPr>
            <a:r>
              <a:rPr lang="en-US" sz="1200" b="0" dirty="0">
                <a:latin typeface="Segoe UI" panose="020B0502040204020203" pitchFamily="34" charset="0"/>
                <a:cs typeface="Segoe UI" panose="020B0502040204020203" pitchFamily="34" charset="0"/>
              </a:rPr>
              <a:t>The tribal governments category includes Federally-recognized tribes. </a:t>
            </a:r>
            <a:endParaRPr lang="en-US" sz="1200" b="1" dirty="0">
              <a:latin typeface="Segoe UI" panose="020B0502040204020203" pitchFamily="34" charset="0"/>
              <a:cs typeface="Segoe UI" panose="020B0502040204020203" pitchFamily="34" charset="0"/>
            </a:endParaRPr>
          </a:p>
          <a:p>
            <a:pPr marL="685800" lvl="1" indent="-228600" eaLnBrk="0" hangingPunct="0">
              <a:lnSpc>
                <a:spcPct val="106000"/>
              </a:lnSpc>
              <a:buFont typeface="+mj-lt"/>
              <a:buAutoNum type="arabicPeriod"/>
            </a:pPr>
            <a:r>
              <a:rPr lang="en-US" sz="1200" b="0" dirty="0">
                <a:latin typeface="Segoe UI" panose="020B0502040204020203" pitchFamily="34" charset="0"/>
                <a:cs typeface="Segoe UI" panose="020B0502040204020203" pitchFamily="34" charset="0"/>
              </a:rPr>
              <a:t>The local governments and agencies category includes communities, counties, municipalities, local law enforcement, public transportation authorities, and metropolitan planning organizations.</a:t>
            </a:r>
            <a:endParaRPr lang="en-US" sz="1200" b="1" dirty="0">
              <a:latin typeface="Segoe UI" panose="020B0502040204020203" pitchFamily="34" charset="0"/>
              <a:cs typeface="Segoe UI" panose="020B0502040204020203" pitchFamily="34" charset="0"/>
            </a:endParaRPr>
          </a:p>
          <a:p>
            <a:pPr marL="685800" lvl="1" indent="-228600" eaLnBrk="0" hangingPunct="0">
              <a:lnSpc>
                <a:spcPct val="106000"/>
              </a:lnSpc>
              <a:buFont typeface="+mj-lt"/>
              <a:buAutoNum type="arabicPeriod"/>
            </a:pPr>
            <a:r>
              <a:rPr lang="en-US" sz="1200" b="0" dirty="0">
                <a:latin typeface="Segoe UI" panose="020B0502040204020203" pitchFamily="34" charset="0"/>
                <a:cs typeface="Segoe UI" panose="020B0502040204020203" pitchFamily="34" charset="0"/>
              </a:rPr>
              <a:t>The transportation providers and operators category includes airports, rail carriers, port authorities, transit providers, and private sector transportation companies.</a:t>
            </a:r>
            <a:endParaRPr lang="en-US" sz="1200" b="1" dirty="0">
              <a:latin typeface="Segoe UI" panose="020B0502040204020203" pitchFamily="34" charset="0"/>
              <a:cs typeface="Segoe UI" panose="020B0502040204020203" pitchFamily="34" charset="0"/>
            </a:endParaRPr>
          </a:p>
          <a:p>
            <a:pPr marL="685800" marR="0" lvl="1" indent="-228600" algn="l" defTabSz="914400" rtl="0" eaLnBrk="0" fontAlgn="auto" latinLnBrk="0" hangingPunct="0">
              <a:lnSpc>
                <a:spcPct val="106000"/>
              </a:lnSpc>
              <a:spcBef>
                <a:spcPts val="0"/>
              </a:spcBef>
              <a:spcAft>
                <a:spcPts val="0"/>
              </a:spcAft>
              <a:buClrTx/>
              <a:buSzTx/>
              <a:buFont typeface="+mj-lt"/>
              <a:buAutoNum type="arabicPeriod"/>
              <a:tabLst/>
              <a:defRPr/>
            </a:pPr>
            <a:r>
              <a:rPr lang="en-US" sz="1200" b="0" dirty="0">
                <a:latin typeface="Segoe UI" panose="020B0502040204020203" pitchFamily="34" charset="0"/>
                <a:cs typeface="Segoe UI" panose="020B0502040204020203" pitchFamily="34" charset="0"/>
              </a:rPr>
              <a:t>The non-profit organizations category includes both p</a:t>
            </a:r>
            <a:r>
              <a:rPr lang="en-US" sz="1200" dirty="0">
                <a:latin typeface="Segoe UI Light" panose="020B0502040204020203" pitchFamily="34" charset="0"/>
                <a:cs typeface="Segoe UI Light" panose="020B0502040204020203" pitchFamily="34" charset="0"/>
              </a:rPr>
              <a:t>rivate and public non-profit organizations.</a:t>
            </a:r>
            <a:endParaRPr lang="en-US" sz="1200" b="1" dirty="0">
              <a:latin typeface="Segoe UI" panose="020B0502040204020203" pitchFamily="34" charset="0"/>
              <a:cs typeface="Segoe UI" panose="020B0502040204020203" pitchFamily="34" charset="0"/>
            </a:endParaRPr>
          </a:p>
          <a:p>
            <a:pPr marL="685800" lvl="1" indent="-228600" eaLnBrk="0" hangingPunct="0">
              <a:lnSpc>
                <a:spcPct val="106000"/>
              </a:lnSpc>
              <a:buFont typeface="+mj-lt"/>
              <a:buAutoNum type="arabicPeriod"/>
            </a:pPr>
            <a:r>
              <a:rPr lang="en-US" sz="1200" b="0" dirty="0">
                <a:latin typeface="Segoe UI" panose="020B0502040204020203" pitchFamily="34" charset="0"/>
                <a:cs typeface="Segoe UI" panose="020B0502040204020203" pitchFamily="34" charset="0"/>
              </a:rPr>
              <a:t>The academic and research institutions category includes </a:t>
            </a:r>
            <a:r>
              <a:rPr lang="en-US" sz="1200" b="0" dirty="0">
                <a:latin typeface="Segoe UI Light" panose="020B0502040204020203" pitchFamily="34" charset="0"/>
                <a:cs typeface="Segoe UI Light" panose="020B0502040204020203" pitchFamily="34" charset="0"/>
              </a:rPr>
              <a:t>accredited </a:t>
            </a:r>
            <a:r>
              <a:rPr lang="en-US" sz="1200" dirty="0">
                <a:latin typeface="Segoe UI Light" panose="020B0502040204020203" pitchFamily="34" charset="0"/>
                <a:cs typeface="Segoe UI Light" panose="020B0502040204020203" pitchFamily="34" charset="0"/>
              </a:rPr>
              <a:t>institutions of higher education.</a:t>
            </a:r>
            <a:endParaRPr lang="en-US" sz="1200" b="1" dirty="0">
              <a:latin typeface="Segoe UI" panose="020B0502040204020203" pitchFamily="34" charset="0"/>
              <a:cs typeface="Segoe UI" panose="020B0502040204020203" pitchFamily="34" charset="0"/>
            </a:endParaRPr>
          </a:p>
          <a:p>
            <a:pPr marL="171450" lvl="0"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The example that we will walk through today on the screen is for a state government entity, as shown in the top right corner here (which we know may not apply for many ports, but the same process holds).</a:t>
            </a:r>
          </a:p>
        </p:txBody>
      </p:sp>
      <p:sp>
        <p:nvSpPr>
          <p:cNvPr id="4" name="Slide Number Placeholder 3"/>
          <p:cNvSpPr>
            <a:spLocks noGrp="1"/>
          </p:cNvSpPr>
          <p:nvPr>
            <p:ph type="sldNum" sz="quarter" idx="5"/>
          </p:nvPr>
        </p:nvSpPr>
        <p:spPr/>
        <p:txBody>
          <a:bodyPr/>
          <a:lstStyle/>
          <a:p>
            <a:fld id="{AFD125A7-A42D-4DCB-AF1B-29C454C34B68}" type="slidenum">
              <a:rPr lang="en-US" smtClean="0"/>
              <a:t>13</a:t>
            </a:fld>
            <a:endParaRPr lang="en-US"/>
          </a:p>
        </p:txBody>
      </p:sp>
    </p:spTree>
    <p:extLst>
      <p:ext uri="{BB962C8B-B14F-4D97-AF65-F5344CB8AC3E}">
        <p14:creationId xmlns:p14="http://schemas.microsoft.com/office/powerpoint/2010/main" val="3143071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Segoe UI" panose="020B0502040204020203" pitchFamily="34" charset="0"/>
                <a:ea typeface="+mn-ea"/>
                <a:cs typeface="Segoe UI" panose="020B0502040204020203" pitchFamily="34" charset="0"/>
              </a:rPr>
              <a:t>Steve Polzin: </a:t>
            </a:r>
            <a:r>
              <a:rPr lang="en-US" sz="1200" b="0" dirty="0">
                <a:effectLst/>
                <a:latin typeface="Segoe UI" panose="020B0502040204020203" pitchFamily="34" charset="0"/>
                <a:ea typeface="Calibri" panose="020F0502020204030204" pitchFamily="34" charset="0"/>
                <a:cs typeface="Segoe UI" panose="020B0502040204020203" pitchFamily="34" charset="0"/>
              </a:rPr>
              <a:t>Applicant Toolkit Walkthrough, Program Matrix section [6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Segoe UI" panose="020B0502040204020203" pitchFamily="34" charset="0"/>
              <a:ea typeface="+mn-ea"/>
              <a:cs typeface="Segoe UI" panose="020B0502040204020203" pitchFamily="34" charset="0"/>
            </a:endParaRPr>
          </a:p>
          <a:p>
            <a:pPr marL="171450"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After identifying your applicant type and finding the appropriate matrix, the next step is to identify the type of project you hope to fund. </a:t>
            </a:r>
          </a:p>
          <a:p>
            <a:pPr marL="171450"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Project activities are grouped into seven categories, shown as the columns at the top of each matrix. </a:t>
            </a:r>
          </a:p>
          <a:p>
            <a:pPr marL="628650" lvl="1"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The planning category includes project design, site assessments, and environmental reviews.</a:t>
            </a:r>
          </a:p>
          <a:p>
            <a:pPr marL="628650" lvl="1"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The construction category includes asset or facility development, repair, replacement, rehabilitation, or expansion, for example, the construction of a new airport terminal.</a:t>
            </a:r>
          </a:p>
          <a:p>
            <a:pPr marL="628650" lvl="1"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The equipment and materials category includes the acquisition, purchase, or leasing of vehicles and other machine equipment, for example, the purchase of a bus or fleet of buses.</a:t>
            </a:r>
          </a:p>
          <a:p>
            <a:pPr marL="628650" lvl="1"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The operations and maintenance category includes program, systems, and performance management, as well as compliance. </a:t>
            </a:r>
          </a:p>
          <a:p>
            <a:pPr marL="628650" lvl="1"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The technology demonstrations and deployment category includes technology installations and system integration projects.</a:t>
            </a:r>
          </a:p>
          <a:p>
            <a:pPr marL="628650" lvl="1"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The technical assistance, workforce development, and training category includes public information sharing campaigns and skills development, for example, a project that funds commercial truck driver training.</a:t>
            </a:r>
          </a:p>
          <a:p>
            <a:pPr marL="628650" lvl="1"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The research and development category includes prototyping, testing, and modeling of innovations. </a:t>
            </a:r>
          </a:p>
          <a:p>
            <a:pPr marL="171450" lvl="0"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To continue with the example on screen, we will act as if we are funding a planning project.</a:t>
            </a:r>
          </a:p>
        </p:txBody>
      </p:sp>
      <p:sp>
        <p:nvSpPr>
          <p:cNvPr id="4" name="Slide Number Placeholder 3"/>
          <p:cNvSpPr>
            <a:spLocks noGrp="1"/>
          </p:cNvSpPr>
          <p:nvPr>
            <p:ph type="sldNum" sz="quarter" idx="5"/>
          </p:nvPr>
        </p:nvSpPr>
        <p:spPr/>
        <p:txBody>
          <a:bodyPr/>
          <a:lstStyle/>
          <a:p>
            <a:fld id="{AFD125A7-A42D-4DCB-AF1B-29C454C34B68}" type="slidenum">
              <a:rPr lang="en-US" smtClean="0"/>
              <a:t>14</a:t>
            </a:fld>
            <a:endParaRPr lang="en-US"/>
          </a:p>
        </p:txBody>
      </p:sp>
    </p:spTree>
    <p:extLst>
      <p:ext uri="{BB962C8B-B14F-4D97-AF65-F5344CB8AC3E}">
        <p14:creationId xmlns:p14="http://schemas.microsoft.com/office/powerpoint/2010/main" val="2820105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Segoe UI" panose="020B0502040204020203" pitchFamily="34" charset="0"/>
                <a:ea typeface="+mn-ea"/>
                <a:cs typeface="Segoe UI" panose="020B0502040204020203" pitchFamily="34" charset="0"/>
              </a:rPr>
              <a:t>Steve Polzin: </a:t>
            </a:r>
            <a:r>
              <a:rPr lang="en-US" sz="1200" b="0" dirty="0">
                <a:effectLst/>
                <a:latin typeface="Segoe UI" panose="020B0502040204020203" pitchFamily="34" charset="0"/>
                <a:ea typeface="Calibri" panose="020F0502020204030204" pitchFamily="34" charset="0"/>
                <a:cs typeface="Segoe UI" panose="020B0502040204020203" pitchFamily="34" charset="0"/>
              </a:rPr>
              <a:t>Applicant Toolkit Walkthrough, Program Matrix section [6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Once you have narrowed the project type to the appropriate column in the matrix, review the list of programs that could apply by looking for a check mark for the respective programs listed on the left</a:t>
            </a:r>
            <a:r>
              <a:rPr lang="en-US" baseline="0" dirty="0"/>
              <a:t> hand column</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A check mark indicates that the program may be a good fit for that particular applicant and project type, based on the program’s eligibility criteria.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Programs that do not have a check mark are likely not a good fit for that particular applicant or project type.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The goal here is to narrow your search from a long list to a more manageable number of programs that you can explore.</a:t>
            </a:r>
          </a:p>
        </p:txBody>
      </p:sp>
      <p:sp>
        <p:nvSpPr>
          <p:cNvPr id="4" name="Slide Number Placeholder 3"/>
          <p:cNvSpPr>
            <a:spLocks noGrp="1"/>
          </p:cNvSpPr>
          <p:nvPr>
            <p:ph type="sldNum" sz="quarter" idx="5"/>
          </p:nvPr>
        </p:nvSpPr>
        <p:spPr/>
        <p:txBody>
          <a:bodyPr/>
          <a:lstStyle/>
          <a:p>
            <a:fld id="{AFD125A7-A42D-4DCB-AF1B-29C454C34B68}" type="slidenum">
              <a:rPr lang="en-US" smtClean="0"/>
              <a:t>15</a:t>
            </a:fld>
            <a:endParaRPr lang="en-US"/>
          </a:p>
        </p:txBody>
      </p:sp>
    </p:spTree>
    <p:extLst>
      <p:ext uri="{BB962C8B-B14F-4D97-AF65-F5344CB8AC3E}">
        <p14:creationId xmlns:p14="http://schemas.microsoft.com/office/powerpoint/2010/main" val="2456586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Segoe UI" panose="020B0502040204020203" pitchFamily="34" charset="0"/>
                <a:ea typeface="+mn-ea"/>
                <a:cs typeface="Segoe UI" panose="020B0502040204020203" pitchFamily="34" charset="0"/>
              </a:rPr>
              <a:t>Steve Polzin: </a:t>
            </a:r>
            <a:r>
              <a:rPr lang="en-US" sz="1200" b="0" dirty="0">
                <a:effectLst/>
                <a:latin typeface="Segoe UI" panose="020B0502040204020203" pitchFamily="34" charset="0"/>
                <a:ea typeface="Calibri" panose="020F0502020204030204" pitchFamily="34" charset="0"/>
                <a:cs typeface="Segoe UI" panose="020B0502040204020203" pitchFamily="34" charset="0"/>
              </a:rPr>
              <a:t>Applicant Toolkit Walkthrough, Program Matrix section [6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chemeClr val="tx1"/>
                </a:solidFill>
                <a:effectLst/>
                <a:latin typeface="Segoe UI" panose="020B0502040204020203" pitchFamily="34" charset="0"/>
                <a:ea typeface="+mn-ea"/>
                <a:cs typeface="Segoe UI" panose="020B0502040204020203" pitchFamily="34" charset="0"/>
              </a:rPr>
              <a:t>Once you’ve identified which program you would like to explore further, click on the program name to be taken to the program website if you’re using an online version of the Toolkit.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Segoe UI" panose="020B0502040204020203" pitchFamily="34" charset="0"/>
                <a:cs typeface="Segoe UI" panose="020B0502040204020203" pitchFamily="34" charset="0"/>
              </a:rPr>
              <a:t>If you are reading a hard copy or otherwise unable to visit the program webpage, we have included descriptions of each program in the “USDOT Mode and Resource Descriptions” section of the Toolkit at the page number indicated in the matrix.</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Segoe UI" panose="020B0502040204020203" pitchFamily="34" charset="0"/>
                <a:cs typeface="Segoe UI" panose="020B0502040204020203" pitchFamily="34" charset="0"/>
              </a:rPr>
              <a:t>The next slide will show us what those program descriptions look like. </a:t>
            </a:r>
          </a:p>
        </p:txBody>
      </p:sp>
      <p:sp>
        <p:nvSpPr>
          <p:cNvPr id="4" name="Slide Number Placeholder 3"/>
          <p:cNvSpPr>
            <a:spLocks noGrp="1"/>
          </p:cNvSpPr>
          <p:nvPr>
            <p:ph type="sldNum" sz="quarter" idx="5"/>
          </p:nvPr>
        </p:nvSpPr>
        <p:spPr/>
        <p:txBody>
          <a:bodyPr/>
          <a:lstStyle/>
          <a:p>
            <a:fld id="{AFD125A7-A42D-4DCB-AF1B-29C454C34B68}" type="slidenum">
              <a:rPr lang="en-US" smtClean="0"/>
              <a:t>16</a:t>
            </a:fld>
            <a:endParaRPr lang="en-US"/>
          </a:p>
        </p:txBody>
      </p:sp>
    </p:spTree>
    <p:extLst>
      <p:ext uri="{BB962C8B-B14F-4D97-AF65-F5344CB8AC3E}">
        <p14:creationId xmlns:p14="http://schemas.microsoft.com/office/powerpoint/2010/main" val="261932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Segoe UI" panose="020B0502040204020203" pitchFamily="34" charset="0"/>
                <a:ea typeface="+mn-ea"/>
                <a:cs typeface="Segoe UI" panose="020B0502040204020203" pitchFamily="34" charset="0"/>
              </a:rPr>
              <a:t>Steve Polzin: </a:t>
            </a:r>
            <a:r>
              <a:rPr lang="en-US" sz="1200" b="0" dirty="0">
                <a:effectLst/>
                <a:latin typeface="Segoe UI" panose="020B0502040204020203" pitchFamily="34" charset="0"/>
                <a:ea typeface="Calibri" panose="020F0502020204030204" pitchFamily="34" charset="0"/>
                <a:cs typeface="Segoe UI" panose="020B0502040204020203" pitchFamily="34" charset="0"/>
              </a:rPr>
              <a:t>Applicant Toolkit Walkthrough, Program Matrix section [6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The corresponding program description in the </a:t>
            </a:r>
            <a:r>
              <a:rPr lang="en-US" sz="1200" dirty="0">
                <a:latin typeface="Segoe UI" panose="020B0502040204020203" pitchFamily="34" charset="0"/>
                <a:cs typeface="Segoe UI" panose="020B0502040204020203" pitchFamily="34" charset="0"/>
              </a:rPr>
              <a:t>“USDOT Mode and Resource Descriptions” section of the Toolkit</a:t>
            </a:r>
            <a:r>
              <a:rPr lang="en-US" sz="1200" b="0" dirty="0">
                <a:effectLst/>
                <a:latin typeface="Segoe UI" panose="020B0502040204020203" pitchFamily="34" charset="0"/>
                <a:cs typeface="Segoe UI" panose="020B0502040204020203" pitchFamily="34" charset="0"/>
              </a:rPr>
              <a:t> is shown here on the right side of the screen. If you’re following along in your own copy of the Toolkit, turn to page 54.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Each program included in the matrix has a program description like the one you see on the screen here.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Program names and descriptions in this section are grouped by operating administration within the Department. For example, all of the Federal Transit Administration programs are grouped together on pages 52 – 56. The operating administrations are listed in alphabetical order for ease of reference, as are the program names.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This brief description contains additional information about the program, including past years’ funding amounts and specific criteria or language related to rural applicants or projects.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These program descriptions are intended to provide a general overview of the program, not an exhaustive summary, and we encourage you to visit the program website for additional details related to upcoming funding opportunities. The program website is linked to the program name for online viewers.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You will also notice that the icons from the matrix carry throughout these program descriptions. So, since this program had a checkmark in the planning column of the matrix we just saw, it has the stack of papers icon on this page. This allows you to quickly glance over the program descriptions and determine which programs may support a particular project type.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0" dirty="0">
              <a:effectLst/>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That concludes the brief overview of how to use the USDOT discretionary grant funding matrix section of the Toolkit. Please explore this section further on your own—we hope it serves as a great resource for you all as you navigate USDOT’s discretionary grant programs.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I will turn the webinar over to Rob.</a:t>
            </a:r>
          </a:p>
        </p:txBody>
      </p:sp>
      <p:sp>
        <p:nvSpPr>
          <p:cNvPr id="4" name="Slide Number Placeholder 3"/>
          <p:cNvSpPr>
            <a:spLocks noGrp="1"/>
          </p:cNvSpPr>
          <p:nvPr>
            <p:ph type="sldNum" sz="quarter" idx="5"/>
          </p:nvPr>
        </p:nvSpPr>
        <p:spPr/>
        <p:txBody>
          <a:bodyPr/>
          <a:lstStyle/>
          <a:p>
            <a:fld id="{AFD125A7-A42D-4DCB-AF1B-29C454C34B68}" type="slidenum">
              <a:rPr lang="en-US" smtClean="0"/>
              <a:t>17</a:t>
            </a:fld>
            <a:endParaRPr lang="en-US"/>
          </a:p>
        </p:txBody>
      </p:sp>
    </p:spTree>
    <p:extLst>
      <p:ext uri="{BB962C8B-B14F-4D97-AF65-F5344CB8AC3E}">
        <p14:creationId xmlns:p14="http://schemas.microsoft.com/office/powerpoint/2010/main" val="2297732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Segoe UI" panose="020B0502040204020203" pitchFamily="34" charset="0"/>
                <a:ea typeface="+mn-ea"/>
                <a:cs typeface="Segoe UI" panose="020B0502040204020203" pitchFamily="34" charset="0"/>
              </a:rPr>
              <a:t>Rob Hyman: </a:t>
            </a:r>
            <a:r>
              <a:rPr lang="en-US" sz="1200" b="0" dirty="0">
                <a:effectLst/>
                <a:latin typeface="Segoe UI" panose="020B0502040204020203" pitchFamily="34" charset="0"/>
                <a:ea typeface="Calibri" panose="020F0502020204030204" pitchFamily="34" charset="0"/>
                <a:cs typeface="Segoe UI" panose="020B0502040204020203" pitchFamily="34" charset="0"/>
              </a:rPr>
              <a:t>Applicant Toolkit Walkthrough, Maximizing Award Success section [6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Thank you, Steve.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In this section, we’ll dive into the ‘Maximizing Award Success’ section of the Applicant Toolkit.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If you’re following along in your own copy of the Toolkit, please turn to page 73.</a:t>
            </a:r>
          </a:p>
        </p:txBody>
      </p:sp>
      <p:sp>
        <p:nvSpPr>
          <p:cNvPr id="4" name="Slide Number Placeholder 3"/>
          <p:cNvSpPr>
            <a:spLocks noGrp="1"/>
          </p:cNvSpPr>
          <p:nvPr>
            <p:ph type="sldNum" sz="quarter" idx="5"/>
          </p:nvPr>
        </p:nvSpPr>
        <p:spPr/>
        <p:txBody>
          <a:bodyPr/>
          <a:lstStyle/>
          <a:p>
            <a:fld id="{AFD125A7-A42D-4DCB-AF1B-29C454C34B68}" type="slidenum">
              <a:rPr lang="en-US" smtClean="0"/>
              <a:t>18</a:t>
            </a:fld>
            <a:endParaRPr lang="en-US"/>
          </a:p>
        </p:txBody>
      </p:sp>
    </p:spTree>
    <p:extLst>
      <p:ext uri="{BB962C8B-B14F-4D97-AF65-F5344CB8AC3E}">
        <p14:creationId xmlns:p14="http://schemas.microsoft.com/office/powerpoint/2010/main" val="2470634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Segoe UI" panose="020B0502040204020203" pitchFamily="34" charset="0"/>
                <a:ea typeface="+mn-ea"/>
                <a:cs typeface="Segoe UI" panose="020B0502040204020203" pitchFamily="34" charset="0"/>
              </a:rPr>
              <a:t>Rob Hyman: </a:t>
            </a:r>
            <a:r>
              <a:rPr lang="en-US" sz="1200" b="0" dirty="0">
                <a:effectLst/>
                <a:latin typeface="Segoe UI" panose="020B0502040204020203" pitchFamily="34" charset="0"/>
                <a:ea typeface="Calibri" panose="020F0502020204030204" pitchFamily="34" charset="0"/>
                <a:cs typeface="Segoe UI" panose="020B0502040204020203" pitchFamily="34" charset="0"/>
              </a:rPr>
              <a:t>Applicant Toolkit Walkthrough, Maximizing Award Success section [6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Segoe UI" panose="020B0502040204020203" pitchFamily="34" charset="0"/>
              <a:ea typeface="Calibri" panose="020F0502020204030204"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chemeClr val="tx1"/>
                </a:solidFill>
                <a:effectLst/>
                <a:latin typeface="+mn-lt"/>
                <a:ea typeface="+mn-ea"/>
                <a:cs typeface="+mn-cs"/>
              </a:rPr>
              <a:t>This section has three parts, outlined here on page 73.</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chemeClr val="tx1"/>
                </a:solidFill>
                <a:effectLst/>
                <a:latin typeface="+mn-lt"/>
                <a:ea typeface="+mn-ea"/>
                <a:cs typeface="+mn-cs"/>
              </a:rPr>
              <a:t>The first outlines factors to consider when navigating a grant program application. This section guides applicants through considerations when compiling an application, including navigating program Notices of Funding Opportunity (or NOFOs), writing a compelling story, communicating impact, and managing financial risk, among others.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Segoe UI Light" panose="020B0502040204020203" pitchFamily="34" charset="0"/>
                <a:ea typeface="Open Sans Light" panose="020B0306030504020204" pitchFamily="34" charset="0"/>
                <a:cs typeface="Segoe UI Light" panose="020B0502040204020203" pitchFamily="34" charset="0"/>
              </a:rPr>
              <a:t>The second part is an introduction to evaluation criteria. It aims to give insight into what programs may be looking for when allocating funds.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Segoe UI Light" panose="020B0502040204020203" pitchFamily="34" charset="0"/>
                <a:cs typeface="Segoe UI Light" panose="020B0502040204020203" pitchFamily="34" charset="0"/>
              </a:rPr>
              <a:t>Clear and specific evaluation criteria help you understand as an applicant if your project would be a good fit for a particular grant program and how it will be evaluated and scored by program managers.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Segoe UI Light" panose="020B0502040204020203" pitchFamily="34" charset="0"/>
                <a:cs typeface="Segoe UI Light" panose="020B0502040204020203" pitchFamily="34" charset="0"/>
              </a:rPr>
              <a:t>This section outlines common evaluation criteria used by USDOT discretionary grant programs, but note that each program is unique and the exact requirements may vary. For the exact evaluation criteria used by a particular program in its application review process, refer to the program’s current NOFO or visit its webpage.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Segoe UI Light" panose="020B0502040204020203" pitchFamily="34" charset="0"/>
                <a:ea typeface="Open Sans Light" panose="020B0306030504020204" pitchFamily="34" charset="0"/>
                <a:cs typeface="Segoe UI Light" panose="020B0502040204020203" pitchFamily="34" charset="0"/>
              </a:rPr>
              <a:t>The individual program webpages are hyperlinked throughout this document for online viewers.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Segoe UI Light" panose="020B0502040204020203" pitchFamily="34" charset="0"/>
                <a:ea typeface="Open Sans Light" panose="020B0306030504020204" pitchFamily="34" charset="0"/>
                <a:cs typeface="Segoe UI Light" panose="020B0502040204020203" pitchFamily="34" charset="0"/>
              </a:rPr>
              <a:t>The third part of this section highlights additional considerations for USDOT grant applicants. It provides an overview and resources related to calculating a benefit-cost analysis (or BCA), planning for environmental reviews, engaging with State Departments of Transportation, utilizing USDOT technical assistance, and considering accessibility issues.</a:t>
            </a:r>
            <a:endParaRPr lang="en-US" sz="1200" b="0" kern="1200" dirty="0">
              <a:solidFill>
                <a:schemeClr val="tx1"/>
              </a:solidFill>
              <a:effectLst/>
              <a:latin typeface="Segoe UI Light" panose="020B0502040204020203" pitchFamily="34" charset="0"/>
              <a:ea typeface="Open Sans Light" panose="020B0306030504020204" pitchFamily="34" charset="0"/>
              <a:cs typeface="Segoe UI Light"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chemeClr val="tx1"/>
                </a:solidFill>
                <a:effectLst/>
                <a:latin typeface="Segoe UI Light" panose="020B0502040204020203" pitchFamily="34" charset="0"/>
                <a:ea typeface="Open Sans Light" panose="020B0306030504020204" pitchFamily="34" charset="0"/>
                <a:cs typeface="Segoe UI Light" panose="020B0502040204020203" pitchFamily="34" charset="0"/>
              </a:rPr>
              <a:t>Let’s explore some of these sections in more detail.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D125A7-A42D-4DCB-AF1B-29C454C34B68}" type="slidenum">
              <a:rPr lang="en-US" smtClean="0"/>
              <a:t>19</a:t>
            </a:fld>
            <a:endParaRPr lang="en-US"/>
          </a:p>
        </p:txBody>
      </p:sp>
    </p:spTree>
    <p:extLst>
      <p:ext uri="{BB962C8B-B14F-4D97-AF65-F5344CB8AC3E}">
        <p14:creationId xmlns:p14="http://schemas.microsoft.com/office/powerpoint/2010/main" val="92629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i="0" dirty="0">
                <a:effectLst/>
                <a:latin typeface="Segoe UI" panose="020B0502040204020203" pitchFamily="34" charset="0"/>
                <a:cs typeface="Segoe UI" panose="020B0502040204020203" pitchFamily="34" charset="0"/>
              </a:rPr>
              <a:t>Loren Smith:</a:t>
            </a:r>
          </a:p>
          <a:p>
            <a:pPr marL="0" marR="0">
              <a:lnSpc>
                <a:spcPct val="107000"/>
              </a:lnSpc>
              <a:spcBef>
                <a:spcPts val="0"/>
              </a:spcBef>
              <a:spcAft>
                <a:spcPts val="0"/>
              </a:spcAft>
            </a:pPr>
            <a:endParaRPr lang="en-US" sz="1200" b="0" i="0" dirty="0">
              <a:effectLst/>
              <a:latin typeface="Segoe UI" panose="020B0502040204020203" pitchFamily="34" charset="0"/>
              <a:cs typeface="Segoe UI" panose="020B0502040204020203" pitchFamily="34" charset="0"/>
            </a:endParaRPr>
          </a:p>
          <a:p>
            <a:pPr marL="171450" marR="0" indent="-171450">
              <a:lnSpc>
                <a:spcPct val="107000"/>
              </a:lnSpc>
              <a:spcBef>
                <a:spcPts val="0"/>
              </a:spcBef>
              <a:spcAft>
                <a:spcPts val="0"/>
              </a:spcAft>
              <a:buFont typeface="Wingdings" panose="05000000000000000000" pitchFamily="2" charset="2"/>
              <a:buChar char="§"/>
            </a:pPr>
            <a:r>
              <a:rPr lang="en-US" sz="1200" b="0" dirty="0">
                <a:effectLst/>
                <a:latin typeface="Segoe UI" panose="020B0502040204020203" pitchFamily="34" charset="0"/>
                <a:ea typeface="Calibri" panose="020F0502020204030204" pitchFamily="34" charset="0"/>
                <a:cs typeface="Segoe UI" panose="020B0502040204020203" pitchFamily="34" charset="0"/>
              </a:rPr>
              <a:t>As part of that Initiative, we have developed this Applicant Toolkit to help potential transportation project sponsors in identifying and navigating USDOT discretionary grant funding opportunities for rural transportation projects. </a:t>
            </a:r>
          </a:p>
          <a:p>
            <a:pPr marL="171450" marR="0" indent="-171450">
              <a:lnSpc>
                <a:spcPct val="107000"/>
              </a:lnSpc>
              <a:spcBef>
                <a:spcPts val="0"/>
              </a:spcBef>
              <a:spcAft>
                <a:spcPts val="0"/>
              </a:spcAft>
              <a:buFont typeface="Wingdings" panose="05000000000000000000" pitchFamily="2" charset="2"/>
              <a:buChar char="§"/>
            </a:pPr>
            <a:r>
              <a:rPr lang="en-US" sz="1200" b="0" dirty="0">
                <a:effectLst/>
                <a:latin typeface="Segoe UI" panose="020B0502040204020203" pitchFamily="34" charset="0"/>
                <a:ea typeface="Calibri" panose="020F0502020204030204" pitchFamily="34" charset="0"/>
                <a:cs typeface="Segoe UI" panose="020B0502040204020203" pitchFamily="34" charset="0"/>
              </a:rPr>
              <a:t>This toolkit provides user-friendly information and resources to support rural applicants’ understanding of USDOT discretionary grant programs and the funding process.  </a:t>
            </a:r>
          </a:p>
          <a:p>
            <a:pPr marL="171450" marR="0" indent="-171450">
              <a:lnSpc>
                <a:spcPct val="107000"/>
              </a:lnSpc>
              <a:spcBef>
                <a:spcPts val="0"/>
              </a:spcBef>
              <a:spcAft>
                <a:spcPts val="0"/>
              </a:spcAft>
              <a:buFont typeface="Wingdings" panose="05000000000000000000" pitchFamily="2" charset="2"/>
              <a:buChar char="§"/>
            </a:pPr>
            <a:r>
              <a:rPr lang="en-US" sz="1200" b="0" dirty="0">
                <a:effectLst/>
                <a:latin typeface="Segoe UI" panose="020B0502040204020203" pitchFamily="34" charset="0"/>
                <a:ea typeface="Calibri" panose="020F0502020204030204" pitchFamily="34" charset="0"/>
                <a:cs typeface="Segoe UI" panose="020B0502040204020203" pitchFamily="34" charset="0"/>
              </a:rPr>
              <a:t>The Applicant Toolkit is designed for all levels of grant applicant experience, aiming to enhance access to USDOT resources for rural transportation projects. </a:t>
            </a:r>
          </a:p>
          <a:p>
            <a:pPr marL="171450" marR="0" indent="-171450">
              <a:lnSpc>
                <a:spcPct val="107000"/>
              </a:lnSpc>
              <a:spcBef>
                <a:spcPts val="0"/>
              </a:spcBef>
              <a:spcAft>
                <a:spcPts val="0"/>
              </a:spcAft>
              <a:buFont typeface="Wingdings" panose="05000000000000000000" pitchFamily="2" charset="2"/>
              <a:buChar char="§"/>
            </a:pPr>
            <a:r>
              <a:rPr lang="en-US" sz="1200" b="0" dirty="0">
                <a:effectLst/>
                <a:latin typeface="Segoe UI" panose="020B0502040204020203" pitchFamily="34" charset="0"/>
                <a:ea typeface="Calibri" panose="020F0502020204030204" pitchFamily="34" charset="0"/>
                <a:cs typeface="Segoe UI" panose="020B0502040204020203" pitchFamily="34" charset="0"/>
              </a:rPr>
              <a:t>It illustrates key applicant activities when participating in the USDOT discretionary grants process, catalogues USDOT discretionary grant programs by applicant type and eligible project activities in a USDOT Discretionary Grant Funding Matrix, and provides resources for applicants to maximize the potential for award success.</a:t>
            </a:r>
            <a:endParaRPr lang="en-US" sz="1200" b="0" dirty="0">
              <a:effectLst/>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AFD125A7-A42D-4DCB-AF1B-29C454C34B68}" type="slidenum">
              <a:rPr lang="en-US" smtClean="0"/>
              <a:t>2</a:t>
            </a:fld>
            <a:endParaRPr lang="en-US"/>
          </a:p>
        </p:txBody>
      </p:sp>
    </p:spTree>
    <p:extLst>
      <p:ext uri="{BB962C8B-B14F-4D97-AF65-F5344CB8AC3E}">
        <p14:creationId xmlns:p14="http://schemas.microsoft.com/office/powerpoint/2010/main" val="2395102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Segoe UI" panose="020B0502040204020203" pitchFamily="34" charset="0"/>
                <a:ea typeface="+mn-ea"/>
                <a:cs typeface="Segoe UI" panose="020B0502040204020203" pitchFamily="34" charset="0"/>
              </a:rPr>
              <a:t>Rob Hyman: </a:t>
            </a:r>
            <a:r>
              <a:rPr lang="en-US" sz="1200" b="0" dirty="0">
                <a:effectLst/>
                <a:latin typeface="Segoe UI" panose="020B0502040204020203" pitchFamily="34" charset="0"/>
                <a:ea typeface="Calibri" panose="020F0502020204030204" pitchFamily="34" charset="0"/>
                <a:cs typeface="Segoe UI" panose="020B0502040204020203" pitchFamily="34" charset="0"/>
              </a:rPr>
              <a:t>Applicant Toolkit Walkthrough, Maximizing Award Success section [6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We’ve mentioned program NOFOs a few times as an important source of information about a program, available funding, eligibility criteria, and submission requirements.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For those of you following along in your own copy of the Toolkit, we’re on page 74.</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In the ‘Navigating Grant Program Applications’ section, we describe each section of a NOFO to help you find the information you need quickly. The structure of </a:t>
            </a:r>
            <a:r>
              <a:rPr lang="en-US" b="0" dirty="0"/>
              <a:t>a NOFO is standardized for all USDOT grants.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50" b="0" i="0" dirty="0">
                <a:solidFill>
                  <a:schemeClr val="bg1"/>
                </a:solidFill>
                <a:latin typeface="Segoe UI Light" panose="020B0502040204020203" pitchFamily="34" charset="0"/>
                <a:cs typeface="Segoe UI Light" panose="020B0502040204020203" pitchFamily="34" charset="0"/>
              </a:rPr>
              <a:t>Section A of a NOFO is the ‘Program Description,’ which will include introductory information about the program goals and background.</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50" b="0" i="0" dirty="0">
                <a:solidFill>
                  <a:schemeClr val="bg1"/>
                </a:solidFill>
                <a:latin typeface="Segoe UI Light" panose="020B0502040204020203" pitchFamily="34" charset="0"/>
                <a:cs typeface="Segoe UI Light" panose="020B0502040204020203" pitchFamily="34" charset="0"/>
              </a:rPr>
              <a:t>Section B is the ‘Federal Award Information,’ which includes the total funding amount. If available, it also includes information on the anticipated number and size of awards.</a:t>
            </a:r>
          </a:p>
          <a:p>
            <a:pPr marL="628650" lvl="1" indent="-171450">
              <a:spcBef>
                <a:spcPts val="400"/>
              </a:spcBef>
              <a:buFont typeface="Wingdings" panose="05000000000000000000" pitchFamily="2" charset="2"/>
              <a:buChar char="§"/>
            </a:pPr>
            <a:r>
              <a:rPr lang="en-US" sz="1050" b="0" i="0" dirty="0">
                <a:solidFill>
                  <a:schemeClr val="bg1"/>
                </a:solidFill>
                <a:latin typeface="Segoe UI Light" panose="020B0502040204020203" pitchFamily="34" charset="0"/>
                <a:cs typeface="Segoe UI Light" panose="020B0502040204020203" pitchFamily="34" charset="0"/>
              </a:rPr>
              <a:t>Section C houses the ‘Eligibility Information,’ which includes the types of eligible applicants and any cost-sharing requirements. If the program does not require cost-sharing, that will be stated in this section as well.</a:t>
            </a:r>
          </a:p>
          <a:p>
            <a:pPr marL="628650" lvl="1" indent="-171450">
              <a:spcBef>
                <a:spcPts val="400"/>
              </a:spcBef>
              <a:buFont typeface="Wingdings" panose="05000000000000000000" pitchFamily="2" charset="2"/>
              <a:buChar char="§"/>
            </a:pPr>
            <a:r>
              <a:rPr lang="en-US" sz="1050" b="0" i="0" dirty="0">
                <a:solidFill>
                  <a:schemeClr val="bg1"/>
                </a:solidFill>
                <a:latin typeface="Segoe UI Light" panose="020B0502040204020203" pitchFamily="34" charset="0"/>
                <a:cs typeface="Segoe UI Light" panose="020B0502040204020203" pitchFamily="34" charset="0"/>
              </a:rPr>
              <a:t>Section D is the ‘Application and Submission Information.’ This is where you would find information on completing your application such as application format requirements, submission deadlines, and any funding restrictions. </a:t>
            </a:r>
          </a:p>
          <a:p>
            <a:pPr marL="628650" lvl="1" indent="-171450">
              <a:spcBef>
                <a:spcPts val="400"/>
              </a:spcBef>
              <a:buFont typeface="Wingdings" panose="05000000000000000000" pitchFamily="2" charset="2"/>
              <a:buChar char="§"/>
            </a:pPr>
            <a:r>
              <a:rPr lang="en-US" sz="1050" b="0" i="0" dirty="0">
                <a:solidFill>
                  <a:schemeClr val="bg1"/>
                </a:solidFill>
                <a:latin typeface="Segoe UI Light" panose="020B0502040204020203" pitchFamily="34" charset="0"/>
                <a:cs typeface="Segoe UI Light" panose="020B0502040204020203" pitchFamily="34" charset="0"/>
              </a:rPr>
              <a:t>Section E outlines the ‘Application Review Information,’ which will include the evaluation criteria, selection process, and anticipated award announcement date. This section is particularly important in understanding what will happen after you submit your application.</a:t>
            </a:r>
          </a:p>
          <a:p>
            <a:pPr marL="628650" lvl="1" indent="-171450">
              <a:spcBef>
                <a:spcPts val="300"/>
              </a:spcBef>
              <a:buFont typeface="Wingdings" panose="05000000000000000000" pitchFamily="2" charset="2"/>
              <a:buChar char="§"/>
            </a:pPr>
            <a:r>
              <a:rPr lang="en-US" sz="1050" b="0" i="0" dirty="0">
                <a:solidFill>
                  <a:schemeClr val="bg1"/>
                </a:solidFill>
                <a:latin typeface="Segoe UI Light" panose="020B0502040204020203" pitchFamily="34" charset="0"/>
                <a:cs typeface="Segoe UI Light" panose="020B0502040204020203" pitchFamily="34" charset="0"/>
              </a:rPr>
              <a:t>Section F is the ‘Federal Award Administration Information,’ which states how award notices will be announced publicly, how individual applicants will be contacted regarding their application, and reporting requirements for grantees.</a:t>
            </a:r>
          </a:p>
          <a:p>
            <a:pPr marL="628650" lvl="1" indent="-171450">
              <a:spcBef>
                <a:spcPts val="300"/>
              </a:spcBef>
              <a:buFont typeface="Wingdings" panose="05000000000000000000" pitchFamily="2" charset="2"/>
              <a:buChar char="§"/>
            </a:pPr>
            <a:r>
              <a:rPr lang="en-US" sz="1050" b="0" i="0" dirty="0">
                <a:solidFill>
                  <a:schemeClr val="bg1"/>
                </a:solidFill>
                <a:latin typeface="Segoe UI Light" panose="020B0502040204020203" pitchFamily="34" charset="0"/>
                <a:cs typeface="Segoe UI Light" panose="020B0502040204020203" pitchFamily="34" charset="0"/>
              </a:rPr>
              <a:t>Section G notes the ‘Federal Awarding Agency Contacts’ or program points of contact to reach out to with any questions about the program, its requirements, or your application.</a:t>
            </a:r>
          </a:p>
          <a:p>
            <a:pPr marL="628650" lvl="1" indent="-171450">
              <a:spcBef>
                <a:spcPts val="300"/>
              </a:spcBef>
              <a:buFont typeface="Wingdings" panose="05000000000000000000" pitchFamily="2" charset="2"/>
              <a:buChar char="§"/>
            </a:pPr>
            <a:r>
              <a:rPr lang="en-US" sz="1050" b="0" i="0" dirty="0">
                <a:solidFill>
                  <a:schemeClr val="bg1"/>
                </a:solidFill>
                <a:latin typeface="Segoe UI Light" panose="020B0502040204020203" pitchFamily="34" charset="0"/>
                <a:cs typeface="Segoe UI Light" panose="020B0502040204020203" pitchFamily="34" charset="0"/>
              </a:rPr>
              <a:t>Section H houses ‘Other Information’ that the program would like to include that doesn’t fall elsewhere, for example, a statement confirming the confidentiality of application information. </a:t>
            </a: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lang="en-US" sz="1050" b="0" dirty="0"/>
              <a:t>We reviewed the sections of a NOFO here because of </a:t>
            </a:r>
            <a:r>
              <a:rPr lang="en-US" sz="1050" dirty="0"/>
              <a:t>their importance in the discretionary grant process, but NOFOs are just one component of this section of the Toolkit. We encourage you to explore more on your own and review, for example, the tips on how to write a compelling story and communicate the potential impact of your project on the community, and additional considerations when submitting your application. </a:t>
            </a:r>
          </a:p>
        </p:txBody>
      </p:sp>
      <p:sp>
        <p:nvSpPr>
          <p:cNvPr id="4" name="Slide Number Placeholder 3"/>
          <p:cNvSpPr>
            <a:spLocks noGrp="1"/>
          </p:cNvSpPr>
          <p:nvPr>
            <p:ph type="sldNum" sz="quarter" idx="5"/>
          </p:nvPr>
        </p:nvSpPr>
        <p:spPr/>
        <p:txBody>
          <a:bodyPr/>
          <a:lstStyle/>
          <a:p>
            <a:fld id="{AFD125A7-A42D-4DCB-AF1B-29C454C34B68}" type="slidenum">
              <a:rPr lang="en-US" smtClean="0"/>
              <a:t>20</a:t>
            </a:fld>
            <a:endParaRPr lang="en-US"/>
          </a:p>
        </p:txBody>
      </p:sp>
    </p:spTree>
    <p:extLst>
      <p:ext uri="{BB962C8B-B14F-4D97-AF65-F5344CB8AC3E}">
        <p14:creationId xmlns:p14="http://schemas.microsoft.com/office/powerpoint/2010/main" val="3096402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Segoe UI" panose="020B0502040204020203" pitchFamily="34" charset="0"/>
                <a:ea typeface="+mn-ea"/>
                <a:cs typeface="Segoe UI" panose="020B0502040204020203" pitchFamily="34" charset="0"/>
              </a:rPr>
              <a:t>Rob Hyman: </a:t>
            </a:r>
            <a:r>
              <a:rPr lang="en-US" sz="1200" b="0" dirty="0">
                <a:effectLst/>
                <a:latin typeface="Segoe UI" panose="020B0502040204020203" pitchFamily="34" charset="0"/>
                <a:ea typeface="Calibri" panose="020F0502020204030204" pitchFamily="34" charset="0"/>
                <a:cs typeface="Segoe UI" panose="020B0502040204020203" pitchFamily="34" charset="0"/>
              </a:rPr>
              <a:t>Applicant Toolkit Walkthrough, Maximizing Award Success section [6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Segoe UI" panose="020B0502040204020203" pitchFamily="34" charset="0"/>
              <a:ea typeface="Calibri" panose="020F0502020204030204"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chemeClr val="tx1"/>
                </a:solidFill>
                <a:effectLst/>
                <a:latin typeface="Segoe UI" panose="020B0502040204020203" pitchFamily="34" charset="0"/>
                <a:ea typeface="+mn-ea"/>
                <a:cs typeface="Segoe UI" panose="020B0502040204020203" pitchFamily="34" charset="0"/>
              </a:rPr>
              <a:t>Moving onto the ‘USDOT Applicant Considerations’ section, please turn to page 80 if you’re following along in your own Toolkit.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chemeClr val="tx1"/>
                </a:solidFill>
                <a:effectLst/>
                <a:latin typeface="Segoe UI" panose="020B0502040204020203" pitchFamily="34" charset="0"/>
                <a:ea typeface="+mn-ea"/>
                <a:cs typeface="Segoe UI" panose="020B0502040204020203" pitchFamily="34" charset="0"/>
              </a:rPr>
              <a:t>Conducting a benefit-cost analysis—or a BCA—can be a challenge.  In the Toolkit, we’ve provided some resources to help understand this important component of a grant application.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chemeClr val="tx1"/>
                </a:solidFill>
                <a:effectLst/>
                <a:latin typeface="Segoe UI" panose="020B0502040204020203" pitchFamily="34" charset="0"/>
                <a:ea typeface="+mn-ea"/>
                <a:cs typeface="Segoe UI" panose="020B0502040204020203" pitchFamily="34" charset="0"/>
              </a:rPr>
              <a:t>At its core, a BCA is used to evaluate whether a project provides sufficient benefits to justify the cost and resources required to implement the project.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chemeClr val="tx1"/>
                </a:solidFill>
                <a:effectLst/>
                <a:latin typeface="Segoe UI" panose="020B0502040204020203" pitchFamily="34" charset="0"/>
                <a:ea typeface="+mn-ea"/>
                <a:cs typeface="Segoe UI" panose="020B0502040204020203" pitchFamily="34" charset="0"/>
              </a:rPr>
              <a:t>As the name suggests, the calculation of a BCA requires you to outline and quantify both the costs and benefits associated with the project.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chemeClr val="tx1"/>
                </a:solidFill>
                <a:effectLst/>
                <a:latin typeface="Segoe UI" panose="020B0502040204020203" pitchFamily="34" charset="0"/>
                <a:ea typeface="+mn-ea"/>
                <a:cs typeface="Segoe UI" panose="020B0502040204020203" pitchFamily="34" charset="0"/>
              </a:rPr>
              <a:t>The benefits are what is reasonably expected to result from the implementation of the project. Benefits may include:</a:t>
            </a:r>
            <a:endParaRPr lang="en-US" sz="1200" b="0" kern="1200" dirty="0">
              <a:solidFill>
                <a:schemeClr val="tx1"/>
              </a:solidFill>
              <a:effectLst/>
              <a:latin typeface="+mn-lt"/>
              <a:ea typeface="+mn-ea"/>
              <a:cs typeface="+mn-cs"/>
            </a:endParaRPr>
          </a:p>
          <a:p>
            <a:pPr marL="628650" lvl="1" indent="-171450" fontAlgn="base">
              <a:lnSpc>
                <a:spcPts val="1700"/>
              </a:lnSpc>
              <a:spcBef>
                <a:spcPct val="0"/>
              </a:spcBef>
              <a:buFont typeface="Wingdings" panose="05000000000000000000" pitchFamily="2" charset="2"/>
              <a:buChar char="§"/>
            </a:pPr>
            <a:r>
              <a:rPr lang="en-US" sz="1200" dirty="0">
                <a:latin typeface="Segoe UI Light" panose="020B0502040204020203" pitchFamily="34" charset="0"/>
                <a:cs typeface="Segoe UI Light" panose="020B0502040204020203" pitchFamily="34" charset="0"/>
              </a:rPr>
              <a:t>Safety improvement,</a:t>
            </a:r>
          </a:p>
          <a:p>
            <a:pPr marL="628650" marR="0" lvl="1" indent="-171450" algn="l" defTabSz="914400" rtl="0" eaLnBrk="1" fontAlgn="base" latinLnBrk="0" hangingPunct="1">
              <a:lnSpc>
                <a:spcPts val="1700"/>
              </a:lnSpc>
              <a:spcBef>
                <a:spcPct val="0"/>
              </a:spcBef>
              <a:spcAft>
                <a:spcPts val="0"/>
              </a:spcAft>
              <a:buClrTx/>
              <a:buSzTx/>
              <a:buFont typeface="Wingdings" panose="05000000000000000000" pitchFamily="2" charset="2"/>
              <a:buChar char="§"/>
              <a:tabLst/>
              <a:defRPr/>
            </a:pPr>
            <a:r>
              <a:rPr lang="en-US" sz="1200" dirty="0">
                <a:latin typeface="Segoe UI Light" panose="020B0502040204020203" pitchFamily="34" charset="0"/>
                <a:cs typeface="Segoe UI Light" panose="020B0502040204020203" pitchFamily="34" charset="0"/>
              </a:rPr>
              <a:t>Diversion of traffic across modes of transportation,</a:t>
            </a:r>
          </a:p>
          <a:p>
            <a:pPr marL="628650" marR="0" lvl="1" indent="-171450" algn="l" defTabSz="914400" rtl="0" eaLnBrk="1" fontAlgn="base" latinLnBrk="0" hangingPunct="1">
              <a:lnSpc>
                <a:spcPts val="1700"/>
              </a:lnSpc>
              <a:spcBef>
                <a:spcPct val="0"/>
              </a:spcBef>
              <a:spcAft>
                <a:spcPts val="0"/>
              </a:spcAft>
              <a:buClrTx/>
              <a:buSzTx/>
              <a:buFont typeface="Wingdings" panose="05000000000000000000" pitchFamily="2" charset="2"/>
              <a:buChar char="§"/>
              <a:tabLst/>
              <a:defRPr/>
            </a:pPr>
            <a:r>
              <a:rPr lang="en-US" sz="1200" dirty="0">
                <a:latin typeface="Segoe UI Light" panose="020B0502040204020203" pitchFamily="34" charset="0"/>
                <a:cs typeface="Segoe UI Light" panose="020B0502040204020203" pitchFamily="34" charset="0"/>
              </a:rPr>
              <a:t>Emergency service route improvement,</a:t>
            </a:r>
          </a:p>
          <a:p>
            <a:pPr marL="628650" lvl="1" indent="-171450" fontAlgn="base">
              <a:lnSpc>
                <a:spcPts val="1700"/>
              </a:lnSpc>
              <a:spcBef>
                <a:spcPct val="0"/>
              </a:spcBef>
              <a:buFont typeface="Wingdings" panose="05000000000000000000" pitchFamily="2" charset="2"/>
              <a:buChar char="§"/>
            </a:pPr>
            <a:r>
              <a:rPr lang="en-US" sz="1200" dirty="0">
                <a:latin typeface="Segoe UI Light" panose="020B0502040204020203" pitchFamily="34" charset="0"/>
                <a:cs typeface="Segoe UI Light" panose="020B0502040204020203" pitchFamily="34" charset="0"/>
              </a:rPr>
              <a:t>Emissions reductions,</a:t>
            </a:r>
          </a:p>
          <a:p>
            <a:pPr marL="628650" marR="0" lvl="1" indent="-171450" algn="l" defTabSz="914400" rtl="0" eaLnBrk="1" fontAlgn="base" latinLnBrk="0" hangingPunct="1">
              <a:lnSpc>
                <a:spcPts val="1700"/>
              </a:lnSpc>
              <a:spcBef>
                <a:spcPct val="0"/>
              </a:spcBef>
              <a:spcAft>
                <a:spcPts val="0"/>
              </a:spcAft>
              <a:buClrTx/>
              <a:buSzTx/>
              <a:buFont typeface="Wingdings" panose="05000000000000000000" pitchFamily="2" charset="2"/>
              <a:buChar char="§"/>
              <a:tabLst/>
              <a:defRPr/>
            </a:pPr>
            <a:r>
              <a:rPr lang="en-US" sz="1200" dirty="0">
                <a:latin typeface="Segoe UI Light" panose="020B0502040204020203" pitchFamily="34" charset="0"/>
                <a:cs typeface="Segoe UI Light" panose="020B0502040204020203" pitchFamily="34" charset="0"/>
              </a:rPr>
              <a:t>Enhanced quality of life,</a:t>
            </a:r>
          </a:p>
          <a:p>
            <a:pPr marL="628650" marR="0" lvl="1" indent="-171450" algn="l" defTabSz="914400" rtl="0" eaLnBrk="1" fontAlgn="base" latinLnBrk="0" hangingPunct="1">
              <a:lnSpc>
                <a:spcPts val="1700"/>
              </a:lnSpc>
              <a:spcBef>
                <a:spcPct val="0"/>
              </a:spcBef>
              <a:spcAft>
                <a:spcPts val="0"/>
              </a:spcAft>
              <a:buClrTx/>
              <a:buSzTx/>
              <a:buFont typeface="Wingdings" panose="05000000000000000000" pitchFamily="2" charset="2"/>
              <a:buChar char="§"/>
              <a:tabLst/>
              <a:defRPr/>
            </a:pPr>
            <a:r>
              <a:rPr lang="en-US" sz="1200" dirty="0">
                <a:latin typeface="Segoe UI Light" panose="020B0502040204020203" pitchFamily="34" charset="0"/>
                <a:cs typeface="Segoe UI Light" panose="020B0502040204020203" pitchFamily="34" charset="0"/>
              </a:rPr>
              <a:t>And other benefits to direct or indirect users or the surrounding community</a:t>
            </a:r>
          </a:p>
          <a:p>
            <a:pPr marL="171450" lvl="0" indent="-171450" fontAlgn="base">
              <a:lnSpc>
                <a:spcPts val="1700"/>
              </a:lnSpc>
              <a:spcBef>
                <a:spcPct val="0"/>
              </a:spcBef>
              <a:buFont typeface="Wingdings" panose="05000000000000000000" pitchFamily="2" charset="2"/>
              <a:buChar char="§"/>
            </a:pPr>
            <a:r>
              <a:rPr lang="en-US" sz="1200" dirty="0">
                <a:latin typeface="Segoe UI Light" panose="020B0502040204020203" pitchFamily="34" charset="0"/>
                <a:cs typeface="Segoe UI Light" panose="020B0502040204020203" pitchFamily="34" charset="0"/>
              </a:rPr>
              <a:t>The </a:t>
            </a:r>
            <a:r>
              <a:rPr lang="en-US" sz="1200" b="0" dirty="0">
                <a:latin typeface="Segoe UI Light" panose="020B0502040204020203" pitchFamily="34" charset="0"/>
                <a:cs typeface="Segoe UI Light" panose="020B0502040204020203" pitchFamily="34" charset="0"/>
              </a:rPr>
              <a:t>costs </a:t>
            </a:r>
            <a:r>
              <a:rPr lang="en-US" sz="1200" dirty="0">
                <a:latin typeface="Segoe UI Light" panose="020B0502040204020203" pitchFamily="34" charset="0"/>
                <a:cs typeface="Segoe UI Light" panose="020B0502040204020203" pitchFamily="34" charset="0"/>
              </a:rPr>
              <a:t>should reflect the resources or activities necessary to achieve the benefits described. Costs may include:</a:t>
            </a:r>
          </a:p>
          <a:p>
            <a:pPr marL="628650" lvl="1" indent="-171450" fontAlgn="base">
              <a:lnSpc>
                <a:spcPts val="1700"/>
              </a:lnSpc>
              <a:spcBef>
                <a:spcPct val="0"/>
              </a:spcBef>
              <a:buFont typeface="Wingdings" panose="05000000000000000000" pitchFamily="2" charset="2"/>
              <a:buChar char="§"/>
            </a:pPr>
            <a:r>
              <a:rPr lang="en-US" sz="900" dirty="0">
                <a:latin typeface="Segoe UI Light" panose="020B0502040204020203" pitchFamily="34" charset="0"/>
                <a:cs typeface="Segoe UI Light" panose="020B0502040204020203" pitchFamily="34" charset="0"/>
              </a:rPr>
              <a:t>The cost of land, labor, materials, and equipment rentals used in project construction,</a:t>
            </a:r>
          </a:p>
          <a:p>
            <a:pPr marL="628650" lvl="1" indent="-171450" fontAlgn="base">
              <a:lnSpc>
                <a:spcPts val="1700"/>
              </a:lnSpc>
              <a:spcBef>
                <a:spcPct val="0"/>
              </a:spcBef>
              <a:buFont typeface="Wingdings" panose="05000000000000000000" pitchFamily="2" charset="2"/>
              <a:buChar char="§"/>
            </a:pPr>
            <a:r>
              <a:rPr lang="en-US" sz="900" dirty="0">
                <a:latin typeface="Segoe UI Light" panose="020B0502040204020203" pitchFamily="34" charset="0"/>
                <a:cs typeface="Segoe UI Light" panose="020B0502040204020203" pitchFamily="34" charset="0"/>
              </a:rPr>
              <a:t>Other capital costs associated with project planning or environmental reviews,</a:t>
            </a:r>
          </a:p>
          <a:p>
            <a:pPr marL="628650" lvl="1" indent="-171450" fontAlgn="base">
              <a:lnSpc>
                <a:spcPts val="1700"/>
              </a:lnSpc>
              <a:spcBef>
                <a:spcPct val="0"/>
              </a:spcBef>
              <a:buFont typeface="Wingdings" panose="05000000000000000000" pitchFamily="2" charset="2"/>
              <a:buChar char="§"/>
            </a:pPr>
            <a:r>
              <a:rPr lang="en-US" sz="900" dirty="0">
                <a:latin typeface="Segoe UI Light" panose="020B0502040204020203" pitchFamily="34" charset="0"/>
                <a:cs typeface="Segoe UI Light" panose="020B0502040204020203" pitchFamily="34" charset="0"/>
              </a:rPr>
              <a:t>And the ongoing operating and maintenance costs required for the project in the future</a:t>
            </a:r>
          </a:p>
          <a:p>
            <a:pPr marL="171450" lvl="0" indent="-171450" fontAlgn="base">
              <a:lnSpc>
                <a:spcPts val="1700"/>
              </a:lnSpc>
              <a:spcBef>
                <a:spcPct val="0"/>
              </a:spcBef>
              <a:buFont typeface="Wingdings" panose="05000000000000000000" pitchFamily="2" charset="2"/>
              <a:buChar char="§"/>
            </a:pPr>
            <a:r>
              <a:rPr lang="en-US" sz="1200" dirty="0">
                <a:latin typeface="Segoe UI Light" panose="020B0502040204020203" pitchFamily="34" charset="0"/>
                <a:cs typeface="Segoe UI Light" panose="020B0502040204020203" pitchFamily="34" charset="0"/>
              </a:rPr>
              <a:t>The Department has developed detailed guidance on how to calculate a benefit-cost analysis that is also linked within this document for reference as needed.</a:t>
            </a:r>
          </a:p>
          <a:p>
            <a:pPr marL="171450" lvl="0" indent="-171450" fontAlgn="base">
              <a:lnSpc>
                <a:spcPts val="1700"/>
              </a:lnSpc>
              <a:spcBef>
                <a:spcPct val="0"/>
              </a:spcBef>
              <a:buFont typeface="Wingdings" panose="05000000000000000000" pitchFamily="2" charset="2"/>
              <a:buChar char="§"/>
            </a:pPr>
            <a:r>
              <a:rPr lang="en-US" sz="1200" dirty="0">
                <a:latin typeface="Segoe UI Light" panose="020B0502040204020203" pitchFamily="34" charset="0"/>
                <a:cs typeface="Segoe UI Light" panose="020B0502040204020203" pitchFamily="34" charset="0"/>
              </a:rPr>
              <a:t>This is just the first applicant consideration included in the Toolkit. We have also included information and resources related to other areas of interest, including environmental reviews, coordination between state and local entities, technical assistance, and accessibility.</a:t>
            </a:r>
          </a:p>
          <a:p>
            <a:pPr marL="171450" marR="0" lvl="0" indent="-171450" algn="l" defTabSz="914400" rtl="0" eaLnBrk="1" fontAlgn="base" latinLnBrk="0" hangingPunct="1">
              <a:lnSpc>
                <a:spcPts val="1700"/>
              </a:lnSpc>
              <a:spcBef>
                <a:spcPct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Thank you for listening to this overview of the “Maximizing Award Success” section of the Toolkit. Please explore this section further on your own—we hope it serves as a useful </a:t>
            </a:r>
            <a:r>
              <a:rPr lang="en-US" sz="1200" b="0">
                <a:effectLst/>
                <a:latin typeface="Segoe UI" panose="020B0502040204020203" pitchFamily="34" charset="0"/>
                <a:cs typeface="Segoe UI" panose="020B0502040204020203" pitchFamily="34" charset="0"/>
              </a:rPr>
              <a:t>resource as </a:t>
            </a:r>
            <a:r>
              <a:rPr lang="en-US" sz="1200" b="0" dirty="0">
                <a:effectLst/>
                <a:latin typeface="Segoe UI" panose="020B0502040204020203" pitchFamily="34" charset="0"/>
                <a:cs typeface="Segoe UI" panose="020B0502040204020203" pitchFamily="34" charset="0"/>
              </a:rPr>
              <a:t>you navigate USDOT’s discretionary grant programs.</a:t>
            </a:r>
          </a:p>
        </p:txBody>
      </p:sp>
      <p:sp>
        <p:nvSpPr>
          <p:cNvPr id="4" name="Slide Number Placeholder 3"/>
          <p:cNvSpPr>
            <a:spLocks noGrp="1"/>
          </p:cNvSpPr>
          <p:nvPr>
            <p:ph type="sldNum" sz="quarter" idx="5"/>
          </p:nvPr>
        </p:nvSpPr>
        <p:spPr/>
        <p:txBody>
          <a:bodyPr/>
          <a:lstStyle/>
          <a:p>
            <a:fld id="{AFD125A7-A42D-4DCB-AF1B-29C454C34B68}" type="slidenum">
              <a:rPr lang="en-US" smtClean="0"/>
              <a:t>21</a:t>
            </a:fld>
            <a:endParaRPr lang="en-US"/>
          </a:p>
        </p:txBody>
      </p:sp>
    </p:spTree>
    <p:extLst>
      <p:ext uri="{BB962C8B-B14F-4D97-AF65-F5344CB8AC3E}">
        <p14:creationId xmlns:p14="http://schemas.microsoft.com/office/powerpoint/2010/main" val="3283531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Segoe UI" panose="020B0502040204020203" pitchFamily="34" charset="0"/>
                <a:ea typeface="+mn-ea"/>
                <a:cs typeface="Segoe UI" panose="020B0502040204020203" pitchFamily="34" charset="0"/>
              </a:rPr>
              <a:t>Rob Hyman:</a:t>
            </a: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As you can see, we have only scratched the surface here today and I encourage you to explore the Toolkit further on your own.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p>
        </p:txBody>
      </p:sp>
      <p:sp>
        <p:nvSpPr>
          <p:cNvPr id="4" name="Slide Number Placeholder 3"/>
          <p:cNvSpPr>
            <a:spLocks noGrp="1"/>
          </p:cNvSpPr>
          <p:nvPr>
            <p:ph type="sldNum" sz="quarter" idx="5"/>
          </p:nvPr>
        </p:nvSpPr>
        <p:spPr/>
        <p:txBody>
          <a:bodyPr/>
          <a:lstStyle/>
          <a:p>
            <a:fld id="{AFD125A7-A42D-4DCB-AF1B-29C454C34B68}" type="slidenum">
              <a:rPr lang="en-US" smtClean="0"/>
              <a:t>22</a:t>
            </a:fld>
            <a:endParaRPr lang="en-US"/>
          </a:p>
        </p:txBody>
      </p:sp>
    </p:spTree>
    <p:extLst>
      <p:ext uri="{BB962C8B-B14F-4D97-AF65-F5344CB8AC3E}">
        <p14:creationId xmlns:p14="http://schemas.microsoft.com/office/powerpoint/2010/main" val="2598552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Toolkit can be found online at the address you see here.  You’ll note that we have an easy-to-browse online version, as well as a more traditional PDF that you can print 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As Loren mentioned, we have helpful tutorial videos as well as a fantastic introductory video from the US Secretary of Transportation, Elaine Chao.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also encourage you to check out the larger R.O.U.T.E.S. website: www.transportation.gov/rural.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Finally, if you want to keep updated on our future activities, please s</a:t>
            </a:r>
            <a:r>
              <a:rPr lang="en-US" sz="1200" b="0" kern="1200" dirty="0">
                <a:solidFill>
                  <a:schemeClr val="tx1"/>
                </a:solidFill>
                <a:effectLst/>
                <a:latin typeface="+mn-lt"/>
                <a:ea typeface="+mn-ea"/>
                <a:cs typeface="+mn-cs"/>
              </a:rPr>
              <a:t>ubscribe to our email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D125A7-A42D-4DCB-AF1B-29C454C34B68}" type="slidenum">
              <a:rPr lang="en-US" smtClean="0"/>
              <a:t>23</a:t>
            </a:fld>
            <a:endParaRPr lang="en-US"/>
          </a:p>
        </p:txBody>
      </p:sp>
    </p:spTree>
    <p:extLst>
      <p:ext uri="{BB962C8B-B14F-4D97-AF65-F5344CB8AC3E}">
        <p14:creationId xmlns:p14="http://schemas.microsoft.com/office/powerpoint/2010/main" val="156766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dirty="0">
                <a:effectLst/>
                <a:latin typeface="Segoe UI" panose="020B0502040204020203" pitchFamily="34" charset="0"/>
                <a:cs typeface="Segoe UI" panose="020B0502040204020203" pitchFamily="34" charset="0"/>
              </a:rPr>
              <a:t>Loren Smith:</a:t>
            </a:r>
          </a:p>
          <a:p>
            <a:pPr marL="0" marR="0">
              <a:lnSpc>
                <a:spcPct val="107000"/>
              </a:lnSpc>
              <a:spcBef>
                <a:spcPts val="0"/>
              </a:spcBef>
              <a:spcAft>
                <a:spcPts val="0"/>
              </a:spcAft>
            </a:pPr>
            <a:endParaRPr lang="en-US" sz="1200" b="0" dirty="0">
              <a:effectLst/>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Before we dive into the Applicant Toolkit, I’d like to provide some background on the R.O.U.T.E.S. initiative.</a:t>
            </a:r>
          </a:p>
          <a:p>
            <a:pPr marL="171450" marR="0" indent="-171450">
              <a:lnSpc>
                <a:spcPct val="107000"/>
              </a:lnSpc>
              <a:spcBef>
                <a:spcPts val="0"/>
              </a:spcBef>
              <a:spcAft>
                <a:spcPts val="0"/>
              </a:spcAft>
              <a:buFont typeface="Wingdings" panose="05000000000000000000" pitchFamily="2" charset="2"/>
              <a:buChar char="§"/>
            </a:pPr>
            <a:r>
              <a:rPr lang="en-US" sz="1200" b="0" dirty="0">
                <a:effectLst/>
                <a:latin typeface="Segoe UI" panose="020B0502040204020203" pitchFamily="34" charset="0"/>
                <a:ea typeface="Calibri" panose="020F0502020204030204" pitchFamily="34" charset="0"/>
                <a:cs typeface="Segoe UI" panose="020B0502040204020203" pitchFamily="34" charset="0"/>
              </a:rPr>
              <a:t>R.O.U.T.E.S. has three main goals:</a:t>
            </a:r>
          </a:p>
          <a:p>
            <a:pPr marL="685800" marR="0" lvl="1" indent="-228600">
              <a:lnSpc>
                <a:spcPct val="107000"/>
              </a:lnSpc>
              <a:spcBef>
                <a:spcPts val="0"/>
              </a:spcBef>
              <a:spcAft>
                <a:spcPts val="0"/>
              </a:spcAft>
              <a:buFont typeface="+mj-lt"/>
              <a:buAutoNum type="arabicPeriod"/>
            </a:pPr>
            <a:r>
              <a:rPr lang="en-US" sz="1200" b="0" dirty="0">
                <a:effectLst/>
                <a:latin typeface="Segoe UI" panose="020B0502040204020203" pitchFamily="34" charset="0"/>
                <a:ea typeface="Calibri" panose="020F0502020204030204" pitchFamily="34" charset="0"/>
                <a:cs typeface="Segoe UI" panose="020B0502040204020203" pitchFamily="34" charset="0"/>
              </a:rPr>
              <a:t>The first is to engage with rural stakeholders, to better understand the transportation needs and challenges of rural areas. </a:t>
            </a:r>
          </a:p>
          <a:p>
            <a:pPr marL="685800" marR="0" lvl="1" indent="-228600">
              <a:lnSpc>
                <a:spcPct val="107000"/>
              </a:lnSpc>
              <a:spcBef>
                <a:spcPts val="0"/>
              </a:spcBef>
              <a:spcAft>
                <a:spcPts val="0"/>
              </a:spcAft>
              <a:buFont typeface="+mj-lt"/>
              <a:buAutoNum type="arabicPeriod"/>
            </a:pPr>
            <a:r>
              <a:rPr lang="en-US" sz="1200" b="0" dirty="0">
                <a:effectLst/>
                <a:latin typeface="Segoe UI" panose="020B0502040204020203" pitchFamily="34" charset="0"/>
                <a:ea typeface="Calibri" panose="020F0502020204030204" pitchFamily="34" charset="0"/>
                <a:cs typeface="Segoe UI" panose="020B0502040204020203" pitchFamily="34" charset="0"/>
              </a:rPr>
              <a:t>The second is to provide information and assistance that is helpful and user friendly. This Toolkit represents a major step towards this goal, providing grant applicants with a tool to help identify USDOT discretionary grant funding programs and navigate grant applications. </a:t>
            </a:r>
          </a:p>
          <a:p>
            <a:pPr marL="685800" marR="0" lvl="1" indent="-228600">
              <a:lnSpc>
                <a:spcPct val="107000"/>
              </a:lnSpc>
              <a:spcBef>
                <a:spcPts val="0"/>
              </a:spcBef>
              <a:spcAft>
                <a:spcPts val="0"/>
              </a:spcAft>
              <a:buFont typeface="+mj-lt"/>
              <a:buAutoNum type="arabicPeriod"/>
            </a:pPr>
            <a:r>
              <a:rPr lang="en-US" sz="1200" b="0" dirty="0">
                <a:effectLst/>
                <a:latin typeface="Segoe UI" panose="020B0502040204020203" pitchFamily="34" charset="0"/>
                <a:ea typeface="Calibri" panose="020F0502020204030204" pitchFamily="34" charset="0"/>
                <a:cs typeface="Segoe UI" panose="020B0502040204020203" pitchFamily="34" charset="0"/>
              </a:rPr>
              <a:t>The third goal is to collect data and analyze trends. We have and will continue to</a:t>
            </a:r>
            <a:r>
              <a:rPr lang="en-US" sz="1200" dirty="0">
                <a:latin typeface="Segoe UI" panose="020B0502040204020203" pitchFamily="34" charset="0"/>
                <a:cs typeface="Segoe UI" panose="020B0502040204020203" pitchFamily="34" charset="0"/>
              </a:rPr>
              <a:t> assess needs and benefits of rural transportation infrastructure projects with the goal of enhancing safety and sparking economic growth in rural communities.</a:t>
            </a:r>
          </a:p>
        </p:txBody>
      </p:sp>
      <p:sp>
        <p:nvSpPr>
          <p:cNvPr id="4" name="Slide Number Placeholder 3"/>
          <p:cNvSpPr>
            <a:spLocks noGrp="1"/>
          </p:cNvSpPr>
          <p:nvPr>
            <p:ph type="sldNum" sz="quarter" idx="5"/>
          </p:nvPr>
        </p:nvSpPr>
        <p:spPr/>
        <p:txBody>
          <a:bodyPr/>
          <a:lstStyle/>
          <a:p>
            <a:fld id="{AFD125A7-A42D-4DCB-AF1B-29C454C34B68}" type="slidenum">
              <a:rPr lang="en-US" smtClean="0"/>
              <a:t>3</a:t>
            </a:fld>
            <a:endParaRPr lang="en-US"/>
          </a:p>
        </p:txBody>
      </p:sp>
    </p:spTree>
    <p:extLst>
      <p:ext uri="{BB962C8B-B14F-4D97-AF65-F5344CB8AC3E}">
        <p14:creationId xmlns:p14="http://schemas.microsoft.com/office/powerpoint/2010/main" val="285631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effectLst/>
                <a:latin typeface="Segoe UI" panose="020B0502040204020203" pitchFamily="34" charset="0"/>
                <a:cs typeface="Segoe UI" panose="020B0502040204020203" pitchFamily="34" charset="0"/>
              </a:rPr>
              <a:t>Loren Smith:</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0" dirty="0">
              <a:effectLst/>
              <a:latin typeface="Segoe UI" panose="020B0502040204020203" pitchFamily="34" charset="0"/>
              <a:ea typeface="Calibri" panose="020F0502020204030204" pitchFamily="34" charset="0"/>
              <a:cs typeface="Segoe UI" panose="020B0502040204020203" pitchFamily="34" charset="0"/>
            </a:endParaRPr>
          </a:p>
          <a:p>
            <a:pPr marL="171450" marR="0" lvl="0"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The Applicant Toolkit falls in line with the initiative’s priority of providing you with user-friendly information and technical assistance. </a:t>
            </a:r>
          </a:p>
          <a:p>
            <a:pPr marL="171450" indent="-171450" rtl="0" fontAlgn="ctr">
              <a:buFont typeface="Wingdings" panose="05000000000000000000" pitchFamily="2" charset="2"/>
              <a:buChar char="§"/>
            </a:pPr>
            <a:r>
              <a:rPr lang="en-US" sz="1200" kern="1200" dirty="0">
                <a:solidFill>
                  <a:schemeClr val="tx1"/>
                </a:solidFill>
                <a:effectLst/>
                <a:latin typeface="+mn-lt"/>
                <a:ea typeface="+mn-ea"/>
                <a:cs typeface="+mn-cs"/>
              </a:rPr>
              <a:t>The Applicant Toolkit builds on stakeholder comments and inputs from the Department’s grant program offices to assist applicants in rural areas through the discretionary grant process. </a:t>
            </a:r>
          </a:p>
          <a:p>
            <a:pPr marL="171450" indent="-171450" rtl="0" fontAlgn="ctr">
              <a:buFont typeface="Wingdings" panose="05000000000000000000" pitchFamily="2" charset="2"/>
              <a:buChar char="§"/>
            </a:pPr>
            <a:r>
              <a:rPr lang="en-US" sz="1200" kern="1200" dirty="0">
                <a:solidFill>
                  <a:schemeClr val="tx1"/>
                </a:solidFill>
                <a:effectLst/>
                <a:latin typeface="+mn-lt"/>
                <a:ea typeface="+mn-ea"/>
                <a:cs typeface="+mn-cs"/>
              </a:rPr>
              <a:t>The discretionary grant funding process is complex and you asked for additional clarity on the Department’s funding opportunities and the requirements of applicants. </a:t>
            </a:r>
          </a:p>
          <a:p>
            <a:pPr marL="171450" indent="-171450" rtl="0" fontAlgn="ctr">
              <a:buFont typeface="Wingdings" panose="05000000000000000000" pitchFamily="2" charset="2"/>
              <a:buChar char="§"/>
            </a:pPr>
            <a:r>
              <a:rPr lang="en-US" sz="1200" kern="1200" dirty="0">
                <a:solidFill>
                  <a:schemeClr val="tx1"/>
                </a:solidFill>
                <a:effectLst/>
                <a:latin typeface="+mn-lt"/>
                <a:ea typeface="+mn-ea"/>
                <a:cs typeface="+mn-cs"/>
              </a:rPr>
              <a:t>The Applicant Toolkit is the first step towards demystifying grant funding at the Department. </a:t>
            </a:r>
          </a:p>
          <a:p>
            <a:pPr marL="171450" indent="-171450" rtl="0" fontAlgn="ctr">
              <a:buFont typeface="Wingdings" panose="05000000000000000000" pitchFamily="2" charset="2"/>
              <a:buChar char="§"/>
            </a:pPr>
            <a:r>
              <a:rPr lang="en-US" sz="1200" kern="1200" dirty="0">
                <a:solidFill>
                  <a:schemeClr val="tx1"/>
                </a:solidFill>
                <a:effectLst/>
                <a:latin typeface="+mn-lt"/>
                <a:ea typeface="+mn-ea"/>
                <a:cs typeface="+mn-cs"/>
              </a:rPr>
              <a:t>It intended to be a starting point for new and returning applicants alike, increasing access to USDOT discretionary grant funding by consolidating information and resources into a single, easy-to-use location.</a:t>
            </a:r>
          </a:p>
          <a:p>
            <a:pPr marL="171450" indent="-171450" rtl="0" fontAlgn="ctr">
              <a:buFont typeface="Wingdings" panose="05000000000000000000" pitchFamily="2" charset="2"/>
              <a:buChar char="§"/>
            </a:pPr>
            <a:r>
              <a:rPr lang="en-US" sz="1200" kern="1200" dirty="0">
                <a:solidFill>
                  <a:schemeClr val="tx1"/>
                </a:solidFill>
                <a:effectLst/>
                <a:latin typeface="+mn-lt"/>
                <a:ea typeface="+mn-ea"/>
                <a:cs typeface="+mn-cs"/>
              </a:rPr>
              <a:t>We hope to build on this Toolkit and provide additional resources tailored to the needs and feedback we receive from you.</a:t>
            </a:r>
          </a:p>
        </p:txBody>
      </p:sp>
      <p:sp>
        <p:nvSpPr>
          <p:cNvPr id="4" name="Slide Number Placeholder 3"/>
          <p:cNvSpPr>
            <a:spLocks noGrp="1"/>
          </p:cNvSpPr>
          <p:nvPr>
            <p:ph type="sldNum" sz="quarter" idx="5"/>
          </p:nvPr>
        </p:nvSpPr>
        <p:spPr/>
        <p:txBody>
          <a:bodyPr/>
          <a:lstStyle/>
          <a:p>
            <a:fld id="{AFD125A7-A42D-4DCB-AF1B-29C454C34B68}" type="slidenum">
              <a:rPr lang="en-US" smtClean="0"/>
              <a:t>4</a:t>
            </a:fld>
            <a:endParaRPr lang="en-US"/>
          </a:p>
        </p:txBody>
      </p:sp>
    </p:spTree>
    <p:extLst>
      <p:ext uri="{BB962C8B-B14F-4D97-AF65-F5344CB8AC3E}">
        <p14:creationId xmlns:p14="http://schemas.microsoft.com/office/powerpoint/2010/main" val="384998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effectLst/>
                <a:latin typeface="Segoe UI" panose="020B0502040204020203" pitchFamily="34" charset="0"/>
                <a:ea typeface="Calibri" panose="020F0502020204030204" pitchFamily="34" charset="0"/>
                <a:cs typeface="Segoe UI" panose="020B0502040204020203" pitchFamily="34" charset="0"/>
              </a:rPr>
              <a:t>Loren Smith:</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0" dirty="0">
              <a:effectLst/>
              <a:latin typeface="Segoe UI" panose="020B0502040204020203" pitchFamily="34" charset="0"/>
              <a:ea typeface="Calibri" panose="020F0502020204030204"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The Toolkit is broken into about ten sections. They range from an overview of the structure of USDOT to descriptions of the Department’s discretionary grant programs to project spotlights highlighting sample projects from prior years.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We are thrilled today to have the opportunity to walk through three key sections for you.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First, we will discuss the discretionary grant process and the journey of an applicant.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Second, we will explore the discretionary grant funding matrix, the hallmark of this toolkit.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Lastly, we will outline additional considerations and guidance for applicants, based on what we heard from stakeholders during the listening sessions and in RFI comments.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We have posted videos describing these sections on our website, similar to the information we will be sharing today. As my colleagues walk through the slides today, you will note that we provided page number references on each slide that send you to the appropriate section of the Toolkit.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cs typeface="Segoe UI" panose="020B0502040204020203" pitchFamily="34" charset="0"/>
              </a:rPr>
              <a:t>With that, I will turn it over to my colleague George Riccardo.</a:t>
            </a:r>
          </a:p>
        </p:txBody>
      </p:sp>
      <p:sp>
        <p:nvSpPr>
          <p:cNvPr id="4" name="Slide Number Placeholder 3"/>
          <p:cNvSpPr>
            <a:spLocks noGrp="1"/>
          </p:cNvSpPr>
          <p:nvPr>
            <p:ph type="sldNum" sz="quarter" idx="5"/>
          </p:nvPr>
        </p:nvSpPr>
        <p:spPr/>
        <p:txBody>
          <a:bodyPr/>
          <a:lstStyle/>
          <a:p>
            <a:fld id="{AFD125A7-A42D-4DCB-AF1B-29C454C34B68}" type="slidenum">
              <a:rPr lang="en-US" smtClean="0"/>
              <a:t>5</a:t>
            </a:fld>
            <a:endParaRPr lang="en-US"/>
          </a:p>
        </p:txBody>
      </p:sp>
    </p:spTree>
    <p:extLst>
      <p:ext uri="{BB962C8B-B14F-4D97-AF65-F5344CB8AC3E}">
        <p14:creationId xmlns:p14="http://schemas.microsoft.com/office/powerpoint/2010/main" val="2225896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Segoe UI" panose="020B0502040204020203" pitchFamily="34" charset="0"/>
                <a:ea typeface="Calibri" panose="020F0502020204030204" pitchFamily="34" charset="0"/>
                <a:cs typeface="Segoe UI" panose="020B0502040204020203" pitchFamily="34" charset="0"/>
              </a:rPr>
              <a:t>George Riccardo: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Segoe UI" panose="020B0502040204020203" pitchFamily="34" charset="0"/>
              <a:ea typeface="Calibri" panose="020F0502020204030204"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Thank you, Loren.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In this section, we will walk through the discretionary grant process section of the Applicant Toolkit.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If you’re following along in your own copy of the Toolkit, we’ll start on page 14. </a:t>
            </a:r>
          </a:p>
        </p:txBody>
      </p:sp>
      <p:sp>
        <p:nvSpPr>
          <p:cNvPr id="4" name="Slide Number Placeholder 3"/>
          <p:cNvSpPr>
            <a:spLocks noGrp="1"/>
          </p:cNvSpPr>
          <p:nvPr>
            <p:ph type="sldNum" sz="quarter" idx="5"/>
          </p:nvPr>
        </p:nvSpPr>
        <p:spPr/>
        <p:txBody>
          <a:bodyPr/>
          <a:lstStyle/>
          <a:p>
            <a:fld id="{AFD125A7-A42D-4DCB-AF1B-29C454C34B68}" type="slidenum">
              <a:rPr lang="en-US" smtClean="0"/>
              <a:t>6</a:t>
            </a:fld>
            <a:endParaRPr lang="en-US"/>
          </a:p>
        </p:txBody>
      </p:sp>
    </p:spTree>
    <p:extLst>
      <p:ext uri="{BB962C8B-B14F-4D97-AF65-F5344CB8AC3E}">
        <p14:creationId xmlns:p14="http://schemas.microsoft.com/office/powerpoint/2010/main" val="398774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Segoe UI" panose="020B0502040204020203" pitchFamily="34" charset="0"/>
                <a:ea typeface="Calibri" panose="020F0502020204030204" pitchFamily="34" charset="0"/>
                <a:cs typeface="Segoe UI" panose="020B0502040204020203" pitchFamily="34" charset="0"/>
              </a:rPr>
              <a:t>George Riccardo: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Segoe UI" panose="020B0502040204020203" pitchFamily="34" charset="0"/>
              <a:ea typeface="Calibri" panose="020F0502020204030204"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The Applicant Toolkit provides an introduction to the USDOT discretionary grant process, illustrating the four stages of the grant process and highlighting an applicant’s responsibilities in each stage.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The Department’s activities are also included to provide you with insight on what applicants can expect from USDOT during each stage as well.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Today, we will walk through each of the four stages from Legislation through Post-Award.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Generally:</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The legislation stage is when programs are authorized and funded by Congress. This is the phase that actually creates the grant programs that the Department offers.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The pre-award stage is the window when the Department announces funding opportunities and you draft and submit applications to particular programs.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The award stage is when the Department evaluates applications and makes decisions about which projects to move forward with that year.</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The post-award stage is the last phase in the project lifecycle. This is the time frame when the project is implemented and regularly reporting back to the Department on progress.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Let’s explore each phase in a bit more detail. </a:t>
            </a:r>
          </a:p>
        </p:txBody>
      </p:sp>
      <p:sp>
        <p:nvSpPr>
          <p:cNvPr id="4" name="Slide Number Placeholder 3"/>
          <p:cNvSpPr>
            <a:spLocks noGrp="1"/>
          </p:cNvSpPr>
          <p:nvPr>
            <p:ph type="sldNum" sz="quarter" idx="5"/>
          </p:nvPr>
        </p:nvSpPr>
        <p:spPr/>
        <p:txBody>
          <a:bodyPr/>
          <a:lstStyle/>
          <a:p>
            <a:fld id="{AFD125A7-A42D-4DCB-AF1B-29C454C34B68}" type="slidenum">
              <a:rPr lang="en-US" smtClean="0"/>
              <a:t>7</a:t>
            </a:fld>
            <a:endParaRPr lang="en-US"/>
          </a:p>
        </p:txBody>
      </p:sp>
    </p:spTree>
    <p:extLst>
      <p:ext uri="{BB962C8B-B14F-4D97-AF65-F5344CB8AC3E}">
        <p14:creationId xmlns:p14="http://schemas.microsoft.com/office/powerpoint/2010/main" val="4034381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Segoe UI" panose="020B0502040204020203" pitchFamily="34" charset="0"/>
                <a:ea typeface="Calibri" panose="020F0502020204030204" pitchFamily="34" charset="0"/>
                <a:cs typeface="Segoe UI" panose="020B0502040204020203" pitchFamily="34" charset="0"/>
              </a:rPr>
              <a:t>George Riccardo: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Segoe UI" panose="020B0502040204020203" pitchFamily="34" charset="0"/>
              <a:ea typeface="Calibri" panose="020F0502020204030204"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Congressional legislation is how the Department’s grant programs are created, which is why we call it </a:t>
            </a:r>
            <a:r>
              <a:rPr lang="en-US" sz="1200" b="0" dirty="0">
                <a:effectLst/>
                <a:latin typeface="Segoe UI" panose="020B0502040204020203" pitchFamily="34" charset="0"/>
                <a:ea typeface="Calibri" panose="020F0502020204030204" pitchFamily="34" charset="0"/>
                <a:cs typeface="Segoe UI" panose="020B0502040204020203" pitchFamily="34" charset="0"/>
              </a:rPr>
              <a:t>Stage 0 here in the Toolkit. Programmatic and funding legislation are the foundation for our programs.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As an applicant, you may consider monitoring program authorization and DOT appropriations legislation to better understand which funding opportunities may be available in the coming fiscal year.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effectLst/>
                <a:latin typeface="Segoe UI" panose="020B0502040204020203" pitchFamily="34" charset="0"/>
                <a:ea typeface="Calibri" panose="020F0502020204030204" pitchFamily="34" charset="0"/>
                <a:cs typeface="Segoe UI" panose="020B0502040204020203" pitchFamily="34" charset="0"/>
              </a:rPr>
              <a:t>Based on the requirements set by Congress, USDOT may be asked to develop a new program or simply continue an existing program.</a:t>
            </a:r>
          </a:p>
        </p:txBody>
      </p:sp>
      <p:sp>
        <p:nvSpPr>
          <p:cNvPr id="4" name="Slide Number Placeholder 3"/>
          <p:cNvSpPr>
            <a:spLocks noGrp="1"/>
          </p:cNvSpPr>
          <p:nvPr>
            <p:ph type="sldNum" sz="quarter" idx="5"/>
          </p:nvPr>
        </p:nvSpPr>
        <p:spPr/>
        <p:txBody>
          <a:bodyPr/>
          <a:lstStyle/>
          <a:p>
            <a:fld id="{AFD125A7-A42D-4DCB-AF1B-29C454C34B68}" type="slidenum">
              <a:rPr lang="en-US" smtClean="0"/>
              <a:t>8</a:t>
            </a:fld>
            <a:endParaRPr lang="en-US"/>
          </a:p>
        </p:txBody>
      </p:sp>
    </p:spTree>
    <p:extLst>
      <p:ext uri="{BB962C8B-B14F-4D97-AF65-F5344CB8AC3E}">
        <p14:creationId xmlns:p14="http://schemas.microsoft.com/office/powerpoint/2010/main" val="363334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Segoe UI" panose="020B0502040204020203" pitchFamily="34" charset="0"/>
                <a:ea typeface="Calibri" panose="020F0502020204030204" pitchFamily="34" charset="0"/>
                <a:cs typeface="Segoe UI" panose="020B0502040204020203" pitchFamily="34" charset="0"/>
              </a:rPr>
              <a:t>George Riccardo: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Segoe UI" panose="020B0502040204020203" pitchFamily="34" charset="0"/>
              <a:ea typeface="Calibri" panose="020F0502020204030204"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Once a program is stood up within the Department and ready to begin supporting projects, the program office releases a Notice of Funding Opportunity—called a ‘NOFO.’</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As an applicant, once you have identified a project that could be a good candidate for federal funding, you should explore the grants programs that could support that type of project and select the best fit.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This Toolkit is a great resource to help you narrow your search and choose the right program for you.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After selecting the program or programs you would like to apply for, you would begin compiling the application. The program’s specific application requirements and points of contact are included in the program NOFO, should you have any questions during the application process.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You are able to reach out to that point of contact if any questions or concerns come up as you’re compiling your application.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The last step for you as an applicant during the pre-award phase is submitting your application. Information about how to submit your application and the deadline for submission are also included in the program NOFO.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On the indicated deadline, the application window will close, which transitions us to the next phase of the grant funding process. </a:t>
            </a:r>
          </a:p>
        </p:txBody>
      </p:sp>
      <p:sp>
        <p:nvSpPr>
          <p:cNvPr id="4" name="Slide Number Placeholder 3"/>
          <p:cNvSpPr>
            <a:spLocks noGrp="1"/>
          </p:cNvSpPr>
          <p:nvPr>
            <p:ph type="sldNum" sz="quarter" idx="5"/>
          </p:nvPr>
        </p:nvSpPr>
        <p:spPr/>
        <p:txBody>
          <a:bodyPr/>
          <a:lstStyle/>
          <a:p>
            <a:fld id="{AFD125A7-A42D-4DCB-AF1B-29C454C34B68}" type="slidenum">
              <a:rPr lang="en-US" smtClean="0"/>
              <a:t>9</a:t>
            </a:fld>
            <a:endParaRPr lang="en-US"/>
          </a:p>
        </p:txBody>
      </p:sp>
    </p:spTree>
    <p:extLst>
      <p:ext uri="{BB962C8B-B14F-4D97-AF65-F5344CB8AC3E}">
        <p14:creationId xmlns:p14="http://schemas.microsoft.com/office/powerpoint/2010/main" val="3520793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202" y="5530390"/>
            <a:ext cx="5592012" cy="324000"/>
          </a:xfrm>
          <a:prstGeom prst="rect">
            <a:avLst/>
          </a:prstGeom>
        </p:spPr>
        <p:txBody>
          <a:bodyPr anchor="t" anchorCtr="0">
            <a:noAutofit/>
          </a:bodyPr>
          <a:lstStyle>
            <a:lvl1pPr algn="l">
              <a:lnSpc>
                <a:spcPct val="100000"/>
              </a:lnSpc>
              <a:defRPr sz="13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1" y="5845184"/>
            <a:ext cx="5592011" cy="505645"/>
          </a:xfrm>
          <a:prstGeom prst="rect">
            <a:avLst/>
          </a:prstGeom>
        </p:spPr>
        <p:txBody>
          <a:bodyPr lIns="0" tIns="0" rIns="0" bIns="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475200" y="6362703"/>
            <a:ext cx="5594349" cy="298451"/>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2" name="Group 21"/>
          <p:cNvGrpSpPr>
            <a:grpSpLocks noChangeAspect="1"/>
          </p:cNvGrpSpPr>
          <p:nvPr/>
        </p:nvGrpSpPr>
        <p:grpSpPr>
          <a:xfrm>
            <a:off x="469900" y="457761"/>
            <a:ext cx="1998000" cy="3744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3658715614"/>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4" y="1705672"/>
            <a:ext cx="10418233" cy="1592403"/>
          </a:xfrm>
          <a:prstGeom prst="rect">
            <a:avLst/>
          </a:prstGeo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541000" cy="1566532"/>
          </a:xfrm>
          <a:prstGeom prst="rect">
            <a:avLst/>
          </a:prstGeo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041230961"/>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6" y="1590679"/>
            <a:ext cx="9029604" cy="4708525"/>
          </a:xfrm>
          <a:prstGeom prst="rect">
            <a:avLst/>
          </a:prstGeom>
        </p:spPr>
        <p:txBody>
          <a:bodyPr>
            <a:norm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9" name="TextBox 8"/>
          <p:cNvSpPr txBox="1"/>
          <p:nvPr/>
        </p:nvSpPr>
        <p:spPr>
          <a:xfrm>
            <a:off x="5825067" y="6477004"/>
            <a:ext cx="489656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13" name="TextBox 12"/>
          <p:cNvSpPr txBox="1"/>
          <p:nvPr/>
        </p:nvSpPr>
        <p:spPr>
          <a:xfrm>
            <a:off x="469903" y="6477004"/>
            <a:ext cx="5355167" cy="150169"/>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Member firms and DTTL: Insert appropriate copyright</a:t>
            </a:r>
            <a:br>
              <a:rPr lang="en-US" sz="488" noProof="0" dirty="0">
                <a:solidFill>
                  <a:schemeClr val="bg1"/>
                </a:solidFill>
              </a:rPr>
            </a:br>
            <a:r>
              <a:rPr lang="en-US" sz="488" noProof="0" dirty="0">
                <a:solidFill>
                  <a:schemeClr val="bg1"/>
                </a:solidFill>
              </a:rPr>
              <a:t>[To edit, click View &gt; Slide Master &gt; Slide Master]</a:t>
            </a:r>
          </a:p>
        </p:txBody>
      </p:sp>
      <p:sp>
        <p:nvSpPr>
          <p:cNvPr id="14" name="TextBox 13"/>
          <p:cNvSpPr txBox="1"/>
          <p:nvPr/>
        </p:nvSpPr>
        <p:spPr>
          <a:xfrm>
            <a:off x="11414127" y="6477004"/>
            <a:ext cx="307975"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128702315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6" y="1590679"/>
            <a:ext cx="9029604" cy="4708525"/>
          </a:xfrm>
          <a:prstGeom prst="rect">
            <a:avLst/>
          </a:prstGeom>
        </p:spPr>
        <p:txBody>
          <a:bodyPr>
            <a:norm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4" name="TextBox 13"/>
          <p:cNvSpPr txBox="1"/>
          <p:nvPr/>
        </p:nvSpPr>
        <p:spPr>
          <a:xfrm>
            <a:off x="5825067" y="6477004"/>
            <a:ext cx="489656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15" name="TextBox 14"/>
          <p:cNvSpPr txBox="1"/>
          <p:nvPr/>
        </p:nvSpPr>
        <p:spPr>
          <a:xfrm>
            <a:off x="469903" y="6477004"/>
            <a:ext cx="5355167" cy="150169"/>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Member firms and DTTL: Insert appropriate copyright</a:t>
            </a:r>
            <a:br>
              <a:rPr lang="en-US" sz="488" noProof="0" dirty="0">
                <a:solidFill>
                  <a:schemeClr val="bg1"/>
                </a:solidFill>
              </a:rPr>
            </a:br>
            <a:r>
              <a:rPr lang="en-US" sz="488" noProof="0" dirty="0">
                <a:solidFill>
                  <a:schemeClr val="bg1"/>
                </a:solidFill>
              </a:rPr>
              <a:t>[To edit, click View &gt; Slide Master &gt; Slide Master]</a:t>
            </a:r>
          </a:p>
        </p:txBody>
      </p:sp>
      <p:sp>
        <p:nvSpPr>
          <p:cNvPr id="16" name="TextBox 15"/>
          <p:cNvSpPr txBox="1"/>
          <p:nvPr/>
        </p:nvSpPr>
        <p:spPr>
          <a:xfrm>
            <a:off x="11414127" y="6477004"/>
            <a:ext cx="307975"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319528438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6" y="1590679"/>
            <a:ext cx="9029604" cy="4708525"/>
          </a:xfrm>
          <a:prstGeom prst="rect">
            <a:avLst/>
          </a:prstGeom>
        </p:spPr>
        <p:txBody>
          <a:bodyPr>
            <a:norm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8" name="TextBox 17"/>
          <p:cNvSpPr txBox="1"/>
          <p:nvPr/>
        </p:nvSpPr>
        <p:spPr>
          <a:xfrm>
            <a:off x="5825067" y="6477004"/>
            <a:ext cx="489656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19" name="TextBox 18"/>
          <p:cNvSpPr txBox="1"/>
          <p:nvPr/>
        </p:nvSpPr>
        <p:spPr>
          <a:xfrm>
            <a:off x="469903" y="6477004"/>
            <a:ext cx="5355167" cy="150169"/>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Member firms and DTTL: Insert appropriate copyright</a:t>
            </a:r>
            <a:br>
              <a:rPr lang="en-US" sz="488" noProof="0" dirty="0">
                <a:solidFill>
                  <a:schemeClr val="bg1"/>
                </a:solidFill>
              </a:rPr>
            </a:br>
            <a:r>
              <a:rPr lang="en-US" sz="488" noProof="0" dirty="0">
                <a:solidFill>
                  <a:schemeClr val="bg1"/>
                </a:solidFill>
              </a:rPr>
              <a:t>[To edit, click View &gt; Slide Master &gt; Slide Master]</a:t>
            </a:r>
          </a:p>
        </p:txBody>
      </p:sp>
      <p:sp>
        <p:nvSpPr>
          <p:cNvPr id="20" name="TextBox 19"/>
          <p:cNvSpPr txBox="1"/>
          <p:nvPr/>
        </p:nvSpPr>
        <p:spPr>
          <a:xfrm>
            <a:off x="11414127" y="6477004"/>
            <a:ext cx="307975"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26797111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6" y="1590679"/>
            <a:ext cx="9029604" cy="4708525"/>
          </a:xfrm>
          <a:prstGeom prst="rect">
            <a:avLst/>
          </a:prstGeom>
        </p:spPr>
        <p:txBody>
          <a:bodyPr>
            <a:norm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4" name="TextBox 13"/>
          <p:cNvSpPr txBox="1"/>
          <p:nvPr/>
        </p:nvSpPr>
        <p:spPr>
          <a:xfrm>
            <a:off x="5825067" y="6477004"/>
            <a:ext cx="489656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15" name="TextBox 14"/>
          <p:cNvSpPr txBox="1"/>
          <p:nvPr/>
        </p:nvSpPr>
        <p:spPr>
          <a:xfrm>
            <a:off x="469903" y="6477004"/>
            <a:ext cx="5355167" cy="150169"/>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Member firms and DTTL: Insert appropriate copyright</a:t>
            </a:r>
            <a:br>
              <a:rPr lang="en-US" sz="488" noProof="0" dirty="0">
                <a:solidFill>
                  <a:schemeClr val="bg1"/>
                </a:solidFill>
              </a:rPr>
            </a:br>
            <a:r>
              <a:rPr lang="en-US" sz="488" noProof="0" dirty="0">
                <a:solidFill>
                  <a:schemeClr val="bg1"/>
                </a:solidFill>
              </a:rPr>
              <a:t>[To edit, click View &gt; Slide Master &gt; Slide Master]</a:t>
            </a:r>
          </a:p>
        </p:txBody>
      </p:sp>
      <p:sp>
        <p:nvSpPr>
          <p:cNvPr id="16" name="TextBox 15"/>
          <p:cNvSpPr txBox="1"/>
          <p:nvPr/>
        </p:nvSpPr>
        <p:spPr>
          <a:xfrm>
            <a:off x="11414127" y="6477004"/>
            <a:ext cx="307975"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103411667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2" y="1590679"/>
            <a:ext cx="9029604" cy="4708525"/>
          </a:xfrm>
          <a:prstGeom prst="rect">
            <a:avLst/>
          </a:prstGeom>
        </p:spPr>
        <p:txBody>
          <a:bodyPr>
            <a:norm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16378585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1" y="1665291"/>
            <a:ext cx="9348787" cy="4633910"/>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278616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70" y="1700213"/>
            <a:ext cx="6117233" cy="4598988"/>
          </a:xfrm>
          <a:prstGeom prst="rect">
            <a:avLst/>
          </a:prstGeom>
        </p:spPr>
        <p:txBody>
          <a:bodyPr/>
          <a:lstStyle/>
          <a:p>
            <a:r>
              <a:rPr lang="en-US" noProof="0" dirty="0"/>
              <a:t>Click icon to add picture</a:t>
            </a:r>
          </a:p>
        </p:txBody>
      </p:sp>
      <p:sp>
        <p:nvSpPr>
          <p:cNvPr id="6" name="Content Placeholder 3"/>
          <p:cNvSpPr>
            <a:spLocks noGrp="1"/>
          </p:cNvSpPr>
          <p:nvPr>
            <p:ph sz="quarter" idx="10"/>
          </p:nvPr>
        </p:nvSpPr>
        <p:spPr>
          <a:xfrm>
            <a:off x="469903" y="1665290"/>
            <a:ext cx="4333663" cy="4633911"/>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698604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04629280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655467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325" y="5530390"/>
            <a:ext cx="5594349" cy="324000"/>
          </a:xfrm>
          <a:prstGeom prst="rect">
            <a:avLst/>
          </a:prstGeom>
        </p:spPr>
        <p:txBody>
          <a:bodyPr anchor="t" anchorCtr="0">
            <a:noAutofit/>
          </a:bodyPr>
          <a:lstStyle>
            <a:lvl1pPr algn="l">
              <a:lnSpc>
                <a:spcPct val="100000"/>
              </a:lnSpc>
              <a:defRPr sz="13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4"/>
            <a:ext cx="5594348" cy="505645"/>
          </a:xfrm>
          <a:prstGeom prst="rect">
            <a:avLst/>
          </a:prstGeom>
        </p:spPr>
        <p:txBody>
          <a:bodyPr lIns="0" tIns="0" rIns="0" bIns="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475325" y="6362703"/>
            <a:ext cx="5594349" cy="298451"/>
          </a:xfrm>
          <a:prstGeom prst="rect">
            <a:avLst/>
          </a:prstGeom>
        </p:spPr>
        <p:txBody>
          <a:bodyPr>
            <a:norm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9" name="Group 18"/>
          <p:cNvGrpSpPr>
            <a:grpSpLocks noChangeAspect="1"/>
          </p:cNvGrpSpPr>
          <p:nvPr/>
        </p:nvGrpSpPr>
        <p:grpSpPr>
          <a:xfrm>
            <a:off x="475325" y="457200"/>
            <a:ext cx="1998000" cy="3744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2160562598"/>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4"/>
            <a:ext cx="11252200" cy="4622799"/>
          </a:xfrm>
          <a:prstGeom prst="rect">
            <a:avLst/>
          </a:prstGeom>
        </p:spPr>
        <p:txBody>
          <a:bodyPr vert="horz" lIns="0" tIns="0" rIns="0" bIns="0" rtlCol="0">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577190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36656"/>
            <a:ext cx="11252200" cy="3946134"/>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84872"/>
            <a:ext cx="11252200" cy="357187"/>
          </a:xfrm>
          <a:prstGeom prst="rect">
            <a:avLst/>
          </a:prstGeom>
        </p:spPr>
        <p:txBody>
          <a:bodyPr/>
          <a:lstStyle/>
          <a:p>
            <a:pPr lvl="0"/>
            <a:r>
              <a:rPr lang="en-US" noProof="0"/>
              <a:t>Edit Master text styles</a:t>
            </a:r>
          </a:p>
        </p:txBody>
      </p:sp>
      <p:sp>
        <p:nvSpPr>
          <p:cNvPr id="19" name="Text Placeholder 7"/>
          <p:cNvSpPr>
            <a:spLocks noGrp="1"/>
          </p:cNvSpPr>
          <p:nvPr>
            <p:ph type="body" sz="quarter" idx="23"/>
          </p:nvPr>
        </p:nvSpPr>
        <p:spPr>
          <a:xfrm>
            <a:off x="468002" y="5982794"/>
            <a:ext cx="11252201" cy="316411"/>
          </a:xfrm>
          <a:prstGeom prst="rect">
            <a:avLst/>
          </a:prstGeom>
        </p:spPr>
        <p:txBody>
          <a:bodyPr>
            <a:normAutofit/>
          </a:bodyPr>
          <a:lstStyle>
            <a:lvl1pPr>
              <a:spcAft>
                <a:spcPts val="0"/>
              </a:spcAft>
              <a:defRPr sz="675"/>
            </a:lvl1pPr>
          </a:lstStyle>
          <a:p>
            <a:pPr lvl="0"/>
            <a:r>
              <a:rPr lang="en-US" noProof="0"/>
              <a:t>Edit Master text styles</a:t>
            </a:r>
          </a:p>
        </p:txBody>
      </p:sp>
      <p:sp>
        <p:nvSpPr>
          <p:cNvPr id="7"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591908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2003"/>
            <a:ext cx="3600000"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89"/>
            <a:ext cx="3600000" cy="392112"/>
          </a:xfrm>
          <a:prstGeom prst="rect">
            <a:avLst/>
          </a:prstGeo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2002"/>
            <a:ext cx="3600000"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4296003" y="1665288"/>
            <a:ext cx="3600000" cy="392112"/>
          </a:xfrm>
          <a:prstGeom prst="rect">
            <a:avLst/>
          </a:prstGeo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2003"/>
            <a:ext cx="3600000"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8086959" y="1659145"/>
            <a:ext cx="3600000" cy="398256"/>
          </a:xfrm>
          <a:prstGeom prst="rect">
            <a:avLst/>
          </a:prstGeom>
        </p:spPr>
        <p:txBody>
          <a:bodyPr/>
          <a:lstStyle/>
          <a:p>
            <a:pPr lvl="0"/>
            <a:r>
              <a:rPr lang="en-US" noProof="0"/>
              <a:t>Edit Master text styles</a:t>
            </a:r>
          </a:p>
        </p:txBody>
      </p:sp>
      <p:sp>
        <p:nvSpPr>
          <p:cNvPr id="11" name="Text Placeholder 7"/>
          <p:cNvSpPr>
            <a:spLocks noGrp="1"/>
          </p:cNvSpPr>
          <p:nvPr>
            <p:ph type="body" sz="quarter" idx="23"/>
          </p:nvPr>
        </p:nvSpPr>
        <p:spPr>
          <a:xfrm>
            <a:off x="468002" y="5982794"/>
            <a:ext cx="11252201" cy="316411"/>
          </a:xfrm>
          <a:prstGeom prst="rect">
            <a:avLst/>
          </a:prstGeom>
        </p:spPr>
        <p:txBody>
          <a:bodyPr>
            <a:normAutofit/>
          </a:bodyPr>
          <a:lstStyle>
            <a:lvl1pPr>
              <a:spcAft>
                <a:spcPts val="0"/>
              </a:spcAft>
              <a:defRPr sz="675"/>
            </a:lvl1pPr>
          </a:lstStyle>
          <a:p>
            <a:pPr lvl="0"/>
            <a:r>
              <a:rPr lang="en-US" noProof="0"/>
              <a:t>Edit Master text styles</a:t>
            </a:r>
          </a:p>
        </p:txBody>
      </p:sp>
      <p:sp>
        <p:nvSpPr>
          <p:cNvPr id="13"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7808101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92"/>
            <a:ext cx="5328000" cy="462250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94100" y="1656004"/>
            <a:ext cx="5328000" cy="463179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2249171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9870467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239586" y="2125016"/>
            <a:ext cx="5482516" cy="3857777"/>
          </a:xfrm>
          <a:prstGeom prst="rect">
            <a:avLst/>
          </a:prstGeo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6" y="1655764"/>
            <a:ext cx="5482516" cy="420687"/>
          </a:xfrm>
          <a:prstGeom prst="rect">
            <a:avLst/>
          </a:prstGeom>
        </p:spPr>
        <p:txBody>
          <a:bodyPr>
            <a:noAutofit/>
          </a:bodyPr>
          <a:lstStyle/>
          <a:p>
            <a:pPr lvl="0"/>
            <a:r>
              <a:rPr lang="en-US" noProof="0"/>
              <a:t>Edit Master text styles</a:t>
            </a:r>
          </a:p>
        </p:txBody>
      </p:sp>
      <p:sp>
        <p:nvSpPr>
          <p:cNvPr id="9" name="Text Placeholder 7"/>
          <p:cNvSpPr>
            <a:spLocks noGrp="1"/>
          </p:cNvSpPr>
          <p:nvPr>
            <p:ph type="body" sz="quarter" idx="23"/>
          </p:nvPr>
        </p:nvSpPr>
        <p:spPr>
          <a:xfrm>
            <a:off x="468002" y="5982794"/>
            <a:ext cx="11252201" cy="316411"/>
          </a:xfrm>
          <a:prstGeom prst="rect">
            <a:avLst/>
          </a:prstGeom>
        </p:spPr>
        <p:txBody>
          <a:bodyPr>
            <a:noAutofit/>
          </a:bodyPr>
          <a:lstStyle>
            <a:lvl1pPr>
              <a:spcAft>
                <a:spcPts val="0"/>
              </a:spcAft>
              <a:defRPr sz="675"/>
            </a:lvl1pPr>
          </a:lstStyle>
          <a:p>
            <a:pPr lvl="0"/>
            <a:r>
              <a:rPr lang="en-US" noProof="0"/>
              <a:t>Edit Master text styles</a:t>
            </a:r>
          </a:p>
        </p:txBody>
      </p:sp>
      <p:sp>
        <p:nvSpPr>
          <p:cNvPr id="12"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647171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6" y="2125016"/>
            <a:ext cx="5482516" cy="3857777"/>
          </a:xfrm>
          <a:prstGeom prst="rect">
            <a:avLst/>
          </a:prstGeo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7" y="1654032"/>
            <a:ext cx="5482516" cy="420687"/>
          </a:xfrm>
          <a:prstGeom prst="rect">
            <a:avLst/>
          </a:prstGeo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469900" y="2125016"/>
            <a:ext cx="5482517" cy="3857777"/>
          </a:xfrm>
          <a:prstGeom prst="rect">
            <a:avLst/>
          </a:prstGeo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469900" y="1665290"/>
            <a:ext cx="5482517" cy="409427"/>
          </a:xfrm>
          <a:prstGeom prst="rect">
            <a:avLst/>
          </a:prstGeom>
        </p:spPr>
        <p:txBody>
          <a:bodyPr>
            <a:noAutofit/>
          </a:bodyPr>
          <a:lstStyle/>
          <a:p>
            <a:pPr lvl="0"/>
            <a:r>
              <a:rPr lang="en-US" noProof="0"/>
              <a:t>Edit Master text styles</a:t>
            </a:r>
          </a:p>
        </p:txBody>
      </p:sp>
      <p:sp>
        <p:nvSpPr>
          <p:cNvPr id="14" name="Text Placeholder 7"/>
          <p:cNvSpPr>
            <a:spLocks noGrp="1"/>
          </p:cNvSpPr>
          <p:nvPr>
            <p:ph type="body" sz="quarter" idx="23"/>
          </p:nvPr>
        </p:nvSpPr>
        <p:spPr>
          <a:xfrm>
            <a:off x="468002" y="5982794"/>
            <a:ext cx="11252201" cy="316411"/>
          </a:xfrm>
          <a:prstGeom prst="rect">
            <a:avLst/>
          </a:prstGeom>
        </p:spPr>
        <p:txBody>
          <a:bodyPr>
            <a:noAutofit/>
          </a:bodyPr>
          <a:lstStyle>
            <a:lvl1pPr>
              <a:spcAft>
                <a:spcPts val="0"/>
              </a:spcAft>
              <a:defRPr sz="675"/>
            </a:lvl1pPr>
          </a:lstStyle>
          <a:p>
            <a:pPr lvl="0"/>
            <a:r>
              <a:rPr lang="en-US" noProof="0"/>
              <a:t>Edit Master text styles</a:t>
            </a:r>
          </a:p>
        </p:txBody>
      </p:sp>
      <p:sp>
        <p:nvSpPr>
          <p:cNvPr id="1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5764300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2" y="1665289"/>
            <a:ext cx="4431857" cy="463391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82100" y="1700215"/>
            <a:ext cx="6240000" cy="4598989"/>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17178925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9" y="1626103"/>
            <a:ext cx="4266983" cy="4673101"/>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1" y="1665288"/>
            <a:ext cx="6660867" cy="4633913"/>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9835464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3" y="1700213"/>
            <a:ext cx="2664000" cy="1260000"/>
          </a:xfrm>
          <a:prstGeom prst="rect">
            <a:avLst/>
          </a:prstGeo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3341040" y="1700212"/>
            <a:ext cx="2664000" cy="1260000"/>
          </a:xfrm>
          <a:prstGeom prst="rect">
            <a:avLst/>
          </a:prstGeo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6193339" y="1700212"/>
            <a:ext cx="2664000" cy="1260000"/>
          </a:xfrm>
          <a:prstGeom prst="rect">
            <a:avLst/>
          </a:prstGeo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9045636" y="1700212"/>
            <a:ext cx="2664000" cy="1260000"/>
          </a:xfrm>
          <a:prstGeom prst="rect">
            <a:avLst/>
          </a:prstGeo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482363" y="3076573"/>
            <a:ext cx="2640000" cy="3222628"/>
          </a:xfrm>
          <a:prstGeom prst="rect">
            <a:avLst/>
          </a:prstGeo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207211" y="3079742"/>
            <a:ext cx="2640000" cy="3222628"/>
          </a:xfrm>
          <a:prstGeom prst="rect">
            <a:avLst/>
          </a:prstGeo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44787" y="3076573"/>
            <a:ext cx="2640000" cy="3222628"/>
          </a:xfrm>
          <a:prstGeom prst="rect">
            <a:avLst/>
          </a:prstGeo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69636" y="3079742"/>
            <a:ext cx="2640000" cy="3222628"/>
          </a:xfrm>
          <a:prstGeom prst="rect">
            <a:avLst/>
          </a:prstGeo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854721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49"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1" y="5845184"/>
            <a:ext cx="5592011" cy="505645"/>
          </a:xfrm>
          <a:prstGeom prst="rect">
            <a:avLst/>
          </a:prstGeom>
        </p:spPr>
        <p:txBody>
          <a:bodyPr lIns="0" tIns="0" rIns="0" bIns="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475200" y="6362703"/>
            <a:ext cx="5594349" cy="298451"/>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p:nvGrpSpPr>
        <p:grpSpPr>
          <a:xfrm>
            <a:off x="469900" y="457761"/>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32211456"/>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a:prstGeom prst="rect">
            <a:avLst/>
          </a:prstGeo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6204097" y="1880212"/>
            <a:ext cx="2116800" cy="1591200"/>
          </a:xfrm>
          <a:prstGeom prst="rect">
            <a:avLst/>
          </a:prstGeo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481779" y="4256211"/>
            <a:ext cx="2116800" cy="1591200"/>
          </a:xfrm>
          <a:prstGeom prst="rect">
            <a:avLst/>
          </a:prstGeo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6204097" y="4256211"/>
            <a:ext cx="2116800" cy="1591200"/>
          </a:xfrm>
          <a:prstGeom prst="rect">
            <a:avLst/>
          </a:prstGeo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840780" y="1880213"/>
            <a:ext cx="3172800" cy="1944000"/>
          </a:xfrm>
          <a:prstGeom prst="rect">
            <a:avLst/>
          </a:prstGeo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a:prstGeom prst="rect">
            <a:avLst/>
          </a:prstGeo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a:prstGeom prst="rect">
            <a:avLst/>
          </a:prstGeo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a:prstGeom prst="rect">
            <a:avLst/>
          </a:prstGeo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65953451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2" y="1700213"/>
            <a:ext cx="3627439" cy="2052830"/>
          </a:xfrm>
          <a:prstGeom prst="rect">
            <a:avLst/>
          </a:prstGeom>
        </p:spPr>
        <p:txBody>
          <a:bodyPr/>
          <a:lstStyle/>
          <a:p>
            <a:r>
              <a:rPr lang="en-US" noProof="0" dirty="0"/>
              <a:t>Click icon to add picture</a:t>
            </a:r>
          </a:p>
        </p:txBody>
      </p:sp>
      <p:sp>
        <p:nvSpPr>
          <p:cNvPr id="5" name="Picture Placeholder 7"/>
          <p:cNvSpPr>
            <a:spLocks noGrp="1"/>
          </p:cNvSpPr>
          <p:nvPr>
            <p:ph type="pic" sz="quarter" idx="14"/>
          </p:nvPr>
        </p:nvSpPr>
        <p:spPr>
          <a:xfrm>
            <a:off x="8082786" y="1700217"/>
            <a:ext cx="3639316" cy="2059099"/>
          </a:xfrm>
          <a:prstGeom prst="rect">
            <a:avLst/>
          </a:prstGeom>
        </p:spPr>
        <p:txBody>
          <a:bodyPr/>
          <a:lstStyle/>
          <a:p>
            <a:r>
              <a:rPr lang="en-US" noProof="0" dirty="0"/>
              <a:t>Click icon to add picture</a:t>
            </a:r>
          </a:p>
        </p:txBody>
      </p:sp>
      <p:sp>
        <p:nvSpPr>
          <p:cNvPr id="6" name="Picture Placeholder 7"/>
          <p:cNvSpPr>
            <a:spLocks noGrp="1"/>
          </p:cNvSpPr>
          <p:nvPr>
            <p:ph type="pic" sz="quarter" idx="15"/>
          </p:nvPr>
        </p:nvSpPr>
        <p:spPr>
          <a:xfrm>
            <a:off x="4284189" y="1700216"/>
            <a:ext cx="3636963" cy="2057767"/>
          </a:xfrm>
          <a:prstGeom prst="rect">
            <a:avLst/>
          </a:prstGeom>
        </p:spPr>
        <p:txBody>
          <a:bodyPr/>
          <a:lstStyle/>
          <a:p>
            <a:r>
              <a:rPr lang="en-US" noProof="0" dirty="0"/>
              <a:t>Click icon to add picture</a:t>
            </a:r>
          </a:p>
        </p:txBody>
      </p:sp>
      <p:sp>
        <p:nvSpPr>
          <p:cNvPr id="9" name="Text Placeholder 18"/>
          <p:cNvSpPr>
            <a:spLocks noGrp="1"/>
          </p:cNvSpPr>
          <p:nvPr>
            <p:ph idx="1" hasCustomPrompt="1"/>
          </p:nvPr>
        </p:nvSpPr>
        <p:spPr>
          <a:xfrm>
            <a:off x="469902" y="3832225"/>
            <a:ext cx="3627439" cy="218144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78313" y="3832224"/>
            <a:ext cx="3636963" cy="2186686"/>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82786" y="3832228"/>
            <a:ext cx="3639316" cy="2188101"/>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9982093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7223770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469899" y="1857896"/>
            <a:ext cx="5544000" cy="1695451"/>
          </a:xfrm>
          <a:prstGeom prst="rect">
            <a:avLst/>
          </a:prstGeo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6177463" y="1857896"/>
            <a:ext cx="5544000" cy="1695451"/>
          </a:xfrm>
          <a:prstGeom prst="rect">
            <a:avLst/>
          </a:prstGeo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8" name="Rectangle 17"/>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9" name="Picture Placeholder 29"/>
          <p:cNvSpPr>
            <a:spLocks noGrp="1"/>
          </p:cNvSpPr>
          <p:nvPr>
            <p:ph type="pic" sz="quarter" idx="20" hasCustomPrompt="1"/>
          </p:nvPr>
        </p:nvSpPr>
        <p:spPr>
          <a:xfrm>
            <a:off x="10467638" y="1857896"/>
            <a:ext cx="1244161" cy="549275"/>
          </a:xfrm>
          <a:prstGeom prst="rect">
            <a:avLst/>
          </a:prstGeo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6" y="1863921"/>
            <a:ext cx="1244907" cy="549275"/>
          </a:xfrm>
          <a:prstGeom prst="rect">
            <a:avLst/>
          </a:prstGeo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265417306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6"/>
            <a:ext cx="5544000" cy="1695451"/>
          </a:xfrm>
          <a:prstGeom prst="rect">
            <a:avLst/>
          </a:prstGeom>
        </p:spPr>
        <p:txBody>
          <a:bodyPr>
            <a:noAutofit/>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177463" y="1857896"/>
            <a:ext cx="5544000" cy="1695451"/>
          </a:xfrm>
          <a:prstGeom prst="rect">
            <a:avLst/>
          </a:prstGeom>
        </p:spPr>
        <p:txBody>
          <a:bodyPr>
            <a:noAutofit/>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5" name="Rectangle 4"/>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10467638" y="1857896"/>
            <a:ext cx="1244161" cy="549275"/>
          </a:xfrm>
          <a:prstGeom prst="rect">
            <a:avLst/>
          </a:prstGeo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5"/>
            <a:ext cx="5544000" cy="1695451"/>
          </a:xfrm>
          <a:prstGeom prst="rect">
            <a:avLst/>
          </a:prstGeom>
        </p:spPr>
        <p:txBody>
          <a:bodyPr>
            <a:noAutofit/>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6177460" y="4249685"/>
            <a:ext cx="5544000" cy="1695451"/>
          </a:xfrm>
          <a:prstGeom prst="rect">
            <a:avLst/>
          </a:prstGeom>
        </p:spPr>
        <p:txBody>
          <a:bodyPr>
            <a:noAutofit/>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13" name="Rectangle 12"/>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4700438" y="4249687"/>
            <a:ext cx="1274916" cy="549275"/>
          </a:xfrm>
          <a:prstGeom prst="rect">
            <a:avLst/>
          </a:prstGeo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13"/>
            <a:ext cx="1244160" cy="549275"/>
          </a:xfrm>
          <a:prstGeom prst="rect">
            <a:avLst/>
          </a:prstGeo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6" y="1863921"/>
            <a:ext cx="1244907" cy="549275"/>
          </a:xfrm>
          <a:prstGeom prst="rect">
            <a:avLst/>
          </a:prstGeo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00641330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4278313" y="1705968"/>
            <a:ext cx="3636963" cy="54000"/>
          </a:xfrm>
          <a:prstGeom prst="rect">
            <a:avLst/>
          </a:prstGeom>
          <a:solidFill>
            <a:srgbClr val="2E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469902" y="1705968"/>
            <a:ext cx="3627439" cy="54000"/>
          </a:xfrm>
          <a:prstGeom prst="rect">
            <a:avLst/>
          </a:prstGeom>
          <a:solidFill>
            <a:srgbClr val="2E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8104178" y="1705968"/>
            <a:ext cx="3629025" cy="54000"/>
          </a:xfrm>
          <a:prstGeom prst="rect">
            <a:avLst/>
          </a:prstGeom>
          <a:solidFill>
            <a:srgbClr val="2E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4278313" y="1851441"/>
            <a:ext cx="3636963" cy="3845755"/>
          </a:xfrm>
          <a:prstGeom prst="rect">
            <a:avLst/>
          </a:prstGeo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469902" y="1851441"/>
            <a:ext cx="3627439" cy="3845755"/>
          </a:xfrm>
          <a:prstGeom prst="rect">
            <a:avLst/>
          </a:prstGeo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093078" y="1851441"/>
            <a:ext cx="3629025" cy="3845755"/>
          </a:xfrm>
          <a:prstGeom prst="rect">
            <a:avLst/>
          </a:prstGeo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68916960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a:prstGeom prst="rect">
            <a:avLst/>
          </a:prstGeo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a:prstGeom prst="rect">
            <a:avLst/>
          </a:prstGeo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3" y="2556000"/>
            <a:ext cx="2592000" cy="3394800"/>
          </a:xfrm>
          <a:prstGeom prst="rect">
            <a:avLst/>
          </a:prstGeo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7" y="2556000"/>
            <a:ext cx="2592000" cy="3394800"/>
          </a:xfrm>
          <a:prstGeom prst="rect">
            <a:avLst/>
          </a:prstGeo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4246497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a:prstGeom prst="rect">
            <a:avLst/>
          </a:prstGeo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a:prstGeom prst="rect">
            <a:avLst/>
          </a:prstGeo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5" y="2556000"/>
            <a:ext cx="2592000" cy="3394800"/>
          </a:xfrm>
          <a:prstGeom prst="rect">
            <a:avLst/>
          </a:prstGeo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7" y="2556000"/>
            <a:ext cx="2592000" cy="3394800"/>
          </a:xfrm>
          <a:prstGeom prst="rect">
            <a:avLst/>
          </a:prstGeo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Box 12"/>
          <p:cNvSpPr txBox="1"/>
          <p:nvPr/>
        </p:nvSpPr>
        <p:spPr>
          <a:xfrm>
            <a:off x="6335184" y="6477005"/>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p:nvSpPr>
        <p:spPr>
          <a:xfrm>
            <a:off x="501655" y="6477004"/>
            <a:ext cx="5355167" cy="200055"/>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p:nvSpPr>
        <p:spPr>
          <a:xfrm>
            <a:off x="11382381" y="6477005"/>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1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73090265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4" y="1665818"/>
            <a:ext cx="5537731" cy="463338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0430908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90"/>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147663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4"/>
            <a:ext cx="5594348" cy="505645"/>
          </a:xfrm>
          <a:prstGeom prst="rect">
            <a:avLst/>
          </a:prstGeom>
        </p:spPr>
        <p:txBody>
          <a:bodyPr lIns="0" tIns="0" rIns="0" bIns="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475325" y="6362703"/>
            <a:ext cx="5594349" cy="298451"/>
          </a:xfrm>
          <a:prstGeom prst="rect">
            <a:avLst/>
          </a:prstGeom>
        </p:spPr>
        <p:txBody>
          <a:bodyPr>
            <a:norm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p:nvGrpSpPr>
        <p:grpSpPr>
          <a:xfrm>
            <a:off x="475325" y="457200"/>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3290270986"/>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18527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7" y="4102104"/>
            <a:ext cx="8555263" cy="2197101"/>
          </a:xfrm>
          <a:prstGeom prst="rect">
            <a:avLst/>
          </a:prstGeom>
        </p:spPr>
        <p:txBody>
          <a:bodyPr anchor="b" anchorCtr="0">
            <a:noAutofit/>
          </a:bodyPr>
          <a:lstStyle>
            <a:lvl1pPr>
              <a:lnSpc>
                <a:spcPct val="100000"/>
              </a:lnSpc>
              <a:spcAft>
                <a:spcPts val="600"/>
              </a:spcAft>
              <a:defRPr sz="675"/>
            </a:lvl1pPr>
          </a:lstStyle>
          <a:p>
            <a:pPr lvl="0"/>
            <a:r>
              <a:rPr lang="en-US" noProof="0"/>
              <a:t>Edit Master text styles</a:t>
            </a:r>
          </a:p>
        </p:txBody>
      </p:sp>
      <p:sp>
        <p:nvSpPr>
          <p:cNvPr id="3" name="Picture Placeholder 2"/>
          <p:cNvSpPr>
            <a:spLocks noGrp="1"/>
          </p:cNvSpPr>
          <p:nvPr>
            <p:ph type="pic" sz="quarter" idx="14" hasCustomPrompt="1"/>
          </p:nvPr>
        </p:nvSpPr>
        <p:spPr>
          <a:xfrm>
            <a:off x="9402599" y="4102100"/>
            <a:ext cx="2319503" cy="1725448"/>
          </a:xfrm>
          <a:prstGeom prst="rect">
            <a:avLst/>
          </a:prstGeo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9402600" y="5935483"/>
            <a:ext cx="2319501" cy="363723"/>
          </a:xfrm>
          <a:prstGeom prst="rect">
            <a:avLst/>
          </a:prstGeom>
        </p:spPr>
        <p:txBody>
          <a:bodyPr anchor="b" anchorCtr="0"/>
          <a:lstStyle>
            <a:lvl1pPr>
              <a:lnSpc>
                <a:spcPct val="100000"/>
              </a:lnSpc>
              <a:defRPr sz="950"/>
            </a:lvl1pPr>
          </a:lstStyle>
          <a:p>
            <a:pPr lvl="0"/>
            <a:r>
              <a:rPr lang="en-US" noProof="0"/>
              <a:t>Edit Master text styles</a:t>
            </a:r>
          </a:p>
        </p:txBody>
      </p:sp>
      <p:grpSp>
        <p:nvGrpSpPr>
          <p:cNvPr id="20" name="Group 19"/>
          <p:cNvGrpSpPr>
            <a:grpSpLocks noChangeAspect="1"/>
          </p:cNvGrpSpPr>
          <p:nvPr/>
        </p:nvGrpSpPr>
        <p:grpSpPr>
          <a:xfrm>
            <a:off x="475325" y="457200"/>
            <a:ext cx="1998000" cy="3744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456153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Subhea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CDF900-C3CA-498C-B98C-E4265F4A65DF}"/>
              </a:ext>
            </a:extLst>
          </p:cNvPr>
          <p:cNvSpPr>
            <a:spLocks noGrp="1"/>
          </p:cNvSpPr>
          <p:nvPr>
            <p:ph type="title"/>
          </p:nvPr>
        </p:nvSpPr>
        <p:spPr/>
        <p:txBody>
          <a:bodyPr/>
          <a:lstStyle>
            <a:lvl1pPr>
              <a:defRPr sz="3600"/>
            </a:lvl1pPr>
          </a:lstStyle>
          <a:p>
            <a:endParaRPr lang="en-US"/>
          </a:p>
        </p:txBody>
      </p:sp>
      <p:sp>
        <p:nvSpPr>
          <p:cNvPr id="4" name="Text Placeholder 8"/>
          <p:cNvSpPr>
            <a:spLocks noGrp="1"/>
          </p:cNvSpPr>
          <p:nvPr>
            <p:ph type="body" sz="quarter" idx="14"/>
          </p:nvPr>
        </p:nvSpPr>
        <p:spPr>
          <a:xfrm>
            <a:off x="551122" y="1014101"/>
            <a:ext cx="11070607"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Tree>
    <p:extLst>
      <p:ext uri="{BB962C8B-B14F-4D97-AF65-F5344CB8AC3E}">
        <p14:creationId xmlns:p14="http://schemas.microsoft.com/office/powerpoint/2010/main" val="5451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0217"/>
            <a:ext cx="10418233" cy="1592403"/>
          </a:xfrm>
          <a:prstGeom prst="rect">
            <a:avLst/>
          </a:prstGeo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1" y="3423545"/>
            <a:ext cx="10418235" cy="1566532"/>
          </a:xfrm>
          <a:prstGeom prst="rect">
            <a:avLst/>
          </a:prstGeo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12" name="TextBox 11"/>
          <p:cNvSpPr txBox="1"/>
          <p:nvPr/>
        </p:nvSpPr>
        <p:spPr>
          <a:xfrm>
            <a:off x="5825067" y="6477004"/>
            <a:ext cx="489656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13" name="TextBox 12"/>
          <p:cNvSpPr txBox="1"/>
          <p:nvPr/>
        </p:nvSpPr>
        <p:spPr>
          <a:xfrm>
            <a:off x="469903" y="6477004"/>
            <a:ext cx="5355167" cy="150169"/>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Member firms and DTTL: Insert appropriate copyright</a:t>
            </a:r>
            <a:br>
              <a:rPr lang="en-US" sz="488" noProof="0" dirty="0">
                <a:solidFill>
                  <a:schemeClr val="bg1"/>
                </a:solidFill>
              </a:rPr>
            </a:br>
            <a:r>
              <a:rPr lang="en-US" sz="488" noProof="0" dirty="0">
                <a:solidFill>
                  <a:schemeClr val="bg1"/>
                </a:solidFill>
              </a:rPr>
              <a:t>[To edit, click View &gt; Slide Master &gt; Slide Master]</a:t>
            </a:r>
          </a:p>
        </p:txBody>
      </p:sp>
      <p:sp>
        <p:nvSpPr>
          <p:cNvPr id="14" name="TextBox 13"/>
          <p:cNvSpPr txBox="1"/>
          <p:nvPr/>
        </p:nvSpPr>
        <p:spPr>
          <a:xfrm>
            <a:off x="11414127" y="6477004"/>
            <a:ext cx="307975"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1954269020"/>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2"/>
            <a:ext cx="10418233" cy="1592403"/>
          </a:xfrm>
          <a:prstGeom prst="rect">
            <a:avLst/>
          </a:prstGeo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2" y="3429000"/>
            <a:ext cx="10418233" cy="1566532"/>
          </a:xfrm>
          <a:prstGeom prst="rect">
            <a:avLst/>
          </a:prstGeo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20" name="TextBox 19"/>
          <p:cNvSpPr txBox="1"/>
          <p:nvPr/>
        </p:nvSpPr>
        <p:spPr>
          <a:xfrm>
            <a:off x="5825067" y="6477004"/>
            <a:ext cx="489656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21" name="TextBox 20"/>
          <p:cNvSpPr txBox="1"/>
          <p:nvPr/>
        </p:nvSpPr>
        <p:spPr>
          <a:xfrm>
            <a:off x="469903" y="6477004"/>
            <a:ext cx="5355167" cy="150169"/>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Member firms and DTTL: Insert appropriate copyright</a:t>
            </a:r>
            <a:br>
              <a:rPr lang="en-US" sz="488" noProof="0" dirty="0">
                <a:solidFill>
                  <a:schemeClr val="bg1"/>
                </a:solidFill>
              </a:rPr>
            </a:br>
            <a:r>
              <a:rPr lang="en-US" sz="488" noProof="0" dirty="0">
                <a:solidFill>
                  <a:schemeClr val="bg1"/>
                </a:solidFill>
              </a:rPr>
              <a:t>[To edit, click View &gt; Slide Master &gt; Slide Master]</a:t>
            </a:r>
          </a:p>
        </p:txBody>
      </p:sp>
      <p:sp>
        <p:nvSpPr>
          <p:cNvPr id="22" name="TextBox 21"/>
          <p:cNvSpPr txBox="1"/>
          <p:nvPr/>
        </p:nvSpPr>
        <p:spPr>
          <a:xfrm>
            <a:off x="11414127" y="6477004"/>
            <a:ext cx="307975"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4125365343"/>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5672"/>
            <a:ext cx="10418233" cy="1592403"/>
          </a:xfrm>
          <a:prstGeom prst="rect">
            <a:avLst/>
          </a:prstGeo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2" y="3429000"/>
            <a:ext cx="10418233" cy="1566532"/>
          </a:xfrm>
          <a:prstGeom prst="rect">
            <a:avLst/>
          </a:prstGeo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7" name="TextBox 6"/>
          <p:cNvSpPr txBox="1"/>
          <p:nvPr/>
        </p:nvSpPr>
        <p:spPr>
          <a:xfrm>
            <a:off x="5825067" y="6477004"/>
            <a:ext cx="489656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8" name="TextBox 7"/>
          <p:cNvSpPr txBox="1"/>
          <p:nvPr/>
        </p:nvSpPr>
        <p:spPr>
          <a:xfrm>
            <a:off x="469903" y="6477004"/>
            <a:ext cx="5355167" cy="150169"/>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Member firms and DTTL: Insert appropriate copyright</a:t>
            </a:r>
            <a:br>
              <a:rPr lang="en-US" sz="488" noProof="0" dirty="0">
                <a:solidFill>
                  <a:schemeClr val="bg1"/>
                </a:solidFill>
              </a:rPr>
            </a:br>
            <a:r>
              <a:rPr lang="en-US" sz="488" noProof="0" dirty="0">
                <a:solidFill>
                  <a:schemeClr val="bg1"/>
                </a:solidFill>
              </a:rPr>
              <a:t>[To edit, click View &gt; Slide Master &gt; Slide Master]</a:t>
            </a:r>
          </a:p>
        </p:txBody>
      </p:sp>
      <p:sp>
        <p:nvSpPr>
          <p:cNvPr id="9" name="TextBox 8"/>
          <p:cNvSpPr txBox="1"/>
          <p:nvPr/>
        </p:nvSpPr>
        <p:spPr>
          <a:xfrm>
            <a:off x="11414127" y="6477004"/>
            <a:ext cx="307975"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368625858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2"/>
            <a:ext cx="10418233" cy="1592403"/>
          </a:xfrm>
          <a:prstGeom prst="rect">
            <a:avLst/>
          </a:prstGeo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2" y="3429000"/>
            <a:ext cx="10418233" cy="1566532"/>
          </a:xfrm>
          <a:prstGeom prst="rect">
            <a:avLst/>
          </a:prstGeo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pic>
        <p:nvPicPr>
          <p:cNvPr id="7" name="Picture 6">
            <a:extLst>
              <a:ext uri="{FF2B5EF4-FFF2-40B4-BE49-F238E27FC236}">
                <a16:creationId xmlns:a16="http://schemas.microsoft.com/office/drawing/2014/main" id="{6AA92F43-CC2A-42BD-A418-9CAF1331F58D}"/>
              </a:ext>
            </a:extLst>
          </p:cNvPr>
          <p:cNvPicPr>
            <a:picLocks noChangeAspect="1"/>
          </p:cNvPicPr>
          <p:nvPr userDrawn="1"/>
        </p:nvPicPr>
        <p:blipFill>
          <a:blip r:embed="rId2"/>
          <a:stretch>
            <a:fillRect/>
          </a:stretch>
        </p:blipFill>
        <p:spPr>
          <a:xfrm>
            <a:off x="11339245" y="6254286"/>
            <a:ext cx="493776" cy="497173"/>
          </a:xfrm>
          <a:prstGeom prst="rect">
            <a:avLst/>
          </a:prstGeom>
        </p:spPr>
      </p:pic>
      <p:sp>
        <p:nvSpPr>
          <p:cNvPr id="8" name="TextBox 7">
            <a:extLst>
              <a:ext uri="{FF2B5EF4-FFF2-40B4-BE49-F238E27FC236}">
                <a16:creationId xmlns:a16="http://schemas.microsoft.com/office/drawing/2014/main" id="{CCCB57EB-B4A6-48F7-955B-7EE1F4271781}"/>
              </a:ext>
            </a:extLst>
          </p:cNvPr>
          <p:cNvSpPr txBox="1"/>
          <p:nvPr userDrawn="1"/>
        </p:nvSpPr>
        <p:spPr>
          <a:xfrm>
            <a:off x="7089915" y="6364134"/>
            <a:ext cx="4172431" cy="153888"/>
          </a:xfrm>
          <a:prstGeom prst="rect">
            <a:avLst/>
          </a:prstGeom>
          <a:noFill/>
        </p:spPr>
        <p:txBody>
          <a:bodyPr wrap="square" lIns="0" tIns="0" rIns="0" bIns="0" rtlCol="0">
            <a:spAutoFit/>
          </a:bodyPr>
          <a:lstStyle/>
          <a:p>
            <a:pPr algn="r">
              <a:spcBef>
                <a:spcPts val="600"/>
              </a:spcBef>
              <a:buSzPct val="100000"/>
            </a:pPr>
            <a:r>
              <a:rPr lang="en-US" sz="1000" spc="300" dirty="0">
                <a:latin typeface="Segoe UI Light" panose="020B0502040204020203" pitchFamily="34" charset="0"/>
                <a:cs typeface="Segoe UI Light" panose="020B0502040204020203" pitchFamily="34" charset="0"/>
              </a:rPr>
              <a:t>U.S. DEPARTMENT OF TRANSPORTATION</a:t>
            </a:r>
          </a:p>
        </p:txBody>
      </p:sp>
      <p:pic>
        <p:nvPicPr>
          <p:cNvPr id="9" name="Picture 8">
            <a:extLst>
              <a:ext uri="{FF2B5EF4-FFF2-40B4-BE49-F238E27FC236}">
                <a16:creationId xmlns:a16="http://schemas.microsoft.com/office/drawing/2014/main" id="{80917C39-BB3A-4E83-8871-1B485B956598}"/>
              </a:ext>
            </a:extLst>
          </p:cNvPr>
          <p:cNvPicPr>
            <a:picLocks noChangeAspect="1"/>
          </p:cNvPicPr>
          <p:nvPr userDrawn="1"/>
        </p:nvPicPr>
        <p:blipFill>
          <a:blip r:embed="rId3"/>
          <a:stretch>
            <a:fillRect/>
          </a:stretch>
        </p:blipFill>
        <p:spPr>
          <a:xfrm>
            <a:off x="219674" y="6256942"/>
            <a:ext cx="493776" cy="494514"/>
          </a:xfrm>
          <a:prstGeom prst="rect">
            <a:avLst/>
          </a:prstGeom>
        </p:spPr>
      </p:pic>
      <p:sp>
        <p:nvSpPr>
          <p:cNvPr id="10" name="TextBox 9">
            <a:extLst>
              <a:ext uri="{FF2B5EF4-FFF2-40B4-BE49-F238E27FC236}">
                <a16:creationId xmlns:a16="http://schemas.microsoft.com/office/drawing/2014/main" id="{3C61D5E9-3528-4AAE-92B2-872669D12B45}"/>
              </a:ext>
            </a:extLst>
          </p:cNvPr>
          <p:cNvSpPr txBox="1"/>
          <p:nvPr userDrawn="1"/>
        </p:nvSpPr>
        <p:spPr>
          <a:xfrm>
            <a:off x="1008074" y="6317969"/>
            <a:ext cx="4172431" cy="353943"/>
          </a:xfrm>
          <a:prstGeom prst="rect">
            <a:avLst/>
          </a:prstGeom>
          <a:noFill/>
        </p:spPr>
        <p:txBody>
          <a:bodyPr wrap="square" lIns="0" tIns="0" rIns="0" bIns="0" rtlCol="0">
            <a:spAutoFit/>
          </a:bodyPr>
          <a:lstStyle/>
          <a:p>
            <a:pPr>
              <a:buSzPct val="100000"/>
            </a:pPr>
            <a:r>
              <a:rPr lang="en-US" sz="1000" spc="300" dirty="0">
                <a:latin typeface="Segoe UI Light" panose="020B0502040204020203" pitchFamily="34" charset="0"/>
                <a:cs typeface="Segoe UI Light" panose="020B0502040204020203" pitchFamily="34" charset="0"/>
              </a:rPr>
              <a:t>R.O.U.T.E.S.</a:t>
            </a:r>
          </a:p>
          <a:p>
            <a:pPr>
              <a:buSzPct val="100000"/>
            </a:pPr>
            <a:r>
              <a:rPr lang="en-US" sz="650" spc="300" dirty="0">
                <a:latin typeface="Segoe UI Light" panose="020B0502040204020203" pitchFamily="34" charset="0"/>
                <a:cs typeface="Segoe UI Light" panose="020B0502040204020203" pitchFamily="34" charset="0"/>
              </a:rPr>
              <a:t>RURAL OPPORTUNITIES TO USE TRANSPORTATION FOR ECONOMIC SUCCESS</a:t>
            </a:r>
          </a:p>
        </p:txBody>
      </p:sp>
      <p:sp>
        <p:nvSpPr>
          <p:cNvPr id="11" name="TextBox 10">
            <a:extLst>
              <a:ext uri="{FF2B5EF4-FFF2-40B4-BE49-F238E27FC236}">
                <a16:creationId xmlns:a16="http://schemas.microsoft.com/office/drawing/2014/main" id="{6C766ABD-2E6B-40A4-972E-7BD30DB10869}"/>
              </a:ext>
            </a:extLst>
          </p:cNvPr>
          <p:cNvSpPr txBox="1"/>
          <p:nvPr userDrawn="1"/>
        </p:nvSpPr>
        <p:spPr>
          <a:xfrm>
            <a:off x="5942015" y="6364132"/>
            <a:ext cx="307975" cy="153888"/>
          </a:xfrm>
          <a:prstGeom prst="rect">
            <a:avLst/>
          </a:prstGeom>
          <a:noFill/>
        </p:spPr>
        <p:txBody>
          <a:bodyPr wrap="square" lIns="0" tIns="0" rIns="0" bIns="0" rtlCol="0">
            <a:spAutoFit/>
          </a:bodyPr>
          <a:lstStyle/>
          <a:p>
            <a:pPr marL="0" indent="0" algn="ctr">
              <a:spcBef>
                <a:spcPts val="600"/>
              </a:spcBef>
              <a:buSzPct val="100000"/>
              <a:buFont typeface="Arial"/>
              <a:buNone/>
            </a:pPr>
            <a:fld id="{C58DF478-B544-4ED8-9ED4-6A2648E2D233}" type="slidenum">
              <a:rPr lang="en-US" sz="1000" noProof="0" smtClean="0">
                <a:solidFill>
                  <a:schemeClr val="tx1"/>
                </a:solidFill>
                <a:latin typeface="Segoe UI Light" panose="020B0502040204020203" pitchFamily="34" charset="0"/>
                <a:cs typeface="Segoe UI Light" panose="020B0502040204020203" pitchFamily="34" charset="0"/>
              </a:rPr>
              <a:pPr marL="0" indent="0" algn="ctr">
                <a:spcBef>
                  <a:spcPts val="600"/>
                </a:spcBef>
                <a:buSzPct val="100000"/>
                <a:buFont typeface="Arial"/>
                <a:buNone/>
              </a:pPr>
              <a:t>‹#›</a:t>
            </a:fld>
            <a:endParaRPr lang="en-US" sz="1000" noProof="0" dirty="0">
              <a:solidFill>
                <a:schemeClr val="tx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99751862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2"/>
            <a:ext cx="10418233" cy="1592403"/>
          </a:xfrm>
          <a:prstGeom prst="rect">
            <a:avLst/>
          </a:prstGeo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2" y="3429000"/>
            <a:ext cx="10418233" cy="1566532"/>
          </a:xfrm>
          <a:prstGeom prst="rect">
            <a:avLst/>
          </a:prstGeo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20" name="TextBox 19"/>
          <p:cNvSpPr txBox="1"/>
          <p:nvPr/>
        </p:nvSpPr>
        <p:spPr>
          <a:xfrm>
            <a:off x="5825067" y="6477004"/>
            <a:ext cx="489656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21" name="TextBox 20"/>
          <p:cNvSpPr txBox="1"/>
          <p:nvPr/>
        </p:nvSpPr>
        <p:spPr>
          <a:xfrm>
            <a:off x="469903" y="6477004"/>
            <a:ext cx="5355167" cy="150169"/>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Member firms and DTTL: Insert appropriate copyright</a:t>
            </a:r>
            <a:br>
              <a:rPr lang="en-US" sz="488" noProof="0" dirty="0">
                <a:solidFill>
                  <a:schemeClr val="bg1"/>
                </a:solidFill>
              </a:rPr>
            </a:br>
            <a:r>
              <a:rPr lang="en-US" sz="488" noProof="0" dirty="0">
                <a:solidFill>
                  <a:schemeClr val="bg1"/>
                </a:solidFill>
              </a:rPr>
              <a:t>[To edit, click View &gt; Slide Master &gt; Slide Master]</a:t>
            </a:r>
          </a:p>
        </p:txBody>
      </p:sp>
      <p:sp>
        <p:nvSpPr>
          <p:cNvPr id="22" name="TextBox 21"/>
          <p:cNvSpPr txBox="1"/>
          <p:nvPr/>
        </p:nvSpPr>
        <p:spPr>
          <a:xfrm>
            <a:off x="11414127" y="6477004"/>
            <a:ext cx="307975"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691897465"/>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5"/>
            </p:custDataLst>
            <p:extLst>
              <p:ext uri="{D42A27DB-BD31-4B8C-83A1-F6EECF244321}">
                <p14:modId xmlns:p14="http://schemas.microsoft.com/office/powerpoint/2010/main" val="1124632578"/>
              </p:ext>
            </p:ext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spid="_x0000_s1085" name="think-cell Slide" r:id="rId46" imgW="270" imgH="270" progId="TCLayout.ActiveDocument.1">
                  <p:embed/>
                </p:oleObj>
              </mc:Choice>
              <mc:Fallback>
                <p:oleObj name="think-cell Slide" r:id="rId46" imgW="270" imgH="270" progId="TCLayout.ActiveDocument.1">
                  <p:embed/>
                  <p:pic>
                    <p:nvPicPr>
                      <p:cNvPr id="4" name="Object 3" hidden="1"/>
                      <p:cNvPicPr/>
                      <p:nvPr/>
                    </p:nvPicPr>
                    <p:blipFill>
                      <a:blip r:embed="rId47"/>
                      <a:stretch>
                        <a:fillRect/>
                      </a:stretch>
                    </p:blipFill>
                    <p:spPr>
                      <a:xfrm>
                        <a:off x="2119" y="1593"/>
                        <a:ext cx="2116"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C1B66B07-6D23-43B1-B86F-8D74DB6E60EB}"/>
              </a:ext>
            </a:extLst>
          </p:cNvPr>
          <p:cNvPicPr>
            <a:picLocks noChangeAspect="1"/>
          </p:cNvPicPr>
          <p:nvPr userDrawn="1"/>
        </p:nvPicPr>
        <p:blipFill>
          <a:blip r:embed="rId48"/>
          <a:stretch>
            <a:fillRect/>
          </a:stretch>
        </p:blipFill>
        <p:spPr>
          <a:xfrm>
            <a:off x="11339245" y="6254286"/>
            <a:ext cx="493776" cy="497173"/>
          </a:xfrm>
          <a:prstGeom prst="rect">
            <a:avLst/>
          </a:prstGeom>
        </p:spPr>
      </p:pic>
      <p:sp>
        <p:nvSpPr>
          <p:cNvPr id="11" name="TextBox 10">
            <a:extLst>
              <a:ext uri="{FF2B5EF4-FFF2-40B4-BE49-F238E27FC236}">
                <a16:creationId xmlns:a16="http://schemas.microsoft.com/office/drawing/2014/main" id="{87310BF4-33D5-490A-BA14-1A9E52E201B7}"/>
              </a:ext>
            </a:extLst>
          </p:cNvPr>
          <p:cNvSpPr txBox="1"/>
          <p:nvPr userDrawn="1"/>
        </p:nvSpPr>
        <p:spPr>
          <a:xfrm>
            <a:off x="7089915" y="6364134"/>
            <a:ext cx="4172431" cy="153888"/>
          </a:xfrm>
          <a:prstGeom prst="rect">
            <a:avLst/>
          </a:prstGeom>
          <a:noFill/>
        </p:spPr>
        <p:txBody>
          <a:bodyPr wrap="square" lIns="0" tIns="0" rIns="0" bIns="0" rtlCol="0">
            <a:spAutoFit/>
          </a:bodyPr>
          <a:lstStyle/>
          <a:p>
            <a:pPr algn="r">
              <a:spcBef>
                <a:spcPts val="600"/>
              </a:spcBef>
              <a:buSzPct val="100000"/>
            </a:pPr>
            <a:r>
              <a:rPr lang="en-US" sz="1000" spc="300" dirty="0">
                <a:latin typeface="Segoe UI Light" panose="020B0502040204020203" pitchFamily="34" charset="0"/>
                <a:cs typeface="Segoe UI Light" panose="020B0502040204020203" pitchFamily="34" charset="0"/>
              </a:rPr>
              <a:t>U.S. DEPARTMENT OF TRANSPORTATION</a:t>
            </a:r>
          </a:p>
        </p:txBody>
      </p:sp>
      <p:pic>
        <p:nvPicPr>
          <p:cNvPr id="6" name="Picture 5">
            <a:extLst>
              <a:ext uri="{FF2B5EF4-FFF2-40B4-BE49-F238E27FC236}">
                <a16:creationId xmlns:a16="http://schemas.microsoft.com/office/drawing/2014/main" id="{DE6094A1-6C7F-4097-8164-0DEB15867849}"/>
              </a:ext>
            </a:extLst>
          </p:cNvPr>
          <p:cNvPicPr>
            <a:picLocks noChangeAspect="1"/>
          </p:cNvPicPr>
          <p:nvPr userDrawn="1"/>
        </p:nvPicPr>
        <p:blipFill>
          <a:blip r:embed="rId49"/>
          <a:stretch>
            <a:fillRect/>
          </a:stretch>
        </p:blipFill>
        <p:spPr>
          <a:xfrm>
            <a:off x="219674" y="6256942"/>
            <a:ext cx="493776" cy="494514"/>
          </a:xfrm>
          <a:prstGeom prst="rect">
            <a:avLst/>
          </a:prstGeom>
        </p:spPr>
      </p:pic>
      <p:sp>
        <p:nvSpPr>
          <p:cNvPr id="7" name="TextBox 6">
            <a:extLst>
              <a:ext uri="{FF2B5EF4-FFF2-40B4-BE49-F238E27FC236}">
                <a16:creationId xmlns:a16="http://schemas.microsoft.com/office/drawing/2014/main" id="{9A5A288F-B887-4C14-996C-FAFC3256A5D3}"/>
              </a:ext>
            </a:extLst>
          </p:cNvPr>
          <p:cNvSpPr txBox="1"/>
          <p:nvPr userDrawn="1"/>
        </p:nvSpPr>
        <p:spPr>
          <a:xfrm>
            <a:off x="1008074" y="6317969"/>
            <a:ext cx="4172431" cy="353943"/>
          </a:xfrm>
          <a:prstGeom prst="rect">
            <a:avLst/>
          </a:prstGeom>
          <a:noFill/>
        </p:spPr>
        <p:txBody>
          <a:bodyPr wrap="square" lIns="0" tIns="0" rIns="0" bIns="0" rtlCol="0">
            <a:spAutoFit/>
          </a:bodyPr>
          <a:lstStyle/>
          <a:p>
            <a:pPr>
              <a:buSzPct val="100000"/>
            </a:pPr>
            <a:r>
              <a:rPr lang="en-US" sz="1000" spc="300" dirty="0">
                <a:latin typeface="Segoe UI Light" panose="020B0502040204020203" pitchFamily="34" charset="0"/>
                <a:cs typeface="Segoe UI Light" panose="020B0502040204020203" pitchFamily="34" charset="0"/>
              </a:rPr>
              <a:t>R.O.U.T.E.S.</a:t>
            </a:r>
          </a:p>
          <a:p>
            <a:pPr>
              <a:buSzPct val="100000"/>
            </a:pPr>
            <a:r>
              <a:rPr lang="en-US" sz="650" spc="300" dirty="0">
                <a:latin typeface="Segoe UI Light" panose="020B0502040204020203" pitchFamily="34" charset="0"/>
                <a:cs typeface="Segoe UI Light" panose="020B0502040204020203" pitchFamily="34" charset="0"/>
              </a:rPr>
              <a:t>RURAL OPPORTUNITIES TO USE TRANSPORTATION FOR ECONOMIC SUCCESS</a:t>
            </a:r>
          </a:p>
        </p:txBody>
      </p:sp>
      <p:sp>
        <p:nvSpPr>
          <p:cNvPr id="8" name="TextBox 7">
            <a:extLst>
              <a:ext uri="{FF2B5EF4-FFF2-40B4-BE49-F238E27FC236}">
                <a16:creationId xmlns:a16="http://schemas.microsoft.com/office/drawing/2014/main" id="{69C3B79F-3615-4397-AE80-D8E6AC06508C}"/>
              </a:ext>
            </a:extLst>
          </p:cNvPr>
          <p:cNvSpPr txBox="1"/>
          <p:nvPr userDrawn="1"/>
        </p:nvSpPr>
        <p:spPr>
          <a:xfrm>
            <a:off x="5942015" y="6364132"/>
            <a:ext cx="307975" cy="153888"/>
          </a:xfrm>
          <a:prstGeom prst="rect">
            <a:avLst/>
          </a:prstGeom>
          <a:noFill/>
        </p:spPr>
        <p:txBody>
          <a:bodyPr wrap="square" lIns="0" tIns="0" rIns="0" bIns="0" rtlCol="0">
            <a:spAutoFit/>
          </a:bodyPr>
          <a:lstStyle/>
          <a:p>
            <a:pPr marL="0" indent="0" algn="ctr">
              <a:spcBef>
                <a:spcPts val="600"/>
              </a:spcBef>
              <a:buSzPct val="100000"/>
              <a:buFont typeface="Arial"/>
              <a:buNone/>
            </a:pPr>
            <a:fld id="{C58DF478-B544-4ED8-9ED4-6A2648E2D233}" type="slidenum">
              <a:rPr lang="en-US" sz="1000" noProof="0" smtClean="0">
                <a:solidFill>
                  <a:schemeClr val="tx1"/>
                </a:solidFill>
                <a:latin typeface="Segoe UI Light" panose="020B0502040204020203" pitchFamily="34" charset="0"/>
                <a:cs typeface="Segoe UI Light" panose="020B0502040204020203" pitchFamily="34" charset="0"/>
              </a:rPr>
              <a:pPr marL="0" indent="0" algn="ctr">
                <a:spcBef>
                  <a:spcPts val="600"/>
                </a:spcBef>
                <a:buSzPct val="100000"/>
                <a:buFont typeface="Arial"/>
                <a:buNone/>
              </a:pPr>
              <a:t>‹#›</a:t>
            </a:fld>
            <a:endParaRPr lang="en-US" sz="1000" noProof="0" dirty="0">
              <a:solidFill>
                <a:schemeClr val="tx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122263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3" r:id="rId42"/>
  </p:sldLayoutIdLst>
  <p:transition>
    <p:fade/>
  </p:transition>
  <p:hf hdr="0" ftr="0" dt="0"/>
  <p:txStyles>
    <p:titleStyle>
      <a:lvl1pPr algn="l" defTabSz="914378" rtl="0" eaLnBrk="1" latinLnBrk="0" hangingPunct="1">
        <a:spcBef>
          <a:spcPct val="0"/>
        </a:spcBef>
        <a:buNone/>
        <a:defRPr sz="1500" kern="1200">
          <a:solidFill>
            <a:schemeClr val="tx1"/>
          </a:solidFill>
          <a:latin typeface="+mj-lt"/>
          <a:ea typeface="+mj-ea"/>
          <a:cs typeface="+mj-cs"/>
        </a:defRPr>
      </a:lvl1pPr>
    </p:titleStyle>
    <p:bodyStyle>
      <a:lvl1pPr marL="0" indent="0" algn="l" defTabSz="914378" rtl="0" eaLnBrk="1" latinLnBrk="0" hangingPunct="1">
        <a:spcBef>
          <a:spcPts val="0"/>
        </a:spcBef>
        <a:spcAft>
          <a:spcPts val="1000"/>
        </a:spcAft>
        <a:buSzPct val="100000"/>
        <a:buFont typeface="Arial" panose="020B0604020202020204" pitchFamily="34" charset="0"/>
        <a:buNone/>
        <a:defRPr sz="900" b="0" kern="1200">
          <a:solidFill>
            <a:schemeClr val="tx1"/>
          </a:solidFill>
          <a:latin typeface="+mn-lt"/>
          <a:ea typeface="+mn-ea"/>
          <a:cs typeface="+mn-cs"/>
        </a:defRPr>
      </a:lvl1pPr>
      <a:lvl2pPr marL="0" indent="0" algn="l" defTabSz="914378" rtl="0" eaLnBrk="1" latinLnBrk="0" hangingPunct="1">
        <a:spcBef>
          <a:spcPts val="0"/>
        </a:spcBef>
        <a:spcAft>
          <a:spcPts val="1000"/>
        </a:spcAft>
        <a:buClrTx/>
        <a:buSzPct val="100000"/>
        <a:buFont typeface="Arial"/>
        <a:buNone/>
        <a:defRPr lang="en-US" sz="900" b="1" kern="1200" dirty="0" smtClean="0">
          <a:solidFill>
            <a:schemeClr val="tx1"/>
          </a:solidFill>
          <a:latin typeface="+mn-lt"/>
          <a:ea typeface="+mn-ea"/>
          <a:cs typeface="+mn-cs"/>
        </a:defRPr>
      </a:lvl2pPr>
      <a:lvl3pPr marL="176396" indent="-176396" algn="l" defTabSz="914378" rtl="0" eaLnBrk="1" latinLnBrk="0" hangingPunct="1">
        <a:spcBef>
          <a:spcPts val="0"/>
        </a:spcBef>
        <a:spcAft>
          <a:spcPts val="1000"/>
        </a:spcAft>
        <a:buClrTx/>
        <a:buSzPct val="100000"/>
        <a:buFont typeface="Arial" panose="020B0604020202020204" pitchFamily="34" charset="0"/>
        <a:buChar char="•"/>
        <a:defRPr lang="en-US" sz="900" kern="1200" dirty="0" smtClean="0">
          <a:solidFill>
            <a:schemeClr val="tx1"/>
          </a:solidFill>
          <a:latin typeface="+mn-lt"/>
          <a:ea typeface="+mn-ea"/>
          <a:cs typeface="+mn-cs"/>
        </a:defRPr>
      </a:lvl3pPr>
      <a:lvl4pPr marL="356391" indent="-176396" algn="l" defTabSz="914378" rtl="0" eaLnBrk="1" latinLnBrk="0" hangingPunct="1">
        <a:spcBef>
          <a:spcPts val="0"/>
        </a:spcBef>
        <a:spcAft>
          <a:spcPts val="1000"/>
        </a:spcAft>
        <a:buClrTx/>
        <a:buSzPct val="100000"/>
        <a:buFont typeface="Verdana" panose="020B0604030504040204" pitchFamily="34" charset="0"/>
        <a:buChar char="−"/>
        <a:defRPr lang="en-US" sz="9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900" kern="1200" baseline="0" dirty="0" smtClean="0">
          <a:solidFill>
            <a:schemeClr val="tx1"/>
          </a:solidFill>
          <a:latin typeface="+mn-lt"/>
          <a:ea typeface="+mn-ea"/>
          <a:cs typeface="+mn-cs"/>
        </a:defRPr>
      </a:lvl5pPr>
      <a:lvl6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8"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099" userDrawn="1">
          <p15:clr>
            <a:srgbClr val="F26B43"/>
          </p15:clr>
        </p15:guide>
        <p15:guide id="2" orient="horz" pos="2160" userDrawn="1">
          <p15:clr>
            <a:srgbClr val="F26B43"/>
          </p15:clr>
        </p15:guide>
        <p15:guide id="3" orient="horz" pos="3968" userDrawn="1">
          <p15:clr>
            <a:srgbClr val="F26B43"/>
          </p15:clr>
        </p15:guide>
        <p15:guide id="4" pos="296" userDrawn="1">
          <p15:clr>
            <a:srgbClr val="F26B43"/>
          </p15:clr>
        </p15:guide>
        <p15:guide id="5" pos="7384" userDrawn="1">
          <p15:clr>
            <a:srgbClr val="F26B43"/>
          </p15:clr>
        </p15:guide>
        <p15:guide id="6" orient="horz" pos="1071" userDrawn="1">
          <p15:clr>
            <a:srgbClr val="F26B43"/>
          </p15:clr>
        </p15:guide>
        <p15:guide id="7" orient="horz" pos="245" userDrawn="1">
          <p15:clr>
            <a:srgbClr val="F26B43"/>
          </p15:clr>
        </p15:guide>
        <p15:guide id="8" orient="horz" pos="4081" userDrawn="1">
          <p15:clr>
            <a:srgbClr val="F26B43"/>
          </p15:clr>
        </p15:guide>
        <p15:guide id="10" pos="4987" userDrawn="1">
          <p15:clr>
            <a:srgbClr val="F26B43"/>
          </p15:clr>
        </p15:guide>
        <p15:guide id="12" pos="1383" userDrawn="1">
          <p15:clr>
            <a:srgbClr val="F26B43"/>
          </p15:clr>
        </p15:guide>
        <p15:guide id="13" pos="1496" userDrawn="1">
          <p15:clr>
            <a:srgbClr val="F26B43"/>
          </p15:clr>
        </p15:guide>
        <p15:guide id="14" pos="2581" userDrawn="1">
          <p15:clr>
            <a:srgbClr val="F26B43"/>
          </p15:clr>
        </p15:guide>
        <p15:guide id="15" pos="2695" userDrawn="1">
          <p15:clr>
            <a:srgbClr val="F26B43"/>
          </p15:clr>
        </p15:guide>
        <p15:guide id="16" pos="6185" userDrawn="1">
          <p15:clr>
            <a:srgbClr val="F26B43"/>
          </p15:clr>
        </p15:guide>
        <p15:guide id="17" pos="3783" userDrawn="1">
          <p15:clr>
            <a:srgbClr val="F26B43"/>
          </p15:clr>
        </p15:guide>
        <p15:guide id="18" pos="3896" userDrawn="1">
          <p15:clr>
            <a:srgbClr val="F26B43"/>
          </p15:clr>
        </p15:guide>
        <p15:guide id="19" pos="3840" userDrawn="1">
          <p15:clr>
            <a:srgbClr val="F26B43"/>
          </p15:clr>
        </p15:guide>
        <p15:guide id="20" pos="6299" userDrawn="1">
          <p15:clr>
            <a:srgbClr val="F26B43"/>
          </p15:clr>
        </p15:guide>
        <p15:guide id="21" orient="horz" pos="1049" userDrawn="1">
          <p15:clr>
            <a:srgbClr val="F26B43"/>
          </p15:clr>
        </p15:guide>
        <p15:guide id="22" orient="horz" pos="641" userDrawn="1">
          <p15:clr>
            <a:srgbClr val="F26B43"/>
          </p15:clr>
        </p15:guide>
        <p15:guide id="2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hyperlink" Target="https://internal.explore.dot.gov/#/site/DATAAct/views/ReconDashboard/ReconDashboard?:iid=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https://internal.explore.dot.gov/#/site/DATAAct/views/ReconDashboard/ReconDashboard?:iid=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https://internal.explore.dot.gov/#/site/DATAAct/views/ReconDashboard/ReconDashboard?:iid=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hyperlink" Target="https://internal.explore.dot.gov/#/site/DATAAct/views/ReconDashboard/ReconDashboard?:iid=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internal.explore.dot.gov/#/site/DATAAct/views/ReconDashboard/ReconDashboard?:iid=1"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hyperlink" Target="mailto:rural@dot.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robert.hyman\AppData\Local\Microsoft\Windows\INetCache\Content.Word\Rural Truck.png">
            <a:extLst>
              <a:ext uri="{FF2B5EF4-FFF2-40B4-BE49-F238E27FC236}">
                <a16:creationId xmlns:a16="http://schemas.microsoft.com/office/drawing/2014/main" id="{543A747E-45C2-4014-B3AD-675937EEA7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172"/>
          <a:stretch/>
        </p:blipFill>
        <p:spPr bwMode="auto">
          <a:xfrm>
            <a:off x="26957" y="0"/>
            <a:ext cx="12135274" cy="4713672"/>
          </a:xfrm>
          <a:prstGeom prst="rect">
            <a:avLst/>
          </a:prstGeom>
          <a:noFill/>
          <a:ln>
            <a:noFill/>
          </a:ln>
        </p:spPr>
      </p:pic>
      <p:sp>
        <p:nvSpPr>
          <p:cNvPr id="8" name="Right Triangle 7">
            <a:extLst>
              <a:ext uri="{FF2B5EF4-FFF2-40B4-BE49-F238E27FC236}">
                <a16:creationId xmlns:a16="http://schemas.microsoft.com/office/drawing/2014/main" id="{76A0B949-BD76-4BBA-9807-1C92A30685CB}"/>
              </a:ext>
            </a:extLst>
          </p:cNvPr>
          <p:cNvSpPr/>
          <p:nvPr/>
        </p:nvSpPr>
        <p:spPr>
          <a:xfrm>
            <a:off x="26957" y="3791904"/>
            <a:ext cx="12135274" cy="1145007"/>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945529FD-E4FF-4F91-95DB-C0E908E767EC}"/>
              </a:ext>
            </a:extLst>
          </p:cNvPr>
          <p:cNvSpPr txBox="1">
            <a:spLocks/>
          </p:cNvSpPr>
          <p:nvPr/>
        </p:nvSpPr>
        <p:spPr>
          <a:xfrm>
            <a:off x="1914984" y="5279082"/>
            <a:ext cx="6257647" cy="886476"/>
          </a:xfrm>
          <a:prstGeom prst="rect">
            <a:avLst/>
          </a:prstGeom>
        </p:spPr>
        <p:txBody>
          <a:bodyPr vert="horz" lIns="0" tIns="45720" rIns="0" bIns="0" rtlCol="0" anchor="t" anchorCtr="0">
            <a:noAutofit/>
          </a:bodyPr>
          <a:lstStyle>
            <a:lvl1pPr algn="l" defTabSz="914400" rtl="0" eaLnBrk="1" latinLnBrk="0" hangingPunct="1">
              <a:lnSpc>
                <a:spcPct val="80000"/>
              </a:lnSpc>
              <a:spcBef>
                <a:spcPct val="0"/>
              </a:spcBef>
              <a:buNone/>
              <a:defRPr lang="en-US" sz="3600" b="0" i="0" u="none" kern="1200" cap="none" spc="-75" baseline="0" dirty="0">
                <a:solidFill>
                  <a:schemeClr val="tx1"/>
                </a:solidFill>
                <a:latin typeface="+mj-lt"/>
                <a:ea typeface="Bebas Neue" charset="0"/>
                <a:cs typeface="Chronicle Display Black"/>
              </a:defRPr>
            </a:lvl1pPr>
          </a:lstStyle>
          <a:p>
            <a:pPr>
              <a:spcBef>
                <a:spcPts val="600"/>
              </a:spcBef>
              <a:buSzPct val="100000"/>
            </a:pPr>
            <a:r>
              <a:rPr lang="en-US" sz="4800" b="1" spc="750" dirty="0">
                <a:solidFill>
                  <a:srgbClr val="222A35"/>
                </a:solidFill>
                <a:latin typeface="Segoe UI" panose="020B0502040204020203" pitchFamily="34" charset="0"/>
                <a:cs typeface="Segoe UI" panose="020B0502040204020203" pitchFamily="34" charset="0"/>
              </a:rPr>
              <a:t>R.O.U.T.E.S.</a:t>
            </a:r>
          </a:p>
        </p:txBody>
      </p:sp>
      <p:sp>
        <p:nvSpPr>
          <p:cNvPr id="2" name="Rectangle 1"/>
          <p:cNvSpPr/>
          <p:nvPr/>
        </p:nvSpPr>
        <p:spPr>
          <a:xfrm>
            <a:off x="1840783" y="5887117"/>
            <a:ext cx="3853747" cy="338554"/>
          </a:xfrm>
          <a:prstGeom prst="rect">
            <a:avLst/>
          </a:prstGeom>
        </p:spPr>
        <p:txBody>
          <a:bodyPr wrap="none">
            <a:spAutoFit/>
          </a:bodyPr>
          <a:lstStyle/>
          <a:p>
            <a:pPr>
              <a:spcBef>
                <a:spcPts val="600"/>
              </a:spcBef>
              <a:buSzPct val="100000"/>
            </a:pPr>
            <a:r>
              <a:rPr lang="en-US" sz="1600" spc="300" dirty="0">
                <a:solidFill>
                  <a:srgbClr val="2E76BB"/>
                </a:solidFill>
                <a:latin typeface="Segoe UI Light" panose="020B0502040204020203" pitchFamily="34" charset="0"/>
                <a:cs typeface="Segoe UI Light" panose="020B0502040204020203" pitchFamily="34" charset="0"/>
              </a:rPr>
              <a:t>www.transportation.gov/rural </a:t>
            </a:r>
          </a:p>
        </p:txBody>
      </p:sp>
      <p:sp>
        <p:nvSpPr>
          <p:cNvPr id="11" name="Title 1">
            <a:extLst>
              <a:ext uri="{FF2B5EF4-FFF2-40B4-BE49-F238E27FC236}">
                <a16:creationId xmlns:a16="http://schemas.microsoft.com/office/drawing/2014/main" id="{E8B38E0B-39E1-4EAC-8586-EB5C48D2E7D7}"/>
              </a:ext>
            </a:extLst>
          </p:cNvPr>
          <p:cNvSpPr txBox="1">
            <a:spLocks/>
          </p:cNvSpPr>
          <p:nvPr/>
        </p:nvSpPr>
        <p:spPr>
          <a:xfrm>
            <a:off x="1914981" y="4544981"/>
            <a:ext cx="4365954" cy="725358"/>
          </a:xfrm>
          <a:prstGeom prst="rect">
            <a:avLst/>
          </a:prstGeom>
        </p:spPr>
        <p:txBody>
          <a:bodyPr vert="horz" lIns="0" tIns="45720" rIns="0" bIns="0" rtlCol="0" anchor="t" anchorCtr="0">
            <a:noAutofit/>
          </a:bodyPr>
          <a:lstStyle>
            <a:lvl1pPr algn="l" defTabSz="914400" rtl="0" eaLnBrk="1" latinLnBrk="0" hangingPunct="1">
              <a:lnSpc>
                <a:spcPct val="80000"/>
              </a:lnSpc>
              <a:spcBef>
                <a:spcPct val="0"/>
              </a:spcBef>
              <a:buNone/>
              <a:defRPr lang="en-US" sz="3600" b="0" i="0" u="none" kern="1200" cap="none" spc="-75" baseline="0" dirty="0">
                <a:solidFill>
                  <a:schemeClr val="tx1"/>
                </a:solidFill>
                <a:latin typeface="+mj-lt"/>
                <a:ea typeface="Bebas Neue" charset="0"/>
                <a:cs typeface="Chronicle Display Black"/>
              </a:defRPr>
            </a:lvl1pPr>
          </a:lstStyle>
          <a:p>
            <a:pPr>
              <a:spcBef>
                <a:spcPts val="0"/>
              </a:spcBef>
              <a:buSzPct val="100000"/>
            </a:pPr>
            <a:r>
              <a:rPr lang="en-US" sz="1600" b="1" spc="300" dirty="0">
                <a:solidFill>
                  <a:srgbClr val="222A35"/>
                </a:solidFill>
                <a:latin typeface="Segoe UI Semibold" panose="020B0702040204020203" pitchFamily="34" charset="0"/>
                <a:cs typeface="Segoe UI Semibold" panose="020B0702040204020203" pitchFamily="34" charset="0"/>
              </a:rPr>
              <a:t>RURAL OPPORTUNITIES TO </a:t>
            </a:r>
          </a:p>
          <a:p>
            <a:pPr>
              <a:spcBef>
                <a:spcPts val="0"/>
              </a:spcBef>
              <a:buSzPct val="100000"/>
            </a:pPr>
            <a:r>
              <a:rPr lang="en-US" sz="1600" b="1" spc="300" dirty="0">
                <a:solidFill>
                  <a:srgbClr val="222A35"/>
                </a:solidFill>
                <a:latin typeface="Segoe UI Semibold" panose="020B0702040204020203" pitchFamily="34" charset="0"/>
                <a:cs typeface="Segoe UI Semibold" panose="020B0702040204020203" pitchFamily="34" charset="0"/>
              </a:rPr>
              <a:t>USE TRANSPORTATION FOR ECONOMIC SUCCESS</a:t>
            </a:r>
          </a:p>
        </p:txBody>
      </p:sp>
      <p:grpSp>
        <p:nvGrpSpPr>
          <p:cNvPr id="14" name="Group 13">
            <a:extLst>
              <a:ext uri="{FF2B5EF4-FFF2-40B4-BE49-F238E27FC236}">
                <a16:creationId xmlns:a16="http://schemas.microsoft.com/office/drawing/2014/main" id="{37A6DA07-6274-407F-AB0D-2E5C285946C9}"/>
              </a:ext>
            </a:extLst>
          </p:cNvPr>
          <p:cNvGrpSpPr/>
          <p:nvPr/>
        </p:nvGrpSpPr>
        <p:grpSpPr>
          <a:xfrm>
            <a:off x="1914984" y="3337272"/>
            <a:ext cx="1123123" cy="1123123"/>
            <a:chOff x="10190845" y="300885"/>
            <a:chExt cx="1828800" cy="1828800"/>
          </a:xfrm>
        </p:grpSpPr>
        <p:sp>
          <p:nvSpPr>
            <p:cNvPr id="15" name="Oval 14">
              <a:extLst>
                <a:ext uri="{FF2B5EF4-FFF2-40B4-BE49-F238E27FC236}">
                  <a16:creationId xmlns:a16="http://schemas.microsoft.com/office/drawing/2014/main" id="{27AD249F-DE37-4A3D-A40C-4DECCFD9E951}"/>
                </a:ext>
              </a:extLst>
            </p:cNvPr>
            <p:cNvSpPr/>
            <p:nvPr/>
          </p:nvSpPr>
          <p:spPr bwMode="gray">
            <a:xfrm>
              <a:off x="10190845" y="300885"/>
              <a:ext cx="1828800" cy="1828800"/>
            </a:xfrm>
            <a:prstGeom prst="ellipse">
              <a:avLst/>
            </a:prstGeom>
            <a:noFill/>
            <a:ln w="38100" algn="ctr">
              <a:solidFill>
                <a:srgbClr val="2E76BB"/>
              </a:solidFill>
              <a:prstDash val="sysDot"/>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grpSp>
          <p:nvGrpSpPr>
            <p:cNvPr id="16" name="Group 15">
              <a:extLst>
                <a:ext uri="{FF2B5EF4-FFF2-40B4-BE49-F238E27FC236}">
                  <a16:creationId xmlns:a16="http://schemas.microsoft.com/office/drawing/2014/main" id="{C0F35FCB-D129-4C82-9949-005BD540E7DD}"/>
                </a:ext>
              </a:extLst>
            </p:cNvPr>
            <p:cNvGrpSpPr/>
            <p:nvPr/>
          </p:nvGrpSpPr>
          <p:grpSpPr>
            <a:xfrm>
              <a:off x="10266947" y="382195"/>
              <a:ext cx="1687589" cy="1676596"/>
              <a:chOff x="10266947" y="382195"/>
              <a:chExt cx="1687589" cy="1676596"/>
            </a:xfrm>
          </p:grpSpPr>
          <p:sp>
            <p:nvSpPr>
              <p:cNvPr id="18" name="Flowchart: Connector 17">
                <a:extLst>
                  <a:ext uri="{FF2B5EF4-FFF2-40B4-BE49-F238E27FC236}">
                    <a16:creationId xmlns:a16="http://schemas.microsoft.com/office/drawing/2014/main" id="{91F1C54F-CD83-444D-95F4-970E4672E72E}"/>
                  </a:ext>
                </a:extLst>
              </p:cNvPr>
              <p:cNvSpPr/>
              <p:nvPr/>
            </p:nvSpPr>
            <p:spPr>
              <a:xfrm>
                <a:off x="10266947" y="382195"/>
                <a:ext cx="1676596" cy="167659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i="1" dirty="0">
                  <a:solidFill>
                    <a:schemeClr val="bg2">
                      <a:lumMod val="50000"/>
                    </a:schemeClr>
                  </a:solidFill>
                  <a:highlight>
                    <a:srgbClr val="FFFF00"/>
                  </a:highlight>
                </a:endParaRPr>
              </a:p>
            </p:txBody>
          </p:sp>
          <p:pic>
            <p:nvPicPr>
              <p:cNvPr id="19" name="Picture 18">
                <a:extLst>
                  <a:ext uri="{FF2B5EF4-FFF2-40B4-BE49-F238E27FC236}">
                    <a16:creationId xmlns:a16="http://schemas.microsoft.com/office/drawing/2014/main" id="{EAE6916D-D631-48AF-9800-4AC8E11B97CC}"/>
                  </a:ext>
                </a:extLst>
              </p:cNvPr>
              <p:cNvPicPr>
                <a:picLocks noChangeAspect="1"/>
              </p:cNvPicPr>
              <p:nvPr/>
            </p:nvPicPr>
            <p:blipFill>
              <a:blip r:embed="rId4"/>
              <a:stretch>
                <a:fillRect/>
              </a:stretch>
            </p:blipFill>
            <p:spPr>
              <a:xfrm>
                <a:off x="10281184" y="626614"/>
                <a:ext cx="1673352" cy="1347469"/>
              </a:xfrm>
              <a:prstGeom prst="ellipse">
                <a:avLst/>
              </a:prstGeom>
            </p:spPr>
          </p:pic>
        </p:grpSp>
      </p:grpSp>
    </p:spTree>
    <p:extLst>
      <p:ext uri="{BB962C8B-B14F-4D97-AF65-F5344CB8AC3E}">
        <p14:creationId xmlns:p14="http://schemas.microsoft.com/office/powerpoint/2010/main" val="594104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13" name="Title 1">
            <a:extLst>
              <a:ext uri="{FF2B5EF4-FFF2-40B4-BE49-F238E27FC236}">
                <a16:creationId xmlns:a16="http://schemas.microsoft.com/office/drawing/2014/main" id="{942269F2-382C-47C9-8972-38D7E510A820}"/>
              </a:ext>
            </a:extLst>
          </p:cNvPr>
          <p:cNvSpPr txBox="1">
            <a:spLocks/>
          </p:cNvSpPr>
          <p:nvPr/>
        </p:nvSpPr>
        <p:spPr>
          <a:xfrm>
            <a:off x="1937344" y="356937"/>
            <a:ext cx="8302955"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UI" panose="020B0502040204020203" pitchFamily="34" charset="0"/>
                <a:cs typeface="Segoe UI" panose="020B0502040204020203" pitchFamily="34" charset="0"/>
              </a:rPr>
              <a:t>USDOT Applicant Roadmap</a:t>
            </a:r>
            <a:endParaRPr lang="en-US" sz="2400" b="1" dirty="0">
              <a:latin typeface="Segoe IU"/>
              <a:cs typeface="Segoe UI" panose="020B0502040204020203" pitchFamily="34" charset="0"/>
            </a:endParaRPr>
          </a:p>
        </p:txBody>
      </p:sp>
      <p:pic>
        <p:nvPicPr>
          <p:cNvPr id="5" name="Picture 4">
            <a:extLst>
              <a:ext uri="{FF2B5EF4-FFF2-40B4-BE49-F238E27FC236}">
                <a16:creationId xmlns:a16="http://schemas.microsoft.com/office/drawing/2014/main" id="{BB1ED4E2-76D3-409B-B902-8519F3D019A5}"/>
              </a:ext>
            </a:extLst>
          </p:cNvPr>
          <p:cNvPicPr>
            <a:picLocks noChangeAspect="1"/>
          </p:cNvPicPr>
          <p:nvPr/>
        </p:nvPicPr>
        <p:blipFill>
          <a:blip r:embed="rId3"/>
          <a:stretch>
            <a:fillRect/>
          </a:stretch>
        </p:blipFill>
        <p:spPr>
          <a:xfrm>
            <a:off x="2092312" y="5714600"/>
            <a:ext cx="5527497" cy="421013"/>
          </a:xfrm>
          <a:prstGeom prst="rect">
            <a:avLst/>
          </a:prstGeom>
        </p:spPr>
      </p:pic>
      <p:grpSp>
        <p:nvGrpSpPr>
          <p:cNvPr id="15" name="Group 14">
            <a:extLst>
              <a:ext uri="{FF2B5EF4-FFF2-40B4-BE49-F238E27FC236}">
                <a16:creationId xmlns:a16="http://schemas.microsoft.com/office/drawing/2014/main" id="{217B44E3-1130-4787-8F58-1B89FF4BC216}"/>
              </a:ext>
            </a:extLst>
          </p:cNvPr>
          <p:cNvGrpSpPr/>
          <p:nvPr/>
        </p:nvGrpSpPr>
        <p:grpSpPr>
          <a:xfrm>
            <a:off x="7668172" y="5881436"/>
            <a:ext cx="2821590" cy="294705"/>
            <a:chOff x="6162219" y="5905974"/>
            <a:chExt cx="2821590" cy="294705"/>
          </a:xfrm>
        </p:grpSpPr>
        <p:sp>
          <p:nvSpPr>
            <p:cNvPr id="16" name="Rectangle 15">
              <a:extLst>
                <a:ext uri="{FF2B5EF4-FFF2-40B4-BE49-F238E27FC236}">
                  <a16:creationId xmlns:a16="http://schemas.microsoft.com/office/drawing/2014/main" id="{49066EB1-49F7-4548-9764-9ABC6F076065}"/>
                </a:ext>
              </a:extLst>
            </p:cNvPr>
            <p:cNvSpPr/>
            <p:nvPr/>
          </p:nvSpPr>
          <p:spPr bwMode="gray">
            <a:xfrm>
              <a:off x="6162219" y="5905974"/>
              <a:ext cx="2821590" cy="294705"/>
            </a:xfrm>
            <a:prstGeom prst="rect">
              <a:avLst/>
            </a:prstGeom>
            <a:noFill/>
            <a:ln w="19050" algn="ctr">
              <a:noFill/>
              <a:miter lim="800000"/>
              <a:headEnd/>
              <a:tailEnd/>
            </a:ln>
          </p:spPr>
          <p:txBody>
            <a:bodyPr wrap="square" lIns="88900" tIns="88900" rIns="88900" bIns="88900" rtlCol="0" anchor="ctr"/>
            <a:lstStyle/>
            <a:p>
              <a:pPr algn="r">
                <a:lnSpc>
                  <a:spcPct val="106000"/>
                </a:lnSpc>
                <a:buFont typeface="Wingdings 2" pitchFamily="18" charset="2"/>
                <a:buNone/>
              </a:pPr>
              <a:r>
                <a:rPr lang="en-US" sz="1600" i="1" dirty="0">
                  <a:solidFill>
                    <a:srgbClr val="2E76BB"/>
                  </a:solidFill>
                  <a:latin typeface="Segoe IU"/>
                </a:rPr>
                <a:t>FOLLOW ALONG ON P. 15</a:t>
              </a:r>
            </a:p>
          </p:txBody>
        </p:sp>
        <p:grpSp>
          <p:nvGrpSpPr>
            <p:cNvPr id="17" name="Group 16">
              <a:extLst>
                <a:ext uri="{FF2B5EF4-FFF2-40B4-BE49-F238E27FC236}">
                  <a16:creationId xmlns:a16="http://schemas.microsoft.com/office/drawing/2014/main" id="{666787AD-9E67-4558-BB66-866CE6D833FB}"/>
                </a:ext>
              </a:extLst>
            </p:cNvPr>
            <p:cNvGrpSpPr>
              <a:grpSpLocks noChangeAspect="1"/>
            </p:cNvGrpSpPr>
            <p:nvPr/>
          </p:nvGrpSpPr>
          <p:grpSpPr>
            <a:xfrm>
              <a:off x="6274585" y="5910451"/>
              <a:ext cx="284163" cy="285750"/>
              <a:chOff x="11600722" y="4299585"/>
              <a:chExt cx="284163" cy="285750"/>
            </a:xfrm>
          </p:grpSpPr>
          <p:sp>
            <p:nvSpPr>
              <p:cNvPr id="18" name="Freeform 327">
                <a:extLst>
                  <a:ext uri="{FF2B5EF4-FFF2-40B4-BE49-F238E27FC236}">
                    <a16:creationId xmlns:a16="http://schemas.microsoft.com/office/drawing/2014/main" id="{E8CC8761-EA8E-49D7-8F20-921FA8F7219E}"/>
                  </a:ext>
                </a:extLst>
              </p:cNvPr>
              <p:cNvSpPr>
                <a:spLocks/>
              </p:cNvSpPr>
              <p:nvPr/>
            </p:nvSpPr>
            <p:spPr bwMode="auto">
              <a:xfrm>
                <a:off x="11637234"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E76BB"/>
                  </a:solidFill>
                </a:endParaRPr>
              </a:p>
            </p:txBody>
          </p:sp>
          <p:sp>
            <p:nvSpPr>
              <p:cNvPr id="19" name="Freeform 328">
                <a:extLst>
                  <a:ext uri="{FF2B5EF4-FFF2-40B4-BE49-F238E27FC236}">
                    <a16:creationId xmlns:a16="http://schemas.microsoft.com/office/drawing/2014/main" id="{7154807E-AAC0-4C1C-9F74-5D7C045DCDD8}"/>
                  </a:ext>
                </a:extLst>
              </p:cNvPr>
              <p:cNvSpPr>
                <a:spLocks noEditPoints="1"/>
              </p:cNvSpPr>
              <p:nvPr/>
            </p:nvSpPr>
            <p:spPr bwMode="auto">
              <a:xfrm>
                <a:off x="11600722"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E76BB"/>
                  </a:solidFill>
                </a:endParaRPr>
              </a:p>
            </p:txBody>
          </p:sp>
        </p:grpSp>
      </p:grpSp>
      <p:grpSp>
        <p:nvGrpSpPr>
          <p:cNvPr id="6" name="Group 5">
            <a:extLst>
              <a:ext uri="{FF2B5EF4-FFF2-40B4-BE49-F238E27FC236}">
                <a16:creationId xmlns:a16="http://schemas.microsoft.com/office/drawing/2014/main" id="{94237671-776C-406B-82B7-42F87EE2BE68}"/>
              </a:ext>
            </a:extLst>
          </p:cNvPr>
          <p:cNvGrpSpPr/>
          <p:nvPr/>
        </p:nvGrpSpPr>
        <p:grpSpPr>
          <a:xfrm>
            <a:off x="2092310" y="972092"/>
            <a:ext cx="7870131" cy="4651745"/>
            <a:chOff x="568307" y="972089"/>
            <a:chExt cx="7870131" cy="4651745"/>
          </a:xfrm>
        </p:grpSpPr>
        <p:pic>
          <p:nvPicPr>
            <p:cNvPr id="3" name="Picture 2">
              <a:extLst>
                <a:ext uri="{FF2B5EF4-FFF2-40B4-BE49-F238E27FC236}">
                  <a16:creationId xmlns:a16="http://schemas.microsoft.com/office/drawing/2014/main" id="{666A3680-06CE-4CE1-9EEC-839A28F971CF}"/>
                </a:ext>
              </a:extLst>
            </p:cNvPr>
            <p:cNvPicPr>
              <a:picLocks noChangeAspect="1"/>
            </p:cNvPicPr>
            <p:nvPr/>
          </p:nvPicPr>
          <p:blipFill rotWithShape="1">
            <a:blip r:embed="rId4"/>
            <a:srcRect l="1074" t="1077" r="382" b="788"/>
            <a:stretch/>
          </p:blipFill>
          <p:spPr>
            <a:xfrm>
              <a:off x="568308" y="972089"/>
              <a:ext cx="7870130" cy="4651744"/>
            </a:xfrm>
            <a:prstGeom prst="rect">
              <a:avLst/>
            </a:prstGeom>
          </p:spPr>
        </p:pic>
        <p:sp>
          <p:nvSpPr>
            <p:cNvPr id="24" name="Rectangle 23">
              <a:extLst>
                <a:ext uri="{FF2B5EF4-FFF2-40B4-BE49-F238E27FC236}">
                  <a16:creationId xmlns:a16="http://schemas.microsoft.com/office/drawing/2014/main" id="{9F4CC3FE-B98E-4E0E-AF4D-80C84C08179C}"/>
                </a:ext>
              </a:extLst>
            </p:cNvPr>
            <p:cNvSpPr/>
            <p:nvPr/>
          </p:nvSpPr>
          <p:spPr>
            <a:xfrm>
              <a:off x="568307" y="3428999"/>
              <a:ext cx="7870131" cy="2194835"/>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9FDE8EB-08C9-423E-8921-C15A7D6C2ECD}"/>
                </a:ext>
              </a:extLst>
            </p:cNvPr>
            <p:cNvSpPr/>
            <p:nvPr/>
          </p:nvSpPr>
          <p:spPr>
            <a:xfrm>
              <a:off x="651072" y="2387229"/>
              <a:ext cx="247000" cy="1041771"/>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8290CE0-6FA5-421E-884C-330FDF714DA7}"/>
                </a:ext>
              </a:extLst>
            </p:cNvPr>
            <p:cNvSpPr/>
            <p:nvPr/>
          </p:nvSpPr>
          <p:spPr bwMode="gray">
            <a:xfrm>
              <a:off x="898073" y="972089"/>
              <a:ext cx="5214062" cy="2409780"/>
            </a:xfrm>
            <a:prstGeom prst="rect">
              <a:avLst/>
            </a:prstGeom>
            <a:noFill/>
            <a:ln w="38100" algn="ctr">
              <a:solidFill>
                <a:srgbClr val="2E76BB"/>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23" name="TextBox 22">
            <a:hlinkClick r:id="" action="ppaction://noaction"/>
            <a:extLst>
              <a:ext uri="{FF2B5EF4-FFF2-40B4-BE49-F238E27FC236}">
                <a16:creationId xmlns:a16="http://schemas.microsoft.com/office/drawing/2014/main" id="{1746B918-99ED-4E00-9EB7-01C90C361871}"/>
              </a:ext>
            </a:extLst>
          </p:cNvPr>
          <p:cNvSpPr txBox="1"/>
          <p:nvPr/>
        </p:nvSpPr>
        <p:spPr>
          <a:xfrm>
            <a:off x="7553420" y="2007539"/>
            <a:ext cx="2022425" cy="861774"/>
          </a:xfrm>
          <a:prstGeom prst="rect">
            <a:avLst/>
          </a:prstGeom>
          <a:noFill/>
        </p:spPr>
        <p:txBody>
          <a:bodyPr wrap="square" lIns="0" tIns="0" rIns="0" bIns="0" rtlCol="0">
            <a:spAutoFit/>
          </a:bodyPr>
          <a:lstStyle/>
          <a:p>
            <a:pPr algn="ctr" defTabSz="914400">
              <a:defRPr/>
            </a:pPr>
            <a:r>
              <a:rPr lang="en-US" sz="2800" b="1" i="1" kern="0" dirty="0">
                <a:solidFill>
                  <a:srgbClr val="2E76BB"/>
                </a:solidFill>
                <a:latin typeface="Segoe UI" panose="020B0502040204020203" pitchFamily="34" charset="0"/>
                <a:cs typeface="Segoe UI" panose="020B0502040204020203" pitchFamily="34" charset="0"/>
              </a:rPr>
              <a:t>Award</a:t>
            </a:r>
          </a:p>
          <a:p>
            <a:pPr algn="ctr" defTabSz="914400">
              <a:defRPr/>
            </a:pPr>
            <a:r>
              <a:rPr lang="en-US" sz="2800" b="1" i="1" kern="0" dirty="0">
                <a:solidFill>
                  <a:srgbClr val="2E76BB"/>
                </a:solidFill>
                <a:latin typeface="Segoe UI" panose="020B0502040204020203" pitchFamily="34" charset="0"/>
                <a:cs typeface="Segoe UI" panose="020B0502040204020203" pitchFamily="34" charset="0"/>
              </a:rPr>
              <a:t>Phase</a:t>
            </a:r>
          </a:p>
        </p:txBody>
      </p:sp>
    </p:spTree>
    <p:extLst>
      <p:ext uri="{BB962C8B-B14F-4D97-AF65-F5344CB8AC3E}">
        <p14:creationId xmlns:p14="http://schemas.microsoft.com/office/powerpoint/2010/main" val="424838990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13" name="Title 1">
            <a:extLst>
              <a:ext uri="{FF2B5EF4-FFF2-40B4-BE49-F238E27FC236}">
                <a16:creationId xmlns:a16="http://schemas.microsoft.com/office/drawing/2014/main" id="{942269F2-382C-47C9-8972-38D7E510A820}"/>
              </a:ext>
            </a:extLst>
          </p:cNvPr>
          <p:cNvSpPr txBox="1">
            <a:spLocks/>
          </p:cNvSpPr>
          <p:nvPr/>
        </p:nvSpPr>
        <p:spPr>
          <a:xfrm>
            <a:off x="1937344" y="356937"/>
            <a:ext cx="8302955"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UI" panose="020B0502040204020203" pitchFamily="34" charset="0"/>
                <a:cs typeface="Segoe UI" panose="020B0502040204020203" pitchFamily="34" charset="0"/>
              </a:rPr>
              <a:t>USDOT Applicant Roadmap</a:t>
            </a:r>
            <a:endParaRPr lang="en-US" sz="2400" b="1" dirty="0">
              <a:latin typeface="Segoe IU"/>
              <a:cs typeface="Segoe UI" panose="020B0502040204020203" pitchFamily="34" charset="0"/>
            </a:endParaRPr>
          </a:p>
        </p:txBody>
      </p:sp>
      <p:pic>
        <p:nvPicPr>
          <p:cNvPr id="5" name="Picture 4">
            <a:extLst>
              <a:ext uri="{FF2B5EF4-FFF2-40B4-BE49-F238E27FC236}">
                <a16:creationId xmlns:a16="http://schemas.microsoft.com/office/drawing/2014/main" id="{BB1ED4E2-76D3-409B-B902-8519F3D019A5}"/>
              </a:ext>
            </a:extLst>
          </p:cNvPr>
          <p:cNvPicPr>
            <a:picLocks noChangeAspect="1"/>
          </p:cNvPicPr>
          <p:nvPr/>
        </p:nvPicPr>
        <p:blipFill>
          <a:blip r:embed="rId3"/>
          <a:stretch>
            <a:fillRect/>
          </a:stretch>
        </p:blipFill>
        <p:spPr>
          <a:xfrm>
            <a:off x="2092312" y="5714600"/>
            <a:ext cx="5527497" cy="421013"/>
          </a:xfrm>
          <a:prstGeom prst="rect">
            <a:avLst/>
          </a:prstGeom>
        </p:spPr>
      </p:pic>
      <p:grpSp>
        <p:nvGrpSpPr>
          <p:cNvPr id="11" name="Group 10">
            <a:extLst>
              <a:ext uri="{FF2B5EF4-FFF2-40B4-BE49-F238E27FC236}">
                <a16:creationId xmlns:a16="http://schemas.microsoft.com/office/drawing/2014/main" id="{82DBE83A-59FA-425D-A790-3C7176EE0883}"/>
              </a:ext>
            </a:extLst>
          </p:cNvPr>
          <p:cNvGrpSpPr/>
          <p:nvPr/>
        </p:nvGrpSpPr>
        <p:grpSpPr>
          <a:xfrm>
            <a:off x="7668172" y="5881436"/>
            <a:ext cx="2821590" cy="294705"/>
            <a:chOff x="6162219" y="5905974"/>
            <a:chExt cx="2821590" cy="294705"/>
          </a:xfrm>
        </p:grpSpPr>
        <p:sp>
          <p:nvSpPr>
            <p:cNvPr id="12" name="Rectangle 11">
              <a:extLst>
                <a:ext uri="{FF2B5EF4-FFF2-40B4-BE49-F238E27FC236}">
                  <a16:creationId xmlns:a16="http://schemas.microsoft.com/office/drawing/2014/main" id="{53F741EF-87F3-4CF8-B0E3-CE14A586E76B}"/>
                </a:ext>
              </a:extLst>
            </p:cNvPr>
            <p:cNvSpPr/>
            <p:nvPr/>
          </p:nvSpPr>
          <p:spPr bwMode="gray">
            <a:xfrm>
              <a:off x="6162219" y="5905974"/>
              <a:ext cx="2821590" cy="294705"/>
            </a:xfrm>
            <a:prstGeom prst="rect">
              <a:avLst/>
            </a:prstGeom>
            <a:noFill/>
            <a:ln w="19050" algn="ctr">
              <a:noFill/>
              <a:miter lim="800000"/>
              <a:headEnd/>
              <a:tailEnd/>
            </a:ln>
          </p:spPr>
          <p:txBody>
            <a:bodyPr wrap="square" lIns="88900" tIns="88900" rIns="88900" bIns="88900" rtlCol="0" anchor="ctr"/>
            <a:lstStyle/>
            <a:p>
              <a:pPr algn="r">
                <a:lnSpc>
                  <a:spcPct val="106000"/>
                </a:lnSpc>
                <a:buFont typeface="Wingdings 2" pitchFamily="18" charset="2"/>
                <a:buNone/>
              </a:pPr>
              <a:r>
                <a:rPr lang="en-US" sz="1600" i="1" dirty="0">
                  <a:solidFill>
                    <a:srgbClr val="2E76BB"/>
                  </a:solidFill>
                  <a:latin typeface="Segoe IU"/>
                </a:rPr>
                <a:t>FOLLOW ALONG ON P. 15</a:t>
              </a:r>
            </a:p>
          </p:txBody>
        </p:sp>
        <p:grpSp>
          <p:nvGrpSpPr>
            <p:cNvPr id="14" name="Group 13">
              <a:extLst>
                <a:ext uri="{FF2B5EF4-FFF2-40B4-BE49-F238E27FC236}">
                  <a16:creationId xmlns:a16="http://schemas.microsoft.com/office/drawing/2014/main" id="{7866E854-A00D-4333-9FC7-DE325754F0A2}"/>
                </a:ext>
              </a:extLst>
            </p:cNvPr>
            <p:cNvGrpSpPr>
              <a:grpSpLocks noChangeAspect="1"/>
            </p:cNvGrpSpPr>
            <p:nvPr/>
          </p:nvGrpSpPr>
          <p:grpSpPr>
            <a:xfrm>
              <a:off x="6274585" y="5910451"/>
              <a:ext cx="284163" cy="285750"/>
              <a:chOff x="11600722" y="4299585"/>
              <a:chExt cx="284163" cy="285750"/>
            </a:xfrm>
          </p:grpSpPr>
          <p:sp>
            <p:nvSpPr>
              <p:cNvPr id="16" name="Freeform 327">
                <a:extLst>
                  <a:ext uri="{FF2B5EF4-FFF2-40B4-BE49-F238E27FC236}">
                    <a16:creationId xmlns:a16="http://schemas.microsoft.com/office/drawing/2014/main" id="{B10850C4-B0AA-4F00-B6EB-CECA97D7CAEF}"/>
                  </a:ext>
                </a:extLst>
              </p:cNvPr>
              <p:cNvSpPr>
                <a:spLocks/>
              </p:cNvSpPr>
              <p:nvPr/>
            </p:nvSpPr>
            <p:spPr bwMode="auto">
              <a:xfrm>
                <a:off x="11637234"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E76BB"/>
                  </a:solidFill>
                </a:endParaRPr>
              </a:p>
            </p:txBody>
          </p:sp>
          <p:sp>
            <p:nvSpPr>
              <p:cNvPr id="17" name="Freeform 328">
                <a:extLst>
                  <a:ext uri="{FF2B5EF4-FFF2-40B4-BE49-F238E27FC236}">
                    <a16:creationId xmlns:a16="http://schemas.microsoft.com/office/drawing/2014/main" id="{FFA7AA49-5152-4504-84C0-8C8D7FAFCE43}"/>
                  </a:ext>
                </a:extLst>
              </p:cNvPr>
              <p:cNvSpPr>
                <a:spLocks noEditPoints="1"/>
              </p:cNvSpPr>
              <p:nvPr/>
            </p:nvSpPr>
            <p:spPr bwMode="auto">
              <a:xfrm>
                <a:off x="11600722"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E76BB"/>
                  </a:solidFill>
                </a:endParaRPr>
              </a:p>
            </p:txBody>
          </p:sp>
        </p:grpSp>
      </p:grpSp>
      <p:grpSp>
        <p:nvGrpSpPr>
          <p:cNvPr id="3" name="Group 2">
            <a:extLst>
              <a:ext uri="{FF2B5EF4-FFF2-40B4-BE49-F238E27FC236}">
                <a16:creationId xmlns:a16="http://schemas.microsoft.com/office/drawing/2014/main" id="{30084DEE-47AB-44E1-AA6A-160801D879E3}"/>
              </a:ext>
            </a:extLst>
          </p:cNvPr>
          <p:cNvGrpSpPr/>
          <p:nvPr/>
        </p:nvGrpSpPr>
        <p:grpSpPr>
          <a:xfrm>
            <a:off x="2092307" y="972089"/>
            <a:ext cx="7870130" cy="4680896"/>
            <a:chOff x="568307" y="972089"/>
            <a:chExt cx="7870130" cy="4680896"/>
          </a:xfrm>
        </p:grpSpPr>
        <p:pic>
          <p:nvPicPr>
            <p:cNvPr id="19" name="Picture 18">
              <a:extLst>
                <a:ext uri="{FF2B5EF4-FFF2-40B4-BE49-F238E27FC236}">
                  <a16:creationId xmlns:a16="http://schemas.microsoft.com/office/drawing/2014/main" id="{47B43686-4685-474B-8B99-E5B47234EA7A}"/>
                </a:ext>
              </a:extLst>
            </p:cNvPr>
            <p:cNvPicPr>
              <a:picLocks noChangeAspect="1"/>
            </p:cNvPicPr>
            <p:nvPr/>
          </p:nvPicPr>
          <p:blipFill rotWithShape="1">
            <a:blip r:embed="rId4"/>
            <a:srcRect l="1074" t="1077" r="382" b="788"/>
            <a:stretch/>
          </p:blipFill>
          <p:spPr>
            <a:xfrm>
              <a:off x="568307" y="972090"/>
              <a:ext cx="7870130" cy="4651744"/>
            </a:xfrm>
            <a:prstGeom prst="rect">
              <a:avLst/>
            </a:prstGeom>
          </p:spPr>
        </p:pic>
        <p:sp>
          <p:nvSpPr>
            <p:cNvPr id="20" name="Rectangle 19">
              <a:extLst>
                <a:ext uri="{FF2B5EF4-FFF2-40B4-BE49-F238E27FC236}">
                  <a16:creationId xmlns:a16="http://schemas.microsoft.com/office/drawing/2014/main" id="{20407B0B-CAD6-4E16-BD30-9AE8D25C0A58}"/>
                </a:ext>
              </a:extLst>
            </p:cNvPr>
            <p:cNvSpPr/>
            <p:nvPr/>
          </p:nvSpPr>
          <p:spPr>
            <a:xfrm>
              <a:off x="581420" y="972089"/>
              <a:ext cx="5501273" cy="2389947"/>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C0C9067-D736-4863-B74D-5D4F35794572}"/>
                </a:ext>
              </a:extLst>
            </p:cNvPr>
            <p:cNvSpPr/>
            <p:nvPr/>
          </p:nvSpPr>
          <p:spPr>
            <a:xfrm>
              <a:off x="576749" y="3362036"/>
              <a:ext cx="396360" cy="1266235"/>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75C0031-6521-4AD4-86D0-0CFC39C07B81}"/>
                </a:ext>
              </a:extLst>
            </p:cNvPr>
            <p:cNvSpPr/>
            <p:nvPr/>
          </p:nvSpPr>
          <p:spPr bwMode="gray">
            <a:xfrm>
              <a:off x="973109" y="3366513"/>
              <a:ext cx="7465328" cy="2286472"/>
            </a:xfrm>
            <a:prstGeom prst="rect">
              <a:avLst/>
            </a:prstGeom>
            <a:noFill/>
            <a:ln w="38100" algn="ctr">
              <a:solidFill>
                <a:srgbClr val="2E76BB"/>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18" name="TextBox 17">
            <a:hlinkClick r:id="" action="ppaction://noaction"/>
            <a:extLst>
              <a:ext uri="{FF2B5EF4-FFF2-40B4-BE49-F238E27FC236}">
                <a16:creationId xmlns:a16="http://schemas.microsoft.com/office/drawing/2014/main" id="{F09A4C58-4540-45BA-B546-AF7BDCDACD7C}"/>
              </a:ext>
            </a:extLst>
          </p:cNvPr>
          <p:cNvSpPr txBox="1"/>
          <p:nvPr/>
        </p:nvSpPr>
        <p:spPr>
          <a:xfrm>
            <a:off x="7553420" y="2007539"/>
            <a:ext cx="2022425" cy="861774"/>
          </a:xfrm>
          <a:prstGeom prst="rect">
            <a:avLst/>
          </a:prstGeom>
          <a:noFill/>
        </p:spPr>
        <p:txBody>
          <a:bodyPr wrap="square" lIns="0" tIns="0" rIns="0" bIns="0" rtlCol="0">
            <a:spAutoFit/>
          </a:bodyPr>
          <a:lstStyle/>
          <a:p>
            <a:pPr algn="ctr" defTabSz="914400">
              <a:defRPr/>
            </a:pPr>
            <a:r>
              <a:rPr lang="en-US" sz="2800" b="1" i="1" kern="0" dirty="0">
                <a:solidFill>
                  <a:srgbClr val="2E76BB"/>
                </a:solidFill>
                <a:latin typeface="Segoe UI" panose="020B0502040204020203" pitchFamily="34" charset="0"/>
                <a:cs typeface="Segoe UI" panose="020B0502040204020203" pitchFamily="34" charset="0"/>
              </a:rPr>
              <a:t>Post-Award</a:t>
            </a:r>
          </a:p>
          <a:p>
            <a:pPr algn="ctr" defTabSz="914400">
              <a:defRPr/>
            </a:pPr>
            <a:r>
              <a:rPr lang="en-US" sz="2800" b="1" i="1" kern="0" dirty="0">
                <a:solidFill>
                  <a:srgbClr val="2E76BB"/>
                </a:solidFill>
                <a:latin typeface="Segoe UI" panose="020B0502040204020203" pitchFamily="34" charset="0"/>
                <a:cs typeface="Segoe UI" panose="020B0502040204020203" pitchFamily="34" charset="0"/>
              </a:rPr>
              <a:t>Phase</a:t>
            </a:r>
          </a:p>
        </p:txBody>
      </p:sp>
    </p:spTree>
    <p:extLst>
      <p:ext uri="{BB962C8B-B14F-4D97-AF65-F5344CB8AC3E}">
        <p14:creationId xmlns:p14="http://schemas.microsoft.com/office/powerpoint/2010/main" val="26365341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0B6F2A-A9A5-44A2-B7B8-EC3C80D6EACA}"/>
              </a:ext>
            </a:extLst>
          </p:cNvPr>
          <p:cNvSpPr/>
          <p:nvPr/>
        </p:nvSpPr>
        <p:spPr bwMode="gray">
          <a:xfrm>
            <a:off x="494269" y="2239769"/>
            <a:ext cx="11145795" cy="2003461"/>
          </a:xfrm>
          <a:prstGeom prst="rect">
            <a:avLst/>
          </a:prstGeom>
          <a:solidFill>
            <a:srgbClr val="002060"/>
          </a:solidFill>
          <a:ln w="19050" algn="ctr">
            <a:noFill/>
            <a:miter lim="800000"/>
            <a:headEnd/>
            <a:tailEnd/>
          </a:ln>
        </p:spPr>
        <p:txBody>
          <a:bodyPr wrap="square" lIns="88900" tIns="88900" rIns="88900" bIns="88900" rtlCol="0" anchor="ctr"/>
          <a:lstStyle/>
          <a:p>
            <a:pPr lvl="1">
              <a:lnSpc>
                <a:spcPct val="106000"/>
              </a:lnSpc>
            </a:pPr>
            <a:r>
              <a:rPr lang="en-US" sz="3000" b="1" dirty="0">
                <a:solidFill>
                  <a:schemeClr val="bg1"/>
                </a:solidFill>
                <a:latin typeface="+mj-lt"/>
              </a:rPr>
              <a:t>Applicant Toolkit: </a:t>
            </a:r>
            <a:br>
              <a:rPr lang="en-US" sz="3000" b="1" dirty="0">
                <a:solidFill>
                  <a:schemeClr val="bg1"/>
                </a:solidFill>
                <a:latin typeface="+mj-lt"/>
              </a:rPr>
            </a:br>
            <a:r>
              <a:rPr lang="en-US" sz="3000" b="1" dirty="0">
                <a:solidFill>
                  <a:schemeClr val="bg1"/>
                </a:solidFill>
                <a:latin typeface="+mj-lt"/>
              </a:rPr>
              <a:t>Discretionary Grant</a:t>
            </a:r>
            <a:br>
              <a:rPr lang="en-US" sz="3000" b="1" dirty="0">
                <a:solidFill>
                  <a:schemeClr val="bg1"/>
                </a:solidFill>
                <a:latin typeface="+mj-lt"/>
              </a:rPr>
            </a:br>
            <a:r>
              <a:rPr lang="en-US" sz="3000" b="1" dirty="0">
                <a:solidFill>
                  <a:schemeClr val="bg1"/>
                </a:solidFill>
                <a:latin typeface="+mj-lt"/>
              </a:rPr>
              <a:t>Funding Matrix</a:t>
            </a:r>
          </a:p>
        </p:txBody>
      </p:sp>
      <p:pic>
        <p:nvPicPr>
          <p:cNvPr id="6" name="Picture 5">
            <a:extLst>
              <a:ext uri="{FF2B5EF4-FFF2-40B4-BE49-F238E27FC236}">
                <a16:creationId xmlns:a16="http://schemas.microsoft.com/office/drawing/2014/main" id="{3D097DDC-1A49-4CDD-9BC0-9E4496FC0D1D}"/>
              </a:ext>
            </a:extLst>
          </p:cNvPr>
          <p:cNvPicPr>
            <a:picLocks noChangeAspect="1"/>
          </p:cNvPicPr>
          <p:nvPr/>
        </p:nvPicPr>
        <p:blipFill rotWithShape="1">
          <a:blip r:embed="rId3"/>
          <a:srcRect l="698" r="278"/>
          <a:stretch/>
        </p:blipFill>
        <p:spPr>
          <a:xfrm>
            <a:off x="7740941" y="1158243"/>
            <a:ext cx="3181207" cy="4095035"/>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1297767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98BDE-5384-48AA-AE19-A60718530186}"/>
              </a:ext>
            </a:extLst>
          </p:cNvPr>
          <p:cNvSpPr txBox="1">
            <a:spLocks/>
          </p:cNvSpPr>
          <p:nvPr/>
        </p:nvSpPr>
        <p:spPr>
          <a:xfrm>
            <a:off x="1937344" y="356937"/>
            <a:ext cx="8302955"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UI" panose="020B0502040204020203" pitchFamily="34" charset="0"/>
                <a:cs typeface="Segoe UI" panose="020B0502040204020203" pitchFamily="34" charset="0"/>
              </a:rPr>
              <a:t>USDOT Discretionary Grant Funding Matrix</a:t>
            </a:r>
            <a:endParaRPr lang="en-US" sz="2400" b="1" dirty="0">
              <a:latin typeface="Segoe IU"/>
              <a:cs typeface="Segoe UI" panose="020B0502040204020203" pitchFamily="34" charset="0"/>
            </a:endParaRPr>
          </a:p>
        </p:txBody>
      </p:sp>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grpSp>
        <p:nvGrpSpPr>
          <p:cNvPr id="18" name="Group 17">
            <a:extLst>
              <a:ext uri="{FF2B5EF4-FFF2-40B4-BE49-F238E27FC236}">
                <a16:creationId xmlns:a16="http://schemas.microsoft.com/office/drawing/2014/main" id="{5F25C845-1FBC-4F36-8490-13696A076E1D}"/>
              </a:ext>
            </a:extLst>
          </p:cNvPr>
          <p:cNvGrpSpPr/>
          <p:nvPr/>
        </p:nvGrpSpPr>
        <p:grpSpPr>
          <a:xfrm>
            <a:off x="7462661" y="5881436"/>
            <a:ext cx="3027100" cy="294705"/>
            <a:chOff x="5956708" y="5905974"/>
            <a:chExt cx="3027100" cy="294705"/>
          </a:xfrm>
        </p:grpSpPr>
        <p:sp>
          <p:nvSpPr>
            <p:cNvPr id="21" name="Rectangle 20">
              <a:extLst>
                <a:ext uri="{FF2B5EF4-FFF2-40B4-BE49-F238E27FC236}">
                  <a16:creationId xmlns:a16="http://schemas.microsoft.com/office/drawing/2014/main" id="{6E8C70BC-934A-4FEE-8242-F3F0B77C8F4C}"/>
                </a:ext>
              </a:extLst>
            </p:cNvPr>
            <p:cNvSpPr/>
            <p:nvPr/>
          </p:nvSpPr>
          <p:spPr bwMode="gray">
            <a:xfrm>
              <a:off x="6187303" y="5905974"/>
              <a:ext cx="2796505" cy="294705"/>
            </a:xfrm>
            <a:prstGeom prst="rect">
              <a:avLst/>
            </a:prstGeom>
            <a:noFill/>
            <a:ln w="19050" algn="ctr">
              <a:noFill/>
              <a:miter lim="800000"/>
              <a:headEnd/>
              <a:tailEnd/>
            </a:ln>
          </p:spPr>
          <p:txBody>
            <a:bodyPr wrap="square" lIns="88900" tIns="88900" rIns="88900" bIns="88900" rtlCol="0" anchor="ctr"/>
            <a:lstStyle/>
            <a:p>
              <a:pPr algn="r">
                <a:lnSpc>
                  <a:spcPct val="106000"/>
                </a:lnSpc>
                <a:buFont typeface="Wingdings 2" pitchFamily="18" charset="2"/>
                <a:buNone/>
              </a:pPr>
              <a:r>
                <a:rPr lang="en-US" sz="1600" i="1" dirty="0">
                  <a:solidFill>
                    <a:srgbClr val="2E76BB"/>
                  </a:solidFill>
                  <a:latin typeface="Segoe IU"/>
                </a:rPr>
                <a:t>FOLLOW ALONG ON P. 18-19</a:t>
              </a:r>
            </a:p>
          </p:txBody>
        </p:sp>
        <p:grpSp>
          <p:nvGrpSpPr>
            <p:cNvPr id="22" name="Group 21">
              <a:extLst>
                <a:ext uri="{FF2B5EF4-FFF2-40B4-BE49-F238E27FC236}">
                  <a16:creationId xmlns:a16="http://schemas.microsoft.com/office/drawing/2014/main" id="{D8321037-59C2-4A23-A0A1-BF37ED2D791D}"/>
                </a:ext>
              </a:extLst>
            </p:cNvPr>
            <p:cNvGrpSpPr>
              <a:grpSpLocks noChangeAspect="1"/>
            </p:cNvGrpSpPr>
            <p:nvPr/>
          </p:nvGrpSpPr>
          <p:grpSpPr>
            <a:xfrm>
              <a:off x="5956708" y="5910451"/>
              <a:ext cx="284163" cy="285750"/>
              <a:chOff x="11282845" y="4299585"/>
              <a:chExt cx="284163" cy="285750"/>
            </a:xfrm>
          </p:grpSpPr>
          <p:sp>
            <p:nvSpPr>
              <p:cNvPr id="23" name="Freeform 327">
                <a:extLst>
                  <a:ext uri="{FF2B5EF4-FFF2-40B4-BE49-F238E27FC236}">
                    <a16:creationId xmlns:a16="http://schemas.microsoft.com/office/drawing/2014/main" id="{8763B2EC-47A1-4965-9DDF-7DD20AE363FB}"/>
                  </a:ext>
                </a:extLst>
              </p:cNvPr>
              <p:cNvSpPr>
                <a:spLocks/>
              </p:cNvSpPr>
              <p:nvPr/>
            </p:nvSpPr>
            <p:spPr bwMode="auto">
              <a:xfrm>
                <a:off x="11319357"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E76BB"/>
                  </a:solidFill>
                </a:endParaRPr>
              </a:p>
            </p:txBody>
          </p:sp>
          <p:sp>
            <p:nvSpPr>
              <p:cNvPr id="25" name="Freeform 328">
                <a:extLst>
                  <a:ext uri="{FF2B5EF4-FFF2-40B4-BE49-F238E27FC236}">
                    <a16:creationId xmlns:a16="http://schemas.microsoft.com/office/drawing/2014/main" id="{7B04F795-384C-48C1-9671-3BF78D03AC4D}"/>
                  </a:ext>
                </a:extLst>
              </p:cNvPr>
              <p:cNvSpPr>
                <a:spLocks noEditPoints="1"/>
              </p:cNvSpPr>
              <p:nvPr/>
            </p:nvSpPr>
            <p:spPr bwMode="auto">
              <a:xfrm>
                <a:off x="11282845"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E76BB"/>
                  </a:solidFill>
                </a:endParaRPr>
              </a:p>
            </p:txBody>
          </p:sp>
        </p:grpSp>
      </p:grpSp>
      <p:pic>
        <p:nvPicPr>
          <p:cNvPr id="5" name="Picture 4">
            <a:extLst>
              <a:ext uri="{FF2B5EF4-FFF2-40B4-BE49-F238E27FC236}">
                <a16:creationId xmlns:a16="http://schemas.microsoft.com/office/drawing/2014/main" id="{C1498F6A-64AC-4455-B3AD-0B976CD972A2}"/>
              </a:ext>
            </a:extLst>
          </p:cNvPr>
          <p:cNvPicPr>
            <a:picLocks noChangeAspect="1"/>
          </p:cNvPicPr>
          <p:nvPr/>
        </p:nvPicPr>
        <p:blipFill rotWithShape="1">
          <a:blip r:embed="rId3"/>
          <a:srcRect l="410" t="1014" r="557" b="1320"/>
          <a:stretch/>
        </p:blipFill>
        <p:spPr>
          <a:xfrm>
            <a:off x="1749685" y="1363077"/>
            <a:ext cx="8740079" cy="4159605"/>
          </a:xfrm>
          <a:prstGeom prst="rect">
            <a:avLst/>
          </a:prstGeom>
        </p:spPr>
      </p:pic>
      <p:sp>
        <p:nvSpPr>
          <p:cNvPr id="27" name="Rectangle 26">
            <a:extLst>
              <a:ext uri="{FF2B5EF4-FFF2-40B4-BE49-F238E27FC236}">
                <a16:creationId xmlns:a16="http://schemas.microsoft.com/office/drawing/2014/main" id="{C239BE34-7F7B-4422-BBE5-DCA8FAE547F2}"/>
              </a:ext>
            </a:extLst>
          </p:cNvPr>
          <p:cNvSpPr/>
          <p:nvPr/>
        </p:nvSpPr>
        <p:spPr>
          <a:xfrm>
            <a:off x="1749685" y="1363076"/>
            <a:ext cx="8740079" cy="4159605"/>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76601D9-6CC7-48EC-AEA4-EBB45BFB6C63}"/>
              </a:ext>
            </a:extLst>
          </p:cNvPr>
          <p:cNvPicPr>
            <a:picLocks noChangeAspect="1"/>
          </p:cNvPicPr>
          <p:nvPr/>
        </p:nvPicPr>
        <p:blipFill rotWithShape="1">
          <a:blip r:embed="rId3"/>
          <a:srcRect l="51181" t="909" r="6359" b="93313"/>
          <a:stretch/>
        </p:blipFill>
        <p:spPr>
          <a:xfrm>
            <a:off x="6230471" y="1358599"/>
            <a:ext cx="3747282" cy="246087"/>
          </a:xfrm>
          <a:prstGeom prst="rect">
            <a:avLst/>
          </a:prstGeom>
          <a:ln w="38100">
            <a:solidFill>
              <a:srgbClr val="002060"/>
            </a:solidFill>
          </a:ln>
        </p:spPr>
      </p:pic>
      <p:sp>
        <p:nvSpPr>
          <p:cNvPr id="14" name="Rectangle 13">
            <a:extLst>
              <a:ext uri="{FF2B5EF4-FFF2-40B4-BE49-F238E27FC236}">
                <a16:creationId xmlns:a16="http://schemas.microsoft.com/office/drawing/2014/main" id="{C3EADBC8-3518-4FEA-947B-CF37BDB081D1}"/>
              </a:ext>
            </a:extLst>
          </p:cNvPr>
          <p:cNvSpPr/>
          <p:nvPr/>
        </p:nvSpPr>
        <p:spPr>
          <a:xfrm>
            <a:off x="8060879" y="1816618"/>
            <a:ext cx="141402" cy="1272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D83537A-A5E0-433A-BFF3-968321700EA5}"/>
              </a:ext>
            </a:extLst>
          </p:cNvPr>
          <p:cNvSpPr txBox="1"/>
          <p:nvPr/>
        </p:nvSpPr>
        <p:spPr>
          <a:xfrm>
            <a:off x="6279010" y="3096831"/>
            <a:ext cx="4144687" cy="2049920"/>
          </a:xfrm>
          <a:prstGeom prst="rect">
            <a:avLst/>
          </a:prstGeom>
          <a:solidFill>
            <a:schemeClr val="bg1"/>
          </a:solidFill>
          <a:ln w="38100">
            <a:solidFill>
              <a:srgbClr val="002060"/>
            </a:solidFill>
          </a:ln>
        </p:spPr>
        <p:txBody>
          <a:bodyPr wrap="square" rtlCol="0">
            <a:spAutoFit/>
          </a:bodyPr>
          <a:lstStyle/>
          <a:p>
            <a:pPr algn="ctr" eaLnBrk="0" hangingPunct="0">
              <a:lnSpc>
                <a:spcPct val="106000"/>
              </a:lnSpc>
            </a:pPr>
            <a:r>
              <a:rPr lang="en-US" sz="1200" b="1" dirty="0">
                <a:solidFill>
                  <a:srgbClr val="002060"/>
                </a:solidFill>
                <a:latin typeface="Segoe UI" panose="020B0502040204020203" pitchFamily="34" charset="0"/>
                <a:cs typeface="Segoe UI" panose="020B0502040204020203" pitchFamily="34" charset="0"/>
              </a:rPr>
              <a:t>Identify Applicant Type</a:t>
            </a:r>
          </a:p>
          <a:p>
            <a:pPr eaLnBrk="0" hangingPunct="0">
              <a:lnSpc>
                <a:spcPct val="106000"/>
              </a:lnSpc>
            </a:pPr>
            <a:r>
              <a:rPr lang="en-US" sz="1200" dirty="0">
                <a:latin typeface="Segoe UI" panose="020B0502040204020203" pitchFamily="34" charset="0"/>
                <a:cs typeface="Segoe UI" panose="020B0502040204020203" pitchFamily="34" charset="0"/>
              </a:rPr>
              <a:t>Identify which applicant category you or your organization are and refer to the applicable matrix. Applicants are grouped into six categories:  </a:t>
            </a:r>
          </a:p>
          <a:p>
            <a:pPr marL="228600" indent="-228600" eaLnBrk="0" hangingPunct="0">
              <a:lnSpc>
                <a:spcPct val="106000"/>
              </a:lnSpc>
              <a:buFont typeface="+mj-lt"/>
              <a:buAutoNum type="arabicPeriod"/>
            </a:pPr>
            <a:r>
              <a:rPr lang="en-US" sz="1200" dirty="0">
                <a:latin typeface="Segoe UI" panose="020B0502040204020203" pitchFamily="34" charset="0"/>
                <a:cs typeface="Segoe UI" panose="020B0502040204020203" pitchFamily="34" charset="0"/>
              </a:rPr>
              <a:t>State governments, agencies, and authorities, pp. 18-21</a:t>
            </a:r>
          </a:p>
          <a:p>
            <a:pPr marL="228600" indent="-228600" eaLnBrk="0" hangingPunct="0">
              <a:lnSpc>
                <a:spcPct val="106000"/>
              </a:lnSpc>
              <a:buFont typeface="+mj-lt"/>
              <a:buAutoNum type="arabicPeriod"/>
            </a:pPr>
            <a:r>
              <a:rPr lang="en-US" sz="1200" dirty="0">
                <a:latin typeface="Segoe UI" panose="020B0502040204020203" pitchFamily="34" charset="0"/>
                <a:cs typeface="Segoe UI" panose="020B0502040204020203" pitchFamily="34" charset="0"/>
              </a:rPr>
              <a:t>Tribal governments, pp. 22-23</a:t>
            </a:r>
          </a:p>
          <a:p>
            <a:pPr marL="228600" indent="-228600" eaLnBrk="0" hangingPunct="0">
              <a:lnSpc>
                <a:spcPct val="106000"/>
              </a:lnSpc>
              <a:buFont typeface="+mj-lt"/>
              <a:buAutoNum type="arabicPeriod"/>
            </a:pPr>
            <a:r>
              <a:rPr lang="en-US" sz="1200" dirty="0">
                <a:latin typeface="Segoe UI" panose="020B0502040204020203" pitchFamily="34" charset="0"/>
                <a:cs typeface="Segoe UI" panose="020B0502040204020203" pitchFamily="34" charset="0"/>
              </a:rPr>
              <a:t>Local governments and agencies, pp. 24-27</a:t>
            </a:r>
          </a:p>
          <a:p>
            <a:pPr marL="228600" indent="-228600" eaLnBrk="0" hangingPunct="0">
              <a:lnSpc>
                <a:spcPct val="106000"/>
              </a:lnSpc>
              <a:buFont typeface="+mj-lt"/>
              <a:buAutoNum type="arabicPeriod"/>
            </a:pPr>
            <a:r>
              <a:rPr lang="en-US" sz="1200" dirty="0">
                <a:latin typeface="Segoe UI" panose="020B0502040204020203" pitchFamily="34" charset="0"/>
                <a:cs typeface="Segoe UI" panose="020B0502040204020203" pitchFamily="34" charset="0"/>
              </a:rPr>
              <a:t>Transportation providers and operators, pp.  28-29</a:t>
            </a:r>
          </a:p>
          <a:p>
            <a:pPr marL="228600" indent="-228600" eaLnBrk="0" hangingPunct="0">
              <a:lnSpc>
                <a:spcPct val="106000"/>
              </a:lnSpc>
              <a:buFont typeface="+mj-lt"/>
              <a:buAutoNum type="arabicPeriod"/>
            </a:pPr>
            <a:r>
              <a:rPr lang="en-US" sz="1200" dirty="0">
                <a:latin typeface="Segoe UI" panose="020B0502040204020203" pitchFamily="34" charset="0"/>
                <a:cs typeface="Segoe UI" panose="020B0502040204020203" pitchFamily="34" charset="0"/>
              </a:rPr>
              <a:t>Non-profit organizations, pp. 30-31</a:t>
            </a:r>
          </a:p>
          <a:p>
            <a:pPr marL="228600" indent="-228600" eaLnBrk="0" hangingPunct="0">
              <a:lnSpc>
                <a:spcPct val="106000"/>
              </a:lnSpc>
              <a:buFont typeface="+mj-lt"/>
              <a:buAutoNum type="arabicPeriod"/>
            </a:pPr>
            <a:r>
              <a:rPr lang="en-US" sz="1200" dirty="0">
                <a:latin typeface="Segoe UI" panose="020B0502040204020203" pitchFamily="34" charset="0"/>
                <a:cs typeface="Segoe UI" panose="020B0502040204020203" pitchFamily="34" charset="0"/>
              </a:rPr>
              <a:t>Academic and research institutions, pp. 32-33</a:t>
            </a:r>
            <a:endParaRPr lang="en-US" sz="1200" dirty="0">
              <a:latin typeface="Frutiger Next Pro"/>
              <a:cs typeface="Arial" panose="020B0604020202020204" pitchFamily="34" charset="0"/>
            </a:endParaRPr>
          </a:p>
        </p:txBody>
      </p:sp>
      <p:sp>
        <p:nvSpPr>
          <p:cNvPr id="16" name="Isosceles Triangle 15">
            <a:extLst>
              <a:ext uri="{FF2B5EF4-FFF2-40B4-BE49-F238E27FC236}">
                <a16:creationId xmlns:a16="http://schemas.microsoft.com/office/drawing/2014/main" id="{6B14CD6D-0DC5-435F-BC89-7F27B8F7D567}"/>
              </a:ext>
            </a:extLst>
          </p:cNvPr>
          <p:cNvSpPr/>
          <p:nvPr/>
        </p:nvSpPr>
        <p:spPr>
          <a:xfrm>
            <a:off x="7883595" y="1642617"/>
            <a:ext cx="506557" cy="226286"/>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hlinkClick r:id="rId4"/>
            <a:extLst>
              <a:ext uri="{FF2B5EF4-FFF2-40B4-BE49-F238E27FC236}">
                <a16:creationId xmlns:a16="http://schemas.microsoft.com/office/drawing/2014/main" id="{B5CBB72C-DD79-468E-B7F5-3DB0960C7B20}"/>
              </a:ext>
            </a:extLst>
          </p:cNvPr>
          <p:cNvSpPr/>
          <p:nvPr/>
        </p:nvSpPr>
        <p:spPr bwMode="gray">
          <a:xfrm>
            <a:off x="7945974" y="1017824"/>
            <a:ext cx="371217" cy="365147"/>
          </a:xfrm>
          <a:prstGeom prst="ellipse">
            <a:avLst/>
          </a:prstGeom>
          <a:solidFill>
            <a:schemeClr val="bg1"/>
          </a:solidFill>
          <a:ln w="38100" algn="ctr">
            <a:solidFill>
              <a:srgbClr val="002060"/>
            </a:solidFill>
            <a:miter lim="800000"/>
            <a:headEnd/>
            <a:tailEnd/>
          </a:ln>
        </p:spPr>
        <p:txBody>
          <a:bodyPr rot="0" spcFirstLastPara="0" vertOverflow="overflow" horzOverflow="overflow" vert="horz" wrap="square" lIns="66675" tIns="66675" rIns="66675" bIns="66675"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en-US" sz="1400" b="1" dirty="0">
                <a:latin typeface="Segoe UI" panose="020B0502040204020203" pitchFamily="34" charset="0"/>
                <a:cs typeface="Segoe UI" panose="020B0502040204020203" pitchFamily="34" charset="0"/>
              </a:rPr>
              <a:t>1</a:t>
            </a:r>
          </a:p>
        </p:txBody>
      </p:sp>
    </p:spTree>
    <p:extLst>
      <p:ext uri="{BB962C8B-B14F-4D97-AF65-F5344CB8AC3E}">
        <p14:creationId xmlns:p14="http://schemas.microsoft.com/office/powerpoint/2010/main" val="11248041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98BDE-5384-48AA-AE19-A60718530186}"/>
              </a:ext>
            </a:extLst>
          </p:cNvPr>
          <p:cNvSpPr txBox="1">
            <a:spLocks/>
          </p:cNvSpPr>
          <p:nvPr/>
        </p:nvSpPr>
        <p:spPr>
          <a:xfrm>
            <a:off x="1937344" y="356937"/>
            <a:ext cx="8302955"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UI" panose="020B0502040204020203" pitchFamily="34" charset="0"/>
                <a:cs typeface="Segoe UI" panose="020B0502040204020203" pitchFamily="34" charset="0"/>
              </a:rPr>
              <a:t>USDOT Discretionary Grant Funding Matrix</a:t>
            </a:r>
            <a:endParaRPr lang="en-US" sz="2400" b="1" dirty="0">
              <a:latin typeface="Segoe IU"/>
              <a:cs typeface="Segoe UI" panose="020B0502040204020203" pitchFamily="34" charset="0"/>
            </a:endParaRPr>
          </a:p>
        </p:txBody>
      </p:sp>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grpSp>
        <p:nvGrpSpPr>
          <p:cNvPr id="18" name="Group 17">
            <a:extLst>
              <a:ext uri="{FF2B5EF4-FFF2-40B4-BE49-F238E27FC236}">
                <a16:creationId xmlns:a16="http://schemas.microsoft.com/office/drawing/2014/main" id="{5F25C845-1FBC-4F36-8490-13696A076E1D}"/>
              </a:ext>
            </a:extLst>
          </p:cNvPr>
          <p:cNvGrpSpPr/>
          <p:nvPr/>
        </p:nvGrpSpPr>
        <p:grpSpPr>
          <a:xfrm>
            <a:off x="7462661" y="5881436"/>
            <a:ext cx="3027100" cy="294705"/>
            <a:chOff x="5956708" y="5905974"/>
            <a:chExt cx="3027100" cy="294705"/>
          </a:xfrm>
        </p:grpSpPr>
        <p:sp>
          <p:nvSpPr>
            <p:cNvPr id="21" name="Rectangle 20">
              <a:extLst>
                <a:ext uri="{FF2B5EF4-FFF2-40B4-BE49-F238E27FC236}">
                  <a16:creationId xmlns:a16="http://schemas.microsoft.com/office/drawing/2014/main" id="{6E8C70BC-934A-4FEE-8242-F3F0B77C8F4C}"/>
                </a:ext>
              </a:extLst>
            </p:cNvPr>
            <p:cNvSpPr/>
            <p:nvPr/>
          </p:nvSpPr>
          <p:spPr bwMode="gray">
            <a:xfrm>
              <a:off x="6187303" y="5905974"/>
              <a:ext cx="2796505" cy="294705"/>
            </a:xfrm>
            <a:prstGeom prst="rect">
              <a:avLst/>
            </a:prstGeom>
            <a:noFill/>
            <a:ln w="19050" algn="ctr">
              <a:noFill/>
              <a:miter lim="800000"/>
              <a:headEnd/>
              <a:tailEnd/>
            </a:ln>
          </p:spPr>
          <p:txBody>
            <a:bodyPr wrap="square" lIns="88900" tIns="88900" rIns="88900" bIns="88900" rtlCol="0" anchor="ctr"/>
            <a:lstStyle/>
            <a:p>
              <a:pPr algn="r">
                <a:lnSpc>
                  <a:spcPct val="106000"/>
                </a:lnSpc>
                <a:buFont typeface="Wingdings 2" pitchFamily="18" charset="2"/>
                <a:buNone/>
              </a:pPr>
              <a:r>
                <a:rPr lang="en-US" sz="1600" i="1" dirty="0">
                  <a:solidFill>
                    <a:srgbClr val="2E76BB"/>
                  </a:solidFill>
                  <a:latin typeface="Segoe IU"/>
                </a:rPr>
                <a:t>FOLLOW ALONG ON P. 18-19</a:t>
              </a:r>
            </a:p>
          </p:txBody>
        </p:sp>
        <p:grpSp>
          <p:nvGrpSpPr>
            <p:cNvPr id="22" name="Group 21">
              <a:extLst>
                <a:ext uri="{FF2B5EF4-FFF2-40B4-BE49-F238E27FC236}">
                  <a16:creationId xmlns:a16="http://schemas.microsoft.com/office/drawing/2014/main" id="{D8321037-59C2-4A23-A0A1-BF37ED2D791D}"/>
                </a:ext>
              </a:extLst>
            </p:cNvPr>
            <p:cNvGrpSpPr>
              <a:grpSpLocks noChangeAspect="1"/>
            </p:cNvGrpSpPr>
            <p:nvPr/>
          </p:nvGrpSpPr>
          <p:grpSpPr>
            <a:xfrm>
              <a:off x="5956708" y="5910451"/>
              <a:ext cx="284163" cy="285750"/>
              <a:chOff x="11282845" y="4299585"/>
              <a:chExt cx="284163" cy="285750"/>
            </a:xfrm>
          </p:grpSpPr>
          <p:sp>
            <p:nvSpPr>
              <p:cNvPr id="23" name="Freeform 327">
                <a:extLst>
                  <a:ext uri="{FF2B5EF4-FFF2-40B4-BE49-F238E27FC236}">
                    <a16:creationId xmlns:a16="http://schemas.microsoft.com/office/drawing/2014/main" id="{8763B2EC-47A1-4965-9DDF-7DD20AE363FB}"/>
                  </a:ext>
                </a:extLst>
              </p:cNvPr>
              <p:cNvSpPr>
                <a:spLocks/>
              </p:cNvSpPr>
              <p:nvPr/>
            </p:nvSpPr>
            <p:spPr bwMode="auto">
              <a:xfrm>
                <a:off x="11319357"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E76BB"/>
                  </a:solidFill>
                </a:endParaRPr>
              </a:p>
            </p:txBody>
          </p:sp>
          <p:sp>
            <p:nvSpPr>
              <p:cNvPr id="25" name="Freeform 328">
                <a:extLst>
                  <a:ext uri="{FF2B5EF4-FFF2-40B4-BE49-F238E27FC236}">
                    <a16:creationId xmlns:a16="http://schemas.microsoft.com/office/drawing/2014/main" id="{7B04F795-384C-48C1-9671-3BF78D03AC4D}"/>
                  </a:ext>
                </a:extLst>
              </p:cNvPr>
              <p:cNvSpPr>
                <a:spLocks noEditPoints="1"/>
              </p:cNvSpPr>
              <p:nvPr/>
            </p:nvSpPr>
            <p:spPr bwMode="auto">
              <a:xfrm>
                <a:off x="11282845"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E76BB"/>
                  </a:solidFill>
                </a:endParaRPr>
              </a:p>
            </p:txBody>
          </p:sp>
        </p:grpSp>
      </p:grpSp>
      <p:pic>
        <p:nvPicPr>
          <p:cNvPr id="5" name="Picture 4">
            <a:extLst>
              <a:ext uri="{FF2B5EF4-FFF2-40B4-BE49-F238E27FC236}">
                <a16:creationId xmlns:a16="http://schemas.microsoft.com/office/drawing/2014/main" id="{C1498F6A-64AC-4455-B3AD-0B976CD972A2}"/>
              </a:ext>
            </a:extLst>
          </p:cNvPr>
          <p:cNvPicPr>
            <a:picLocks noChangeAspect="1"/>
          </p:cNvPicPr>
          <p:nvPr/>
        </p:nvPicPr>
        <p:blipFill rotWithShape="1">
          <a:blip r:embed="rId3"/>
          <a:srcRect l="410" t="1014" r="557" b="1320"/>
          <a:stretch/>
        </p:blipFill>
        <p:spPr>
          <a:xfrm>
            <a:off x="1749685" y="1363077"/>
            <a:ext cx="8740079" cy="4159605"/>
          </a:xfrm>
          <a:prstGeom prst="rect">
            <a:avLst/>
          </a:prstGeom>
        </p:spPr>
      </p:pic>
      <p:sp>
        <p:nvSpPr>
          <p:cNvPr id="27" name="Rectangle 26">
            <a:extLst>
              <a:ext uri="{FF2B5EF4-FFF2-40B4-BE49-F238E27FC236}">
                <a16:creationId xmlns:a16="http://schemas.microsoft.com/office/drawing/2014/main" id="{C239BE34-7F7B-4422-BBE5-DCA8FAE547F2}"/>
              </a:ext>
            </a:extLst>
          </p:cNvPr>
          <p:cNvSpPr/>
          <p:nvPr/>
        </p:nvSpPr>
        <p:spPr>
          <a:xfrm>
            <a:off x="1749685" y="1363076"/>
            <a:ext cx="8740079" cy="4159605"/>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76601D9-6CC7-48EC-AEA4-EBB45BFB6C63}"/>
              </a:ext>
            </a:extLst>
          </p:cNvPr>
          <p:cNvPicPr>
            <a:picLocks noChangeAspect="1"/>
          </p:cNvPicPr>
          <p:nvPr/>
        </p:nvPicPr>
        <p:blipFill rotWithShape="1">
          <a:blip r:embed="rId3"/>
          <a:srcRect l="18636" t="7350" r="558" b="76164"/>
          <a:stretch/>
        </p:blipFill>
        <p:spPr>
          <a:xfrm>
            <a:off x="3358243" y="1632860"/>
            <a:ext cx="7131518" cy="702129"/>
          </a:xfrm>
          <a:prstGeom prst="rect">
            <a:avLst/>
          </a:prstGeom>
          <a:ln w="38100">
            <a:solidFill>
              <a:srgbClr val="002060"/>
            </a:solidFill>
          </a:ln>
        </p:spPr>
      </p:pic>
      <p:sp>
        <p:nvSpPr>
          <p:cNvPr id="19" name="Isosceles Triangle 18">
            <a:extLst>
              <a:ext uri="{FF2B5EF4-FFF2-40B4-BE49-F238E27FC236}">
                <a16:creationId xmlns:a16="http://schemas.microsoft.com/office/drawing/2014/main" id="{8D4A14A9-186B-4984-9056-9214FE0729E7}"/>
              </a:ext>
            </a:extLst>
          </p:cNvPr>
          <p:cNvSpPr/>
          <p:nvPr/>
        </p:nvSpPr>
        <p:spPr>
          <a:xfrm>
            <a:off x="3395309" y="2566605"/>
            <a:ext cx="506557" cy="226286"/>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hlinkClick r:id="rId4"/>
            <a:extLst>
              <a:ext uri="{FF2B5EF4-FFF2-40B4-BE49-F238E27FC236}">
                <a16:creationId xmlns:a16="http://schemas.microsoft.com/office/drawing/2014/main" id="{1E9835B1-5F06-466B-A45C-168AF35A08AF}"/>
              </a:ext>
            </a:extLst>
          </p:cNvPr>
          <p:cNvSpPr/>
          <p:nvPr/>
        </p:nvSpPr>
        <p:spPr bwMode="gray">
          <a:xfrm>
            <a:off x="3462978" y="2186684"/>
            <a:ext cx="371217" cy="365147"/>
          </a:xfrm>
          <a:prstGeom prst="ellipse">
            <a:avLst/>
          </a:prstGeom>
          <a:solidFill>
            <a:schemeClr val="bg1"/>
          </a:solidFill>
          <a:ln w="38100" algn="ctr">
            <a:solidFill>
              <a:srgbClr val="002060"/>
            </a:solidFill>
            <a:miter lim="800000"/>
            <a:headEnd/>
            <a:tailEnd/>
          </a:ln>
        </p:spPr>
        <p:txBody>
          <a:bodyPr rot="0" spcFirstLastPara="0" vertOverflow="overflow" horzOverflow="overflow" vert="horz" wrap="square" lIns="66675" tIns="66675" rIns="66675" bIns="66675"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en-US" sz="1400" b="1" dirty="0">
                <a:latin typeface="Segoe UI" panose="020B0502040204020203" pitchFamily="34" charset="0"/>
                <a:cs typeface="Segoe UI" panose="020B0502040204020203" pitchFamily="34" charset="0"/>
              </a:rPr>
              <a:t>2</a:t>
            </a:r>
          </a:p>
        </p:txBody>
      </p:sp>
      <p:sp>
        <p:nvSpPr>
          <p:cNvPr id="24" name="L-Shape 23">
            <a:extLst>
              <a:ext uri="{FF2B5EF4-FFF2-40B4-BE49-F238E27FC236}">
                <a16:creationId xmlns:a16="http://schemas.microsoft.com/office/drawing/2014/main" id="{00A648DF-3B9F-4B5C-912A-346219A86E06}"/>
              </a:ext>
            </a:extLst>
          </p:cNvPr>
          <p:cNvSpPr/>
          <p:nvPr/>
        </p:nvSpPr>
        <p:spPr>
          <a:xfrm rot="10800000" flipH="1" flipV="1">
            <a:off x="3572010" y="2792894"/>
            <a:ext cx="1371458" cy="997747"/>
          </a:xfrm>
          <a:prstGeom prst="corner">
            <a:avLst>
              <a:gd name="adj1" fmla="val 14735"/>
              <a:gd name="adj2" fmla="val 1486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0B3C6AA-0EF8-4342-8B7C-E361B044E5A1}"/>
              </a:ext>
            </a:extLst>
          </p:cNvPr>
          <p:cNvSpPr txBox="1"/>
          <p:nvPr/>
        </p:nvSpPr>
        <p:spPr>
          <a:xfrm>
            <a:off x="4413998" y="2882367"/>
            <a:ext cx="4465993" cy="2035814"/>
          </a:xfrm>
          <a:prstGeom prst="rect">
            <a:avLst/>
          </a:prstGeom>
          <a:solidFill>
            <a:schemeClr val="bg1"/>
          </a:solidFill>
          <a:ln w="38100">
            <a:solidFill>
              <a:srgbClr val="002060"/>
            </a:solidFill>
          </a:ln>
        </p:spPr>
        <p:txBody>
          <a:bodyPr wrap="square" rtlCol="0">
            <a:spAutoFit/>
          </a:bodyPr>
          <a:lstStyle/>
          <a:p>
            <a:pPr algn="ctr" eaLnBrk="0" hangingPunct="0">
              <a:lnSpc>
                <a:spcPct val="106000"/>
              </a:lnSpc>
            </a:pPr>
            <a:r>
              <a:rPr lang="en-US" sz="1200" b="1" dirty="0">
                <a:solidFill>
                  <a:srgbClr val="002060"/>
                </a:solidFill>
                <a:latin typeface="Segoe UI" panose="020B0502040204020203" pitchFamily="34" charset="0"/>
                <a:cs typeface="Segoe UI" panose="020B0502040204020203" pitchFamily="34" charset="0"/>
              </a:rPr>
              <a:t>Select Project Type</a:t>
            </a:r>
          </a:p>
          <a:p>
            <a:pPr eaLnBrk="0" hangingPunct="0">
              <a:lnSpc>
                <a:spcPct val="106000"/>
              </a:lnSpc>
            </a:pPr>
            <a:r>
              <a:rPr lang="en-US" sz="1200" dirty="0">
                <a:latin typeface="Segoe UI" panose="020B0502040204020203" pitchFamily="34" charset="0"/>
                <a:cs typeface="Segoe UI" panose="020B0502040204020203" pitchFamily="34" charset="0"/>
              </a:rPr>
              <a:t>Identify the type of activities the project hopes to fund. Activities are grouped into seven categories:</a:t>
            </a:r>
          </a:p>
          <a:p>
            <a:pPr marL="171450"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Planning</a:t>
            </a:r>
          </a:p>
          <a:p>
            <a:pPr marL="171450"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Construction</a:t>
            </a:r>
          </a:p>
          <a:p>
            <a:pPr marL="171450"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Equipment and materials</a:t>
            </a:r>
          </a:p>
          <a:p>
            <a:pPr marL="171450"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Operations and maintenance</a:t>
            </a:r>
          </a:p>
          <a:p>
            <a:pPr marL="171450"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Technology demonstrations and deployment</a:t>
            </a:r>
          </a:p>
          <a:p>
            <a:pPr marL="171450"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Technical assistance, workforce development, and training</a:t>
            </a:r>
          </a:p>
          <a:p>
            <a:pPr marL="171450" indent="-171450" eaLnBrk="0" hangingPunct="0">
              <a:lnSpc>
                <a:spcPct val="106000"/>
              </a:lnSpc>
              <a:buFont typeface="Wingdings" panose="05000000000000000000" pitchFamily="2" charset="2"/>
              <a:buChar char="§"/>
            </a:pPr>
            <a:r>
              <a:rPr lang="en-US" sz="1200" dirty="0">
                <a:latin typeface="Segoe UI" panose="020B0502040204020203" pitchFamily="34" charset="0"/>
                <a:cs typeface="Segoe UI" panose="020B0502040204020203" pitchFamily="34" charset="0"/>
              </a:rPr>
              <a:t>Research and development</a:t>
            </a:r>
          </a:p>
        </p:txBody>
      </p:sp>
    </p:spTree>
    <p:extLst>
      <p:ext uri="{BB962C8B-B14F-4D97-AF65-F5344CB8AC3E}">
        <p14:creationId xmlns:p14="http://schemas.microsoft.com/office/powerpoint/2010/main" val="34871904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98BDE-5384-48AA-AE19-A60718530186}"/>
              </a:ext>
            </a:extLst>
          </p:cNvPr>
          <p:cNvSpPr txBox="1">
            <a:spLocks/>
          </p:cNvSpPr>
          <p:nvPr/>
        </p:nvSpPr>
        <p:spPr>
          <a:xfrm>
            <a:off x="1937344" y="356937"/>
            <a:ext cx="8302955"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UI" panose="020B0502040204020203" pitchFamily="34" charset="0"/>
                <a:cs typeface="Segoe UI" panose="020B0502040204020203" pitchFamily="34" charset="0"/>
              </a:rPr>
              <a:t>USDOT Discretionary Grant Funding Matrix</a:t>
            </a:r>
            <a:endParaRPr lang="en-US" sz="2400" b="1" dirty="0">
              <a:latin typeface="Segoe IU"/>
              <a:cs typeface="Segoe UI" panose="020B0502040204020203" pitchFamily="34" charset="0"/>
            </a:endParaRPr>
          </a:p>
        </p:txBody>
      </p:sp>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grpSp>
        <p:nvGrpSpPr>
          <p:cNvPr id="18" name="Group 17">
            <a:extLst>
              <a:ext uri="{FF2B5EF4-FFF2-40B4-BE49-F238E27FC236}">
                <a16:creationId xmlns:a16="http://schemas.microsoft.com/office/drawing/2014/main" id="{5F25C845-1FBC-4F36-8490-13696A076E1D}"/>
              </a:ext>
            </a:extLst>
          </p:cNvPr>
          <p:cNvGrpSpPr/>
          <p:nvPr/>
        </p:nvGrpSpPr>
        <p:grpSpPr>
          <a:xfrm>
            <a:off x="7462661" y="5881436"/>
            <a:ext cx="3027100" cy="294705"/>
            <a:chOff x="5956708" y="5905974"/>
            <a:chExt cx="3027100" cy="294705"/>
          </a:xfrm>
        </p:grpSpPr>
        <p:sp>
          <p:nvSpPr>
            <p:cNvPr id="21" name="Rectangle 20">
              <a:extLst>
                <a:ext uri="{FF2B5EF4-FFF2-40B4-BE49-F238E27FC236}">
                  <a16:creationId xmlns:a16="http://schemas.microsoft.com/office/drawing/2014/main" id="{6E8C70BC-934A-4FEE-8242-F3F0B77C8F4C}"/>
                </a:ext>
              </a:extLst>
            </p:cNvPr>
            <p:cNvSpPr/>
            <p:nvPr/>
          </p:nvSpPr>
          <p:spPr bwMode="gray">
            <a:xfrm>
              <a:off x="6187303" y="5905974"/>
              <a:ext cx="2796505" cy="294705"/>
            </a:xfrm>
            <a:prstGeom prst="rect">
              <a:avLst/>
            </a:prstGeom>
            <a:noFill/>
            <a:ln w="19050" algn="ctr">
              <a:noFill/>
              <a:miter lim="800000"/>
              <a:headEnd/>
              <a:tailEnd/>
            </a:ln>
          </p:spPr>
          <p:txBody>
            <a:bodyPr wrap="square" lIns="88900" tIns="88900" rIns="88900" bIns="88900" rtlCol="0" anchor="ctr"/>
            <a:lstStyle/>
            <a:p>
              <a:pPr algn="r">
                <a:lnSpc>
                  <a:spcPct val="106000"/>
                </a:lnSpc>
                <a:buFont typeface="Wingdings 2" pitchFamily="18" charset="2"/>
                <a:buNone/>
              </a:pPr>
              <a:r>
                <a:rPr lang="en-US" sz="1600" i="1" dirty="0">
                  <a:solidFill>
                    <a:srgbClr val="2E76BB"/>
                  </a:solidFill>
                  <a:latin typeface="Segoe IU"/>
                </a:rPr>
                <a:t>FOLLOW ALONG ON P. 18-19</a:t>
              </a:r>
            </a:p>
          </p:txBody>
        </p:sp>
        <p:grpSp>
          <p:nvGrpSpPr>
            <p:cNvPr id="22" name="Group 21">
              <a:extLst>
                <a:ext uri="{FF2B5EF4-FFF2-40B4-BE49-F238E27FC236}">
                  <a16:creationId xmlns:a16="http://schemas.microsoft.com/office/drawing/2014/main" id="{D8321037-59C2-4A23-A0A1-BF37ED2D791D}"/>
                </a:ext>
              </a:extLst>
            </p:cNvPr>
            <p:cNvGrpSpPr>
              <a:grpSpLocks noChangeAspect="1"/>
            </p:cNvGrpSpPr>
            <p:nvPr/>
          </p:nvGrpSpPr>
          <p:grpSpPr>
            <a:xfrm>
              <a:off x="5956708" y="5910451"/>
              <a:ext cx="284163" cy="285750"/>
              <a:chOff x="11282845" y="4299585"/>
              <a:chExt cx="284163" cy="285750"/>
            </a:xfrm>
          </p:grpSpPr>
          <p:sp>
            <p:nvSpPr>
              <p:cNvPr id="23" name="Freeform 327">
                <a:extLst>
                  <a:ext uri="{FF2B5EF4-FFF2-40B4-BE49-F238E27FC236}">
                    <a16:creationId xmlns:a16="http://schemas.microsoft.com/office/drawing/2014/main" id="{8763B2EC-47A1-4965-9DDF-7DD20AE363FB}"/>
                  </a:ext>
                </a:extLst>
              </p:cNvPr>
              <p:cNvSpPr>
                <a:spLocks/>
              </p:cNvSpPr>
              <p:nvPr/>
            </p:nvSpPr>
            <p:spPr bwMode="auto">
              <a:xfrm>
                <a:off x="11319357"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E76BB"/>
                  </a:solidFill>
                </a:endParaRPr>
              </a:p>
            </p:txBody>
          </p:sp>
          <p:sp>
            <p:nvSpPr>
              <p:cNvPr id="25" name="Freeform 328">
                <a:extLst>
                  <a:ext uri="{FF2B5EF4-FFF2-40B4-BE49-F238E27FC236}">
                    <a16:creationId xmlns:a16="http://schemas.microsoft.com/office/drawing/2014/main" id="{7B04F795-384C-48C1-9671-3BF78D03AC4D}"/>
                  </a:ext>
                </a:extLst>
              </p:cNvPr>
              <p:cNvSpPr>
                <a:spLocks noEditPoints="1"/>
              </p:cNvSpPr>
              <p:nvPr/>
            </p:nvSpPr>
            <p:spPr bwMode="auto">
              <a:xfrm>
                <a:off x="11282845"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E76BB"/>
                  </a:solidFill>
                </a:endParaRPr>
              </a:p>
            </p:txBody>
          </p:sp>
        </p:grpSp>
      </p:grpSp>
      <p:pic>
        <p:nvPicPr>
          <p:cNvPr id="5" name="Picture 4">
            <a:extLst>
              <a:ext uri="{FF2B5EF4-FFF2-40B4-BE49-F238E27FC236}">
                <a16:creationId xmlns:a16="http://schemas.microsoft.com/office/drawing/2014/main" id="{C1498F6A-64AC-4455-B3AD-0B976CD972A2}"/>
              </a:ext>
            </a:extLst>
          </p:cNvPr>
          <p:cNvPicPr>
            <a:picLocks noChangeAspect="1"/>
          </p:cNvPicPr>
          <p:nvPr/>
        </p:nvPicPr>
        <p:blipFill rotWithShape="1">
          <a:blip r:embed="rId3"/>
          <a:srcRect l="410" t="1014" r="557" b="1320"/>
          <a:stretch/>
        </p:blipFill>
        <p:spPr>
          <a:xfrm>
            <a:off x="1749685" y="1363077"/>
            <a:ext cx="8740079" cy="4159605"/>
          </a:xfrm>
          <a:prstGeom prst="rect">
            <a:avLst/>
          </a:prstGeom>
        </p:spPr>
      </p:pic>
      <p:sp>
        <p:nvSpPr>
          <p:cNvPr id="27" name="Rectangle 26">
            <a:extLst>
              <a:ext uri="{FF2B5EF4-FFF2-40B4-BE49-F238E27FC236}">
                <a16:creationId xmlns:a16="http://schemas.microsoft.com/office/drawing/2014/main" id="{C239BE34-7F7B-4422-BBE5-DCA8FAE547F2}"/>
              </a:ext>
            </a:extLst>
          </p:cNvPr>
          <p:cNvSpPr/>
          <p:nvPr/>
        </p:nvSpPr>
        <p:spPr>
          <a:xfrm>
            <a:off x="1749685" y="1363076"/>
            <a:ext cx="8740079" cy="4159605"/>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76601D9-6CC7-48EC-AEA4-EBB45BFB6C63}"/>
              </a:ext>
            </a:extLst>
          </p:cNvPr>
          <p:cNvPicPr>
            <a:picLocks noChangeAspect="1"/>
          </p:cNvPicPr>
          <p:nvPr/>
        </p:nvPicPr>
        <p:blipFill rotWithShape="1">
          <a:blip r:embed="rId3"/>
          <a:srcRect l="18636" t="7348" r="70534" b="1969"/>
          <a:stretch/>
        </p:blipFill>
        <p:spPr>
          <a:xfrm>
            <a:off x="3358243" y="1632860"/>
            <a:ext cx="955782" cy="3862069"/>
          </a:xfrm>
          <a:prstGeom prst="rect">
            <a:avLst/>
          </a:prstGeom>
          <a:ln w="38100">
            <a:solidFill>
              <a:srgbClr val="002060"/>
            </a:solidFill>
          </a:ln>
        </p:spPr>
      </p:pic>
      <p:sp>
        <p:nvSpPr>
          <p:cNvPr id="28" name="TextBox 27">
            <a:extLst>
              <a:ext uri="{FF2B5EF4-FFF2-40B4-BE49-F238E27FC236}">
                <a16:creationId xmlns:a16="http://schemas.microsoft.com/office/drawing/2014/main" id="{2BDF0A4E-2734-4FA7-8D40-E685AB068399}"/>
              </a:ext>
            </a:extLst>
          </p:cNvPr>
          <p:cNvSpPr txBox="1"/>
          <p:nvPr/>
        </p:nvSpPr>
        <p:spPr>
          <a:xfrm>
            <a:off x="5052782" y="2610388"/>
            <a:ext cx="3058789" cy="875368"/>
          </a:xfrm>
          <a:prstGeom prst="rect">
            <a:avLst/>
          </a:prstGeom>
          <a:solidFill>
            <a:schemeClr val="bg1"/>
          </a:solidFill>
          <a:ln w="38100">
            <a:solidFill>
              <a:srgbClr val="002060"/>
            </a:solidFill>
          </a:ln>
        </p:spPr>
        <p:txBody>
          <a:bodyPr wrap="square" rtlCol="0">
            <a:spAutoFit/>
          </a:bodyPr>
          <a:lstStyle/>
          <a:p>
            <a:pPr algn="ctr" eaLnBrk="0" hangingPunct="0">
              <a:lnSpc>
                <a:spcPct val="106000"/>
              </a:lnSpc>
            </a:pPr>
            <a:r>
              <a:rPr lang="en-US" sz="1200" b="1" dirty="0">
                <a:solidFill>
                  <a:srgbClr val="002060"/>
                </a:solidFill>
                <a:latin typeface="Segoe UI" panose="020B0502040204020203" pitchFamily="34" charset="0"/>
                <a:cs typeface="Segoe UI" panose="020B0502040204020203" pitchFamily="34" charset="0"/>
              </a:rPr>
              <a:t>Review Applicable Programs</a:t>
            </a:r>
          </a:p>
          <a:p>
            <a:pPr eaLnBrk="0" hangingPunct="0">
              <a:lnSpc>
                <a:spcPct val="106000"/>
              </a:lnSpc>
            </a:pPr>
            <a:r>
              <a:rPr lang="en-US" sz="1200" dirty="0">
                <a:latin typeface="Segoe UI" panose="020B0502040204020203" pitchFamily="34" charset="0"/>
                <a:cs typeface="Segoe UI" panose="020B0502040204020203" pitchFamily="34" charset="0"/>
              </a:rPr>
              <a:t>Review the list of programs with applicable to that applicant type and project type, indicated with a check mark</a:t>
            </a:r>
            <a:endParaRPr lang="en-US" sz="1200" dirty="0">
              <a:latin typeface="Segoe UI Light" panose="020B0502040204020203" pitchFamily="34" charset="0"/>
              <a:cs typeface="Segoe UI Light" panose="020B0502040204020203" pitchFamily="34" charset="0"/>
            </a:endParaRPr>
          </a:p>
        </p:txBody>
      </p:sp>
      <p:sp>
        <p:nvSpPr>
          <p:cNvPr id="29" name="Rectangle 28">
            <a:extLst>
              <a:ext uri="{FF2B5EF4-FFF2-40B4-BE49-F238E27FC236}">
                <a16:creationId xmlns:a16="http://schemas.microsoft.com/office/drawing/2014/main" id="{EAC06379-F3F2-4ECB-866D-5A4BB0CC525F}"/>
              </a:ext>
            </a:extLst>
          </p:cNvPr>
          <p:cNvSpPr/>
          <p:nvPr/>
        </p:nvSpPr>
        <p:spPr>
          <a:xfrm rot="16200000">
            <a:off x="4736879" y="2795821"/>
            <a:ext cx="141402" cy="4903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41F0BC94-8B44-4653-BC64-D232636F2447}"/>
              </a:ext>
            </a:extLst>
          </p:cNvPr>
          <p:cNvSpPr/>
          <p:nvPr/>
        </p:nvSpPr>
        <p:spPr>
          <a:xfrm rot="16200000">
            <a:off x="4206549" y="2927877"/>
            <a:ext cx="506557" cy="226286"/>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hlinkClick r:id="rId4"/>
            <a:extLst>
              <a:ext uri="{FF2B5EF4-FFF2-40B4-BE49-F238E27FC236}">
                <a16:creationId xmlns:a16="http://schemas.microsoft.com/office/drawing/2014/main" id="{DC123DC0-703C-417D-B498-6C6F042C5D5B}"/>
              </a:ext>
            </a:extLst>
          </p:cNvPr>
          <p:cNvSpPr/>
          <p:nvPr/>
        </p:nvSpPr>
        <p:spPr bwMode="gray">
          <a:xfrm>
            <a:off x="3634409" y="1288373"/>
            <a:ext cx="371217" cy="365147"/>
          </a:xfrm>
          <a:prstGeom prst="ellipse">
            <a:avLst/>
          </a:prstGeom>
          <a:solidFill>
            <a:schemeClr val="bg1"/>
          </a:solidFill>
          <a:ln w="38100" algn="ctr">
            <a:solidFill>
              <a:srgbClr val="002060"/>
            </a:solidFill>
            <a:miter lim="800000"/>
            <a:headEnd/>
            <a:tailEnd/>
          </a:ln>
        </p:spPr>
        <p:txBody>
          <a:bodyPr rot="0" spcFirstLastPara="0" vertOverflow="overflow" horzOverflow="overflow" vert="horz" wrap="square" lIns="66675" tIns="66675" rIns="66675" bIns="66675"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en-US" sz="1400" b="1" dirty="0">
                <a:latin typeface="Segoe UI" panose="020B0502040204020203" pitchFamily="34" charset="0"/>
                <a:cs typeface="Segoe UI" panose="020B0502040204020203" pitchFamily="34" charset="0"/>
              </a:rPr>
              <a:t>3</a:t>
            </a:r>
          </a:p>
        </p:txBody>
      </p:sp>
    </p:spTree>
    <p:extLst>
      <p:ext uri="{BB962C8B-B14F-4D97-AF65-F5344CB8AC3E}">
        <p14:creationId xmlns:p14="http://schemas.microsoft.com/office/powerpoint/2010/main" val="107345321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98BDE-5384-48AA-AE19-A60718530186}"/>
              </a:ext>
            </a:extLst>
          </p:cNvPr>
          <p:cNvSpPr txBox="1">
            <a:spLocks/>
          </p:cNvSpPr>
          <p:nvPr/>
        </p:nvSpPr>
        <p:spPr>
          <a:xfrm>
            <a:off x="1937344" y="356937"/>
            <a:ext cx="8302955"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UI" panose="020B0502040204020203" pitchFamily="34" charset="0"/>
                <a:cs typeface="Segoe UI" panose="020B0502040204020203" pitchFamily="34" charset="0"/>
              </a:rPr>
              <a:t>USDOT Discretionary Grant Funding Matrix</a:t>
            </a:r>
            <a:endParaRPr lang="en-US" sz="2400" b="1" dirty="0">
              <a:latin typeface="Segoe IU"/>
              <a:cs typeface="Segoe UI" panose="020B0502040204020203" pitchFamily="34" charset="0"/>
            </a:endParaRPr>
          </a:p>
        </p:txBody>
      </p:sp>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grpSp>
        <p:nvGrpSpPr>
          <p:cNvPr id="18" name="Group 17">
            <a:extLst>
              <a:ext uri="{FF2B5EF4-FFF2-40B4-BE49-F238E27FC236}">
                <a16:creationId xmlns:a16="http://schemas.microsoft.com/office/drawing/2014/main" id="{5F25C845-1FBC-4F36-8490-13696A076E1D}"/>
              </a:ext>
            </a:extLst>
          </p:cNvPr>
          <p:cNvGrpSpPr/>
          <p:nvPr/>
        </p:nvGrpSpPr>
        <p:grpSpPr>
          <a:xfrm>
            <a:off x="7462661" y="5881436"/>
            <a:ext cx="3027100" cy="294705"/>
            <a:chOff x="5956708" y="5905974"/>
            <a:chExt cx="3027100" cy="294705"/>
          </a:xfrm>
        </p:grpSpPr>
        <p:sp>
          <p:nvSpPr>
            <p:cNvPr id="21" name="Rectangle 20">
              <a:extLst>
                <a:ext uri="{FF2B5EF4-FFF2-40B4-BE49-F238E27FC236}">
                  <a16:creationId xmlns:a16="http://schemas.microsoft.com/office/drawing/2014/main" id="{6E8C70BC-934A-4FEE-8242-F3F0B77C8F4C}"/>
                </a:ext>
              </a:extLst>
            </p:cNvPr>
            <p:cNvSpPr/>
            <p:nvPr/>
          </p:nvSpPr>
          <p:spPr bwMode="gray">
            <a:xfrm>
              <a:off x="6187303" y="5905974"/>
              <a:ext cx="2796505" cy="294705"/>
            </a:xfrm>
            <a:prstGeom prst="rect">
              <a:avLst/>
            </a:prstGeom>
            <a:noFill/>
            <a:ln w="19050" algn="ctr">
              <a:noFill/>
              <a:miter lim="800000"/>
              <a:headEnd/>
              <a:tailEnd/>
            </a:ln>
          </p:spPr>
          <p:txBody>
            <a:bodyPr wrap="square" lIns="88900" tIns="88900" rIns="88900" bIns="88900" rtlCol="0" anchor="ctr"/>
            <a:lstStyle/>
            <a:p>
              <a:pPr algn="r">
                <a:lnSpc>
                  <a:spcPct val="106000"/>
                </a:lnSpc>
                <a:buFont typeface="Wingdings 2" pitchFamily="18" charset="2"/>
                <a:buNone/>
              </a:pPr>
              <a:r>
                <a:rPr lang="en-US" sz="1600" i="1" dirty="0">
                  <a:solidFill>
                    <a:srgbClr val="2E76BB"/>
                  </a:solidFill>
                  <a:latin typeface="Segoe IU"/>
                </a:rPr>
                <a:t>FOLLOW ALONG ON P. 18-19</a:t>
              </a:r>
            </a:p>
          </p:txBody>
        </p:sp>
        <p:grpSp>
          <p:nvGrpSpPr>
            <p:cNvPr id="22" name="Group 21">
              <a:extLst>
                <a:ext uri="{FF2B5EF4-FFF2-40B4-BE49-F238E27FC236}">
                  <a16:creationId xmlns:a16="http://schemas.microsoft.com/office/drawing/2014/main" id="{D8321037-59C2-4A23-A0A1-BF37ED2D791D}"/>
                </a:ext>
              </a:extLst>
            </p:cNvPr>
            <p:cNvGrpSpPr>
              <a:grpSpLocks noChangeAspect="1"/>
            </p:cNvGrpSpPr>
            <p:nvPr/>
          </p:nvGrpSpPr>
          <p:grpSpPr>
            <a:xfrm>
              <a:off x="5956708" y="5910451"/>
              <a:ext cx="284163" cy="285750"/>
              <a:chOff x="11282845" y="4299585"/>
              <a:chExt cx="284163" cy="285750"/>
            </a:xfrm>
          </p:grpSpPr>
          <p:sp>
            <p:nvSpPr>
              <p:cNvPr id="23" name="Freeform 327">
                <a:extLst>
                  <a:ext uri="{FF2B5EF4-FFF2-40B4-BE49-F238E27FC236}">
                    <a16:creationId xmlns:a16="http://schemas.microsoft.com/office/drawing/2014/main" id="{8763B2EC-47A1-4965-9DDF-7DD20AE363FB}"/>
                  </a:ext>
                </a:extLst>
              </p:cNvPr>
              <p:cNvSpPr>
                <a:spLocks/>
              </p:cNvSpPr>
              <p:nvPr/>
            </p:nvSpPr>
            <p:spPr bwMode="auto">
              <a:xfrm>
                <a:off x="11319357"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E76BB"/>
                  </a:solidFill>
                </a:endParaRPr>
              </a:p>
            </p:txBody>
          </p:sp>
          <p:sp>
            <p:nvSpPr>
              <p:cNvPr id="25" name="Freeform 328">
                <a:extLst>
                  <a:ext uri="{FF2B5EF4-FFF2-40B4-BE49-F238E27FC236}">
                    <a16:creationId xmlns:a16="http://schemas.microsoft.com/office/drawing/2014/main" id="{7B04F795-384C-48C1-9671-3BF78D03AC4D}"/>
                  </a:ext>
                </a:extLst>
              </p:cNvPr>
              <p:cNvSpPr>
                <a:spLocks noEditPoints="1"/>
              </p:cNvSpPr>
              <p:nvPr/>
            </p:nvSpPr>
            <p:spPr bwMode="auto">
              <a:xfrm>
                <a:off x="11282845"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E76BB"/>
                  </a:solidFill>
                </a:endParaRPr>
              </a:p>
            </p:txBody>
          </p:sp>
        </p:grpSp>
      </p:grpSp>
      <p:pic>
        <p:nvPicPr>
          <p:cNvPr id="5" name="Picture 4">
            <a:extLst>
              <a:ext uri="{FF2B5EF4-FFF2-40B4-BE49-F238E27FC236}">
                <a16:creationId xmlns:a16="http://schemas.microsoft.com/office/drawing/2014/main" id="{C1498F6A-64AC-4455-B3AD-0B976CD972A2}"/>
              </a:ext>
            </a:extLst>
          </p:cNvPr>
          <p:cNvPicPr>
            <a:picLocks noChangeAspect="1"/>
          </p:cNvPicPr>
          <p:nvPr/>
        </p:nvPicPr>
        <p:blipFill rotWithShape="1">
          <a:blip r:embed="rId3"/>
          <a:srcRect l="410" t="1014" r="557" b="1320"/>
          <a:stretch/>
        </p:blipFill>
        <p:spPr>
          <a:xfrm>
            <a:off x="1749685" y="1363077"/>
            <a:ext cx="8740079" cy="4159605"/>
          </a:xfrm>
          <a:prstGeom prst="rect">
            <a:avLst/>
          </a:prstGeom>
        </p:spPr>
      </p:pic>
      <p:sp>
        <p:nvSpPr>
          <p:cNvPr id="27" name="Rectangle 26">
            <a:extLst>
              <a:ext uri="{FF2B5EF4-FFF2-40B4-BE49-F238E27FC236}">
                <a16:creationId xmlns:a16="http://schemas.microsoft.com/office/drawing/2014/main" id="{C239BE34-7F7B-4422-BBE5-DCA8FAE547F2}"/>
              </a:ext>
            </a:extLst>
          </p:cNvPr>
          <p:cNvSpPr/>
          <p:nvPr/>
        </p:nvSpPr>
        <p:spPr>
          <a:xfrm>
            <a:off x="1749685" y="1363076"/>
            <a:ext cx="8740079" cy="4159605"/>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76601D9-6CC7-48EC-AEA4-EBB45BFB6C63}"/>
              </a:ext>
            </a:extLst>
          </p:cNvPr>
          <p:cNvPicPr>
            <a:picLocks noChangeAspect="1"/>
          </p:cNvPicPr>
          <p:nvPr/>
        </p:nvPicPr>
        <p:blipFill rotWithShape="1">
          <a:blip r:embed="rId3"/>
          <a:srcRect l="2535" t="37539" r="70535" b="56269"/>
          <a:stretch/>
        </p:blipFill>
        <p:spPr>
          <a:xfrm>
            <a:off x="1937341" y="2918659"/>
            <a:ext cx="2376684" cy="263697"/>
          </a:xfrm>
          <a:prstGeom prst="rect">
            <a:avLst/>
          </a:prstGeom>
          <a:ln w="38100">
            <a:solidFill>
              <a:srgbClr val="002060"/>
            </a:solidFill>
          </a:ln>
        </p:spPr>
      </p:pic>
      <p:sp>
        <p:nvSpPr>
          <p:cNvPr id="19" name="TextBox 18">
            <a:extLst>
              <a:ext uri="{FF2B5EF4-FFF2-40B4-BE49-F238E27FC236}">
                <a16:creationId xmlns:a16="http://schemas.microsoft.com/office/drawing/2014/main" id="{085A6B63-A0EB-4A29-91CA-70047EE88477}"/>
              </a:ext>
            </a:extLst>
          </p:cNvPr>
          <p:cNvSpPr txBox="1"/>
          <p:nvPr/>
        </p:nvSpPr>
        <p:spPr>
          <a:xfrm>
            <a:off x="5402412" y="2918656"/>
            <a:ext cx="3058789" cy="1644296"/>
          </a:xfrm>
          <a:prstGeom prst="rect">
            <a:avLst/>
          </a:prstGeom>
          <a:solidFill>
            <a:schemeClr val="bg1"/>
          </a:solidFill>
          <a:ln w="38100">
            <a:solidFill>
              <a:srgbClr val="002060"/>
            </a:solidFill>
          </a:ln>
        </p:spPr>
        <p:txBody>
          <a:bodyPr wrap="square" rtlCol="0">
            <a:spAutoFit/>
          </a:bodyPr>
          <a:lstStyle/>
          <a:p>
            <a:pPr algn="ctr" eaLnBrk="0" hangingPunct="0">
              <a:lnSpc>
                <a:spcPct val="106000"/>
              </a:lnSpc>
            </a:pPr>
            <a:r>
              <a:rPr lang="en-US" sz="1200" b="1" dirty="0">
                <a:solidFill>
                  <a:srgbClr val="002060"/>
                </a:solidFill>
                <a:latin typeface="Segoe UI" panose="020B0502040204020203" pitchFamily="34" charset="0"/>
                <a:cs typeface="Segoe UI" panose="020B0502040204020203" pitchFamily="34" charset="0"/>
              </a:rPr>
              <a:t>Click for More Information</a:t>
            </a:r>
          </a:p>
          <a:p>
            <a:pPr eaLnBrk="0" hangingPunct="0">
              <a:lnSpc>
                <a:spcPct val="106000"/>
              </a:lnSpc>
            </a:pPr>
            <a:r>
              <a:rPr lang="en-US" sz="1200" dirty="0">
                <a:latin typeface="Segoe UI" panose="020B0502040204020203" pitchFamily="34" charset="0"/>
                <a:cs typeface="Segoe UI" panose="020B0502040204020203" pitchFamily="34" charset="0"/>
              </a:rPr>
              <a:t>To obtain more information on each program, either click on the program name to be taken to the relevant website (for online viewers) or find the program description in the “USDOT Mode and Resource Descriptions” section of this toolkit at the page number indicated.</a:t>
            </a:r>
          </a:p>
        </p:txBody>
      </p:sp>
      <p:sp>
        <p:nvSpPr>
          <p:cNvPr id="20" name="Rectangle 19">
            <a:extLst>
              <a:ext uri="{FF2B5EF4-FFF2-40B4-BE49-F238E27FC236}">
                <a16:creationId xmlns:a16="http://schemas.microsoft.com/office/drawing/2014/main" id="{F138213E-D105-4A83-8A77-1BB87DEF77BA}"/>
              </a:ext>
            </a:extLst>
          </p:cNvPr>
          <p:cNvSpPr/>
          <p:nvPr/>
        </p:nvSpPr>
        <p:spPr>
          <a:xfrm rot="16200000">
            <a:off x="5001623" y="2719976"/>
            <a:ext cx="141402" cy="6601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B0551327-31CF-4632-AE9C-2CA0A5E99C42}"/>
              </a:ext>
            </a:extLst>
          </p:cNvPr>
          <p:cNvSpPr/>
          <p:nvPr/>
        </p:nvSpPr>
        <p:spPr>
          <a:xfrm rot="16200000">
            <a:off x="4404943" y="2936915"/>
            <a:ext cx="506557" cy="226286"/>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hlinkClick r:id="rId4"/>
            <a:extLst>
              <a:ext uri="{FF2B5EF4-FFF2-40B4-BE49-F238E27FC236}">
                <a16:creationId xmlns:a16="http://schemas.microsoft.com/office/drawing/2014/main" id="{9101C00C-458C-47EB-A169-610DFC3C7927}"/>
              </a:ext>
            </a:extLst>
          </p:cNvPr>
          <p:cNvSpPr/>
          <p:nvPr/>
        </p:nvSpPr>
        <p:spPr bwMode="gray">
          <a:xfrm>
            <a:off x="4155138" y="2861050"/>
            <a:ext cx="371217" cy="365147"/>
          </a:xfrm>
          <a:prstGeom prst="ellipse">
            <a:avLst/>
          </a:prstGeom>
          <a:solidFill>
            <a:schemeClr val="bg1"/>
          </a:solidFill>
          <a:ln w="38100" algn="ctr">
            <a:solidFill>
              <a:srgbClr val="002060"/>
            </a:solidFill>
            <a:miter lim="800000"/>
            <a:headEnd/>
            <a:tailEnd/>
          </a:ln>
        </p:spPr>
        <p:txBody>
          <a:bodyPr rot="0" spcFirstLastPara="0" vertOverflow="overflow" horzOverflow="overflow" vert="horz" wrap="square" lIns="66675" tIns="66675" rIns="66675" bIns="66675"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en-US" sz="1400" b="1" dirty="0">
                <a:latin typeface="Segoe UI" panose="020B0502040204020203" pitchFamily="34" charset="0"/>
                <a:cs typeface="Segoe UI" panose="020B0502040204020203" pitchFamily="34" charset="0"/>
              </a:rPr>
              <a:t>4</a:t>
            </a:r>
          </a:p>
        </p:txBody>
      </p:sp>
    </p:spTree>
    <p:extLst>
      <p:ext uri="{BB962C8B-B14F-4D97-AF65-F5344CB8AC3E}">
        <p14:creationId xmlns:p14="http://schemas.microsoft.com/office/powerpoint/2010/main" val="125825806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98BDE-5384-48AA-AE19-A60718530186}"/>
              </a:ext>
            </a:extLst>
          </p:cNvPr>
          <p:cNvSpPr txBox="1">
            <a:spLocks/>
          </p:cNvSpPr>
          <p:nvPr/>
        </p:nvSpPr>
        <p:spPr>
          <a:xfrm>
            <a:off x="1944525" y="344580"/>
            <a:ext cx="8302955"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UI" panose="020B0502040204020203" pitchFamily="34" charset="0"/>
                <a:cs typeface="Segoe UI" panose="020B0502040204020203" pitchFamily="34" charset="0"/>
              </a:rPr>
              <a:t>USDOT Mode and Resource Descriptions</a:t>
            </a:r>
            <a:endParaRPr lang="en-US" sz="2400" b="1" dirty="0">
              <a:latin typeface="Segoe IU"/>
              <a:cs typeface="Segoe UI" panose="020B0502040204020203" pitchFamily="34" charset="0"/>
            </a:endParaRPr>
          </a:p>
        </p:txBody>
      </p:sp>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grpSp>
        <p:nvGrpSpPr>
          <p:cNvPr id="19" name="Group 18">
            <a:extLst>
              <a:ext uri="{FF2B5EF4-FFF2-40B4-BE49-F238E27FC236}">
                <a16:creationId xmlns:a16="http://schemas.microsoft.com/office/drawing/2014/main" id="{450E6049-08F1-46C4-BDEA-FD0AC71516F8}"/>
              </a:ext>
            </a:extLst>
          </p:cNvPr>
          <p:cNvGrpSpPr/>
          <p:nvPr/>
        </p:nvGrpSpPr>
        <p:grpSpPr>
          <a:xfrm>
            <a:off x="2035866" y="912604"/>
            <a:ext cx="3568154" cy="2112676"/>
            <a:chOff x="555020" y="1037251"/>
            <a:chExt cx="8033960" cy="3788684"/>
          </a:xfrm>
        </p:grpSpPr>
        <p:pic>
          <p:nvPicPr>
            <p:cNvPr id="20" name="Picture 19">
              <a:extLst>
                <a:ext uri="{FF2B5EF4-FFF2-40B4-BE49-F238E27FC236}">
                  <a16:creationId xmlns:a16="http://schemas.microsoft.com/office/drawing/2014/main" id="{BE0915A0-D32C-4A63-BCE1-107B96CEAF8D}"/>
                </a:ext>
              </a:extLst>
            </p:cNvPr>
            <p:cNvPicPr>
              <a:picLocks noChangeAspect="1"/>
            </p:cNvPicPr>
            <p:nvPr/>
          </p:nvPicPr>
          <p:blipFill rotWithShape="1">
            <a:blip r:embed="rId3"/>
            <a:srcRect l="954" t="267" r="-1" b="840"/>
            <a:stretch/>
          </p:blipFill>
          <p:spPr>
            <a:xfrm>
              <a:off x="555020" y="1037251"/>
              <a:ext cx="4016980" cy="3788684"/>
            </a:xfrm>
            <a:prstGeom prst="rect">
              <a:avLst/>
            </a:prstGeom>
          </p:spPr>
        </p:pic>
        <p:pic>
          <p:nvPicPr>
            <p:cNvPr id="21" name="Picture 20">
              <a:extLst>
                <a:ext uri="{FF2B5EF4-FFF2-40B4-BE49-F238E27FC236}">
                  <a16:creationId xmlns:a16="http://schemas.microsoft.com/office/drawing/2014/main" id="{F177C15C-DCC1-41B4-AE30-C28A9169D255}"/>
                </a:ext>
              </a:extLst>
            </p:cNvPr>
            <p:cNvPicPr>
              <a:picLocks noChangeAspect="1"/>
            </p:cNvPicPr>
            <p:nvPr/>
          </p:nvPicPr>
          <p:blipFill rotWithShape="1">
            <a:blip r:embed="rId4"/>
            <a:srcRect b="489"/>
            <a:stretch/>
          </p:blipFill>
          <p:spPr>
            <a:xfrm>
              <a:off x="4572000" y="1037251"/>
              <a:ext cx="4016980" cy="3788684"/>
            </a:xfrm>
            <a:prstGeom prst="rect">
              <a:avLst/>
            </a:prstGeom>
          </p:spPr>
        </p:pic>
      </p:grpSp>
      <p:sp>
        <p:nvSpPr>
          <p:cNvPr id="24" name="L-Shape 23">
            <a:extLst>
              <a:ext uri="{FF2B5EF4-FFF2-40B4-BE49-F238E27FC236}">
                <a16:creationId xmlns:a16="http://schemas.microsoft.com/office/drawing/2014/main" id="{C2A1A60E-5985-4682-9185-04CD12B3C36A}"/>
              </a:ext>
            </a:extLst>
          </p:cNvPr>
          <p:cNvSpPr/>
          <p:nvPr/>
        </p:nvSpPr>
        <p:spPr>
          <a:xfrm rot="16200000" flipH="1" flipV="1">
            <a:off x="4018200" y="2992426"/>
            <a:ext cx="1371458" cy="2030747"/>
          </a:xfrm>
          <a:prstGeom prst="corner">
            <a:avLst>
              <a:gd name="adj1" fmla="val 10070"/>
              <a:gd name="adj2" fmla="val 1035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1D25BEA-8837-4621-B96C-E6F35E5D4C22}"/>
              </a:ext>
            </a:extLst>
          </p:cNvPr>
          <p:cNvSpPr txBox="1"/>
          <p:nvPr/>
        </p:nvSpPr>
        <p:spPr>
          <a:xfrm>
            <a:off x="2326355" y="3790447"/>
            <a:ext cx="3058789" cy="1644296"/>
          </a:xfrm>
          <a:prstGeom prst="rect">
            <a:avLst/>
          </a:prstGeom>
          <a:solidFill>
            <a:schemeClr val="bg1"/>
          </a:solidFill>
          <a:ln w="38100">
            <a:solidFill>
              <a:srgbClr val="002060"/>
            </a:solidFill>
          </a:ln>
        </p:spPr>
        <p:txBody>
          <a:bodyPr wrap="square" rtlCol="0">
            <a:spAutoFit/>
          </a:bodyPr>
          <a:lstStyle/>
          <a:p>
            <a:pPr algn="ctr" eaLnBrk="0" hangingPunct="0">
              <a:lnSpc>
                <a:spcPct val="106000"/>
              </a:lnSpc>
            </a:pPr>
            <a:r>
              <a:rPr lang="en-US" sz="1200" b="1" dirty="0">
                <a:solidFill>
                  <a:srgbClr val="002060"/>
                </a:solidFill>
                <a:latin typeface="Segoe UI" panose="020B0502040204020203" pitchFamily="34" charset="0"/>
                <a:cs typeface="Segoe UI" panose="020B0502040204020203" pitchFamily="34" charset="0"/>
              </a:rPr>
              <a:t>Review Program Description</a:t>
            </a:r>
          </a:p>
          <a:p>
            <a:pPr eaLnBrk="0" hangingPunct="0">
              <a:lnSpc>
                <a:spcPct val="106000"/>
              </a:lnSpc>
            </a:pPr>
            <a:r>
              <a:rPr lang="en-US" sz="1200" dirty="0">
                <a:latin typeface="Segoe UI" panose="020B0502040204020203" pitchFamily="34" charset="0"/>
                <a:cs typeface="Segoe UI" panose="020B0502040204020203" pitchFamily="34" charset="0"/>
              </a:rPr>
              <a:t>Find the corresponding program in the “USDOT Mode and Resource Descriptions” section of this toolkit at the page number indicated. This section contains additional information about each program, including specific criteria or language related to rural applicants or projects.</a:t>
            </a:r>
          </a:p>
        </p:txBody>
      </p:sp>
      <p:sp>
        <p:nvSpPr>
          <p:cNvPr id="26" name="Rectangle 25">
            <a:extLst>
              <a:ext uri="{FF2B5EF4-FFF2-40B4-BE49-F238E27FC236}">
                <a16:creationId xmlns:a16="http://schemas.microsoft.com/office/drawing/2014/main" id="{EFCB6870-224D-4F37-A9E7-0EC428046FF5}"/>
              </a:ext>
            </a:extLst>
          </p:cNvPr>
          <p:cNvSpPr/>
          <p:nvPr/>
        </p:nvSpPr>
        <p:spPr>
          <a:xfrm>
            <a:off x="2035870" y="912605"/>
            <a:ext cx="3568153" cy="2112676"/>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39F66E8-CF99-45D5-9D9F-F56940EACBAA}"/>
              </a:ext>
            </a:extLst>
          </p:cNvPr>
          <p:cNvPicPr>
            <a:picLocks noChangeAspect="1"/>
          </p:cNvPicPr>
          <p:nvPr/>
        </p:nvPicPr>
        <p:blipFill>
          <a:blip r:embed="rId5"/>
          <a:stretch>
            <a:fillRect/>
          </a:stretch>
        </p:blipFill>
        <p:spPr>
          <a:xfrm>
            <a:off x="2084446" y="1705163"/>
            <a:ext cx="980533" cy="134536"/>
          </a:xfrm>
          <a:prstGeom prst="rect">
            <a:avLst/>
          </a:prstGeom>
          <a:ln w="38100">
            <a:solidFill>
              <a:srgbClr val="002060"/>
            </a:solidFill>
          </a:ln>
        </p:spPr>
      </p:pic>
      <p:grpSp>
        <p:nvGrpSpPr>
          <p:cNvPr id="25" name="Group 24">
            <a:extLst>
              <a:ext uri="{FF2B5EF4-FFF2-40B4-BE49-F238E27FC236}">
                <a16:creationId xmlns:a16="http://schemas.microsoft.com/office/drawing/2014/main" id="{663DB06F-F4E7-4114-8CF5-B9B1B0386A64}"/>
              </a:ext>
            </a:extLst>
          </p:cNvPr>
          <p:cNvGrpSpPr/>
          <p:nvPr/>
        </p:nvGrpSpPr>
        <p:grpSpPr>
          <a:xfrm>
            <a:off x="2008912" y="5881436"/>
            <a:ext cx="3046018" cy="294705"/>
            <a:chOff x="5956708" y="5905974"/>
            <a:chExt cx="3046018" cy="294705"/>
          </a:xfrm>
        </p:grpSpPr>
        <p:sp>
          <p:nvSpPr>
            <p:cNvPr id="27" name="Rectangle 26">
              <a:extLst>
                <a:ext uri="{FF2B5EF4-FFF2-40B4-BE49-F238E27FC236}">
                  <a16:creationId xmlns:a16="http://schemas.microsoft.com/office/drawing/2014/main" id="{02D0FBB7-836D-45E6-AE1D-0D06C3DC2A46}"/>
                </a:ext>
              </a:extLst>
            </p:cNvPr>
            <p:cNvSpPr/>
            <p:nvPr/>
          </p:nvSpPr>
          <p:spPr bwMode="gray">
            <a:xfrm>
              <a:off x="6206221" y="5905974"/>
              <a:ext cx="2796505" cy="294705"/>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sz="1600" i="1" dirty="0">
                  <a:solidFill>
                    <a:srgbClr val="2E76BB"/>
                  </a:solidFill>
                  <a:latin typeface="Segoe IU"/>
                </a:rPr>
                <a:t>FOLLOW ALONG ON P. 54</a:t>
              </a:r>
            </a:p>
          </p:txBody>
        </p:sp>
        <p:grpSp>
          <p:nvGrpSpPr>
            <p:cNvPr id="28" name="Group 27">
              <a:extLst>
                <a:ext uri="{FF2B5EF4-FFF2-40B4-BE49-F238E27FC236}">
                  <a16:creationId xmlns:a16="http://schemas.microsoft.com/office/drawing/2014/main" id="{7FAF7CFC-B45F-4846-8080-64F32D9620C5}"/>
                </a:ext>
              </a:extLst>
            </p:cNvPr>
            <p:cNvGrpSpPr>
              <a:grpSpLocks noChangeAspect="1"/>
            </p:cNvGrpSpPr>
            <p:nvPr/>
          </p:nvGrpSpPr>
          <p:grpSpPr>
            <a:xfrm>
              <a:off x="5956708" y="5910451"/>
              <a:ext cx="284163" cy="285750"/>
              <a:chOff x="11282845" y="4299585"/>
              <a:chExt cx="284163" cy="285750"/>
            </a:xfrm>
          </p:grpSpPr>
          <p:sp>
            <p:nvSpPr>
              <p:cNvPr id="29" name="Freeform 327">
                <a:extLst>
                  <a:ext uri="{FF2B5EF4-FFF2-40B4-BE49-F238E27FC236}">
                    <a16:creationId xmlns:a16="http://schemas.microsoft.com/office/drawing/2014/main" id="{25F6713A-E827-4E3C-9FAE-28CFB952FDD9}"/>
                  </a:ext>
                </a:extLst>
              </p:cNvPr>
              <p:cNvSpPr>
                <a:spLocks/>
              </p:cNvSpPr>
              <p:nvPr/>
            </p:nvSpPr>
            <p:spPr bwMode="auto">
              <a:xfrm>
                <a:off x="11319357"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E76BB"/>
                  </a:solidFill>
                </a:endParaRPr>
              </a:p>
            </p:txBody>
          </p:sp>
          <p:sp>
            <p:nvSpPr>
              <p:cNvPr id="30" name="Freeform 328">
                <a:extLst>
                  <a:ext uri="{FF2B5EF4-FFF2-40B4-BE49-F238E27FC236}">
                    <a16:creationId xmlns:a16="http://schemas.microsoft.com/office/drawing/2014/main" id="{34FD97EE-A52A-4E92-973C-24558B178A96}"/>
                  </a:ext>
                </a:extLst>
              </p:cNvPr>
              <p:cNvSpPr>
                <a:spLocks noEditPoints="1"/>
              </p:cNvSpPr>
              <p:nvPr/>
            </p:nvSpPr>
            <p:spPr bwMode="auto">
              <a:xfrm>
                <a:off x="11282845"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E76BB"/>
                  </a:solidFill>
                </a:endParaRPr>
              </a:p>
            </p:txBody>
          </p:sp>
        </p:grpSp>
      </p:grpSp>
      <p:pic>
        <p:nvPicPr>
          <p:cNvPr id="2" name="Picture 1">
            <a:extLst>
              <a:ext uri="{FF2B5EF4-FFF2-40B4-BE49-F238E27FC236}">
                <a16:creationId xmlns:a16="http://schemas.microsoft.com/office/drawing/2014/main" id="{76D65672-14F2-4317-B3BD-1AFC42F8489D}"/>
              </a:ext>
            </a:extLst>
          </p:cNvPr>
          <p:cNvPicPr>
            <a:picLocks noChangeAspect="1"/>
          </p:cNvPicPr>
          <p:nvPr/>
        </p:nvPicPr>
        <p:blipFill rotWithShape="1">
          <a:blip r:embed="rId6"/>
          <a:srcRect l="1870" t="6645" r="2966" b="7895"/>
          <a:stretch/>
        </p:blipFill>
        <p:spPr>
          <a:xfrm>
            <a:off x="5962255" y="912607"/>
            <a:ext cx="4212651" cy="5029191"/>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7BF4AF40-4957-4B12-9D1F-8C071AC38C0A}"/>
              </a:ext>
            </a:extLst>
          </p:cNvPr>
          <p:cNvSpPr/>
          <p:nvPr/>
        </p:nvSpPr>
        <p:spPr>
          <a:xfrm>
            <a:off x="6027408" y="919116"/>
            <a:ext cx="4147496" cy="5004897"/>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A9930B64-5EAB-471F-8776-019BC1CAF370}"/>
              </a:ext>
            </a:extLst>
          </p:cNvPr>
          <p:cNvSpPr/>
          <p:nvPr/>
        </p:nvSpPr>
        <p:spPr>
          <a:xfrm rot="5400000">
            <a:off x="5572402" y="3281757"/>
            <a:ext cx="506557" cy="226286"/>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A79B8889-5B28-4DFF-BF5D-96EDDB345A55}"/>
              </a:ext>
            </a:extLst>
          </p:cNvPr>
          <p:cNvPicPr>
            <a:picLocks noChangeAspect="1"/>
          </p:cNvPicPr>
          <p:nvPr/>
        </p:nvPicPr>
        <p:blipFill rotWithShape="1">
          <a:blip r:embed="rId6"/>
          <a:srcRect l="1870" t="38611" r="2966" b="32933"/>
          <a:stretch/>
        </p:blipFill>
        <p:spPr>
          <a:xfrm>
            <a:off x="5985686" y="2809301"/>
            <a:ext cx="4212651" cy="1674564"/>
          </a:xfrm>
          <a:prstGeom prst="rect">
            <a:avLst/>
          </a:prstGeom>
          <a:ln w="38100">
            <a:solidFill>
              <a:srgbClr val="002060"/>
            </a:solidFill>
          </a:ln>
          <a:effectLst/>
        </p:spPr>
      </p:pic>
      <p:sp>
        <p:nvSpPr>
          <p:cNvPr id="18" name="Oval 17">
            <a:hlinkClick r:id="rId7"/>
            <a:extLst>
              <a:ext uri="{FF2B5EF4-FFF2-40B4-BE49-F238E27FC236}">
                <a16:creationId xmlns:a16="http://schemas.microsoft.com/office/drawing/2014/main" id="{AF05A9DE-483E-4D56-927E-1D8A036B45BF}"/>
              </a:ext>
            </a:extLst>
          </p:cNvPr>
          <p:cNvSpPr/>
          <p:nvPr/>
        </p:nvSpPr>
        <p:spPr bwMode="gray">
          <a:xfrm>
            <a:off x="5809917" y="2608945"/>
            <a:ext cx="371217" cy="365147"/>
          </a:xfrm>
          <a:prstGeom prst="ellipse">
            <a:avLst/>
          </a:prstGeom>
          <a:solidFill>
            <a:schemeClr val="bg1"/>
          </a:solidFill>
          <a:ln w="38100" algn="ctr">
            <a:solidFill>
              <a:srgbClr val="002060"/>
            </a:solidFill>
            <a:miter lim="800000"/>
            <a:headEnd/>
            <a:tailEnd/>
          </a:ln>
        </p:spPr>
        <p:txBody>
          <a:bodyPr rot="0" spcFirstLastPara="0" vertOverflow="overflow" horzOverflow="overflow" vert="horz" wrap="square" lIns="66675" tIns="66675" rIns="66675" bIns="66675"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en-US" sz="1400" b="1" dirty="0">
                <a:latin typeface="Segoe UI" panose="020B0502040204020203" pitchFamily="34" charset="0"/>
                <a:cs typeface="Segoe UI" panose="020B0502040204020203" pitchFamily="34" charset="0"/>
              </a:rPr>
              <a:t>5</a:t>
            </a:r>
          </a:p>
        </p:txBody>
      </p:sp>
    </p:spTree>
    <p:extLst>
      <p:ext uri="{BB962C8B-B14F-4D97-AF65-F5344CB8AC3E}">
        <p14:creationId xmlns:p14="http://schemas.microsoft.com/office/powerpoint/2010/main" val="375571830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0B6F2A-A9A5-44A2-B7B8-EC3C80D6EACA}"/>
              </a:ext>
            </a:extLst>
          </p:cNvPr>
          <p:cNvSpPr/>
          <p:nvPr/>
        </p:nvSpPr>
        <p:spPr bwMode="gray">
          <a:xfrm>
            <a:off x="494269" y="2239769"/>
            <a:ext cx="11145795" cy="2003461"/>
          </a:xfrm>
          <a:prstGeom prst="rect">
            <a:avLst/>
          </a:prstGeom>
          <a:solidFill>
            <a:srgbClr val="002060"/>
          </a:solidFill>
          <a:ln w="19050" algn="ctr">
            <a:noFill/>
            <a:miter lim="800000"/>
            <a:headEnd/>
            <a:tailEnd/>
          </a:ln>
        </p:spPr>
        <p:txBody>
          <a:bodyPr wrap="square" lIns="88900" tIns="88900" rIns="88900" bIns="88900" rtlCol="0" anchor="ctr"/>
          <a:lstStyle/>
          <a:p>
            <a:pPr lvl="1">
              <a:lnSpc>
                <a:spcPct val="106000"/>
              </a:lnSpc>
            </a:pPr>
            <a:r>
              <a:rPr lang="en-US" sz="3000" b="1" dirty="0">
                <a:solidFill>
                  <a:schemeClr val="bg1"/>
                </a:solidFill>
                <a:latin typeface="+mj-lt"/>
              </a:rPr>
              <a:t>Applicant Toolkit: </a:t>
            </a:r>
            <a:br>
              <a:rPr lang="en-US" sz="3000" b="1" dirty="0">
                <a:solidFill>
                  <a:schemeClr val="bg1"/>
                </a:solidFill>
                <a:latin typeface="+mj-lt"/>
              </a:rPr>
            </a:br>
            <a:r>
              <a:rPr lang="en-US" sz="3000" b="1" dirty="0">
                <a:solidFill>
                  <a:schemeClr val="bg1"/>
                </a:solidFill>
                <a:latin typeface="+mj-lt"/>
              </a:rPr>
              <a:t>Maximizing Award Success</a:t>
            </a:r>
          </a:p>
          <a:p>
            <a:pPr lvl="1">
              <a:lnSpc>
                <a:spcPct val="106000"/>
              </a:lnSpc>
            </a:pPr>
            <a:endParaRPr lang="en-US" sz="3000" b="1" dirty="0">
              <a:solidFill>
                <a:schemeClr val="bg1"/>
              </a:solidFill>
              <a:latin typeface="+mj-lt"/>
            </a:endParaRPr>
          </a:p>
        </p:txBody>
      </p:sp>
      <p:pic>
        <p:nvPicPr>
          <p:cNvPr id="6" name="Picture 5">
            <a:extLst>
              <a:ext uri="{FF2B5EF4-FFF2-40B4-BE49-F238E27FC236}">
                <a16:creationId xmlns:a16="http://schemas.microsoft.com/office/drawing/2014/main" id="{3D097DDC-1A49-4CDD-9BC0-9E4496FC0D1D}"/>
              </a:ext>
            </a:extLst>
          </p:cNvPr>
          <p:cNvPicPr>
            <a:picLocks noChangeAspect="1"/>
          </p:cNvPicPr>
          <p:nvPr/>
        </p:nvPicPr>
        <p:blipFill rotWithShape="1">
          <a:blip r:embed="rId3"/>
          <a:srcRect l="698" r="278"/>
          <a:stretch/>
        </p:blipFill>
        <p:spPr>
          <a:xfrm>
            <a:off x="7740941" y="1158243"/>
            <a:ext cx="3181207" cy="4095035"/>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584006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D3D95F-2DA8-4525-A8BC-28E3F30A07BB}"/>
              </a:ext>
            </a:extLst>
          </p:cNvPr>
          <p:cNvPicPr>
            <a:picLocks noChangeAspect="1"/>
          </p:cNvPicPr>
          <p:nvPr/>
        </p:nvPicPr>
        <p:blipFill>
          <a:blip r:embed="rId3"/>
          <a:stretch>
            <a:fillRect/>
          </a:stretch>
        </p:blipFill>
        <p:spPr>
          <a:xfrm>
            <a:off x="4220197" y="1534606"/>
            <a:ext cx="3737247" cy="4525319"/>
          </a:xfrm>
          <a:prstGeom prst="rect">
            <a:avLst/>
          </a:prstGeom>
          <a:effectLst>
            <a:outerShdw blurRad="50800" dist="38100" dir="2700000" algn="tl" rotWithShape="0">
              <a:prstClr val="black">
                <a:alpha val="40000"/>
              </a:prstClr>
            </a:outerShdw>
          </a:effectLst>
        </p:spPr>
      </p:pic>
      <p:sp>
        <p:nvSpPr>
          <p:cNvPr id="3" name="Title 1">
            <a:extLst>
              <a:ext uri="{FF2B5EF4-FFF2-40B4-BE49-F238E27FC236}">
                <a16:creationId xmlns:a16="http://schemas.microsoft.com/office/drawing/2014/main" id="{FC598BDE-5384-48AA-AE19-A60718530186}"/>
              </a:ext>
            </a:extLst>
          </p:cNvPr>
          <p:cNvSpPr txBox="1">
            <a:spLocks/>
          </p:cNvSpPr>
          <p:nvPr/>
        </p:nvSpPr>
        <p:spPr>
          <a:xfrm>
            <a:off x="1937344" y="356937"/>
            <a:ext cx="8302955"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UI" panose="020B0502040204020203" pitchFamily="34" charset="0"/>
                <a:cs typeface="Segoe UI" panose="020B0502040204020203" pitchFamily="34" charset="0"/>
              </a:rPr>
              <a:t>Maximizing Award Success</a:t>
            </a:r>
            <a:endParaRPr lang="en-US" sz="2400" b="1" dirty="0">
              <a:latin typeface="Segoe IU"/>
              <a:cs typeface="Segoe UI" panose="020B0502040204020203" pitchFamily="34" charset="0"/>
            </a:endParaRPr>
          </a:p>
        </p:txBody>
      </p:sp>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20" name="TextBox 19">
            <a:hlinkClick r:id="" action="ppaction://noaction"/>
            <a:extLst>
              <a:ext uri="{FF2B5EF4-FFF2-40B4-BE49-F238E27FC236}">
                <a16:creationId xmlns:a16="http://schemas.microsoft.com/office/drawing/2014/main" id="{D8AEFE5B-8A60-46E3-9F0F-D38679181A5E}"/>
              </a:ext>
            </a:extLst>
          </p:cNvPr>
          <p:cNvSpPr txBox="1"/>
          <p:nvPr/>
        </p:nvSpPr>
        <p:spPr>
          <a:xfrm>
            <a:off x="2055628" y="928557"/>
            <a:ext cx="8184668" cy="430887"/>
          </a:xfrm>
          <a:prstGeom prst="rect">
            <a:avLst/>
          </a:prstGeom>
          <a:noFill/>
        </p:spPr>
        <p:txBody>
          <a:bodyPr wrap="square" lIns="0" tIns="0" rIns="0" bIns="0" rtlCol="0">
            <a:spAutoFit/>
          </a:bodyPr>
          <a:lstStyle/>
          <a:p>
            <a:pPr defTabSz="914400">
              <a:defRPr/>
            </a:pPr>
            <a:r>
              <a:rPr lang="en-US" sz="1400" b="1" kern="0" dirty="0">
                <a:latin typeface="Segoe UI" panose="020B0502040204020203" pitchFamily="34" charset="0"/>
                <a:cs typeface="Segoe UI" panose="020B0502040204020203" pitchFamily="34" charset="0"/>
              </a:rPr>
              <a:t>This section provides additional guidance to support applicants through the grant funding process, including navigating applications and understanding evaluation criteria</a:t>
            </a:r>
          </a:p>
        </p:txBody>
      </p:sp>
      <p:grpSp>
        <p:nvGrpSpPr>
          <p:cNvPr id="18" name="Group 17">
            <a:extLst>
              <a:ext uri="{FF2B5EF4-FFF2-40B4-BE49-F238E27FC236}">
                <a16:creationId xmlns:a16="http://schemas.microsoft.com/office/drawing/2014/main" id="{AE10A911-146A-430F-8079-1141A6C5FE9B}"/>
              </a:ext>
            </a:extLst>
          </p:cNvPr>
          <p:cNvGrpSpPr/>
          <p:nvPr/>
        </p:nvGrpSpPr>
        <p:grpSpPr>
          <a:xfrm>
            <a:off x="8544320" y="5580295"/>
            <a:ext cx="1975634" cy="805120"/>
            <a:chOff x="7020320" y="5580295"/>
            <a:chExt cx="1975634" cy="805120"/>
          </a:xfrm>
        </p:grpSpPr>
        <p:sp>
          <p:nvSpPr>
            <p:cNvPr id="19" name="Rectangle 18">
              <a:extLst>
                <a:ext uri="{FF2B5EF4-FFF2-40B4-BE49-F238E27FC236}">
                  <a16:creationId xmlns:a16="http://schemas.microsoft.com/office/drawing/2014/main" id="{4EDD3BF2-5B65-48AA-ADA6-04DD56796A29}"/>
                </a:ext>
              </a:extLst>
            </p:cNvPr>
            <p:cNvSpPr/>
            <p:nvPr/>
          </p:nvSpPr>
          <p:spPr bwMode="gray">
            <a:xfrm>
              <a:off x="7304483" y="5580295"/>
              <a:ext cx="1691471" cy="805120"/>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sz="1600" i="1" dirty="0">
                  <a:solidFill>
                    <a:srgbClr val="2E76BB"/>
                  </a:solidFill>
                  <a:latin typeface="Segoe IU"/>
                </a:rPr>
                <a:t>FOLLOW ALONG </a:t>
              </a:r>
            </a:p>
            <a:p>
              <a:pPr>
                <a:lnSpc>
                  <a:spcPct val="106000"/>
                </a:lnSpc>
                <a:buFont typeface="Wingdings 2" pitchFamily="18" charset="2"/>
                <a:buNone/>
              </a:pPr>
              <a:r>
                <a:rPr lang="en-US" sz="1600" i="1" dirty="0">
                  <a:solidFill>
                    <a:srgbClr val="2E76BB"/>
                  </a:solidFill>
                  <a:latin typeface="Segoe IU"/>
                </a:rPr>
                <a:t>ON P. 73</a:t>
              </a:r>
            </a:p>
          </p:txBody>
        </p:sp>
        <p:grpSp>
          <p:nvGrpSpPr>
            <p:cNvPr id="21" name="Group 20">
              <a:extLst>
                <a:ext uri="{FF2B5EF4-FFF2-40B4-BE49-F238E27FC236}">
                  <a16:creationId xmlns:a16="http://schemas.microsoft.com/office/drawing/2014/main" id="{2C82BD79-F4DB-4198-A130-7BB58BD666FA}"/>
                </a:ext>
              </a:extLst>
            </p:cNvPr>
            <p:cNvGrpSpPr>
              <a:grpSpLocks noChangeAspect="1"/>
            </p:cNvGrpSpPr>
            <p:nvPr/>
          </p:nvGrpSpPr>
          <p:grpSpPr>
            <a:xfrm>
              <a:off x="7020320" y="5774172"/>
              <a:ext cx="284163" cy="285750"/>
              <a:chOff x="13333500" y="3851095"/>
              <a:chExt cx="284163" cy="285750"/>
            </a:xfrm>
          </p:grpSpPr>
          <p:sp>
            <p:nvSpPr>
              <p:cNvPr id="22" name="Freeform 327">
                <a:extLst>
                  <a:ext uri="{FF2B5EF4-FFF2-40B4-BE49-F238E27FC236}">
                    <a16:creationId xmlns:a16="http://schemas.microsoft.com/office/drawing/2014/main" id="{69B20EEA-9930-40CA-996A-E99173B9786A}"/>
                  </a:ext>
                </a:extLst>
              </p:cNvPr>
              <p:cNvSpPr>
                <a:spLocks/>
              </p:cNvSpPr>
              <p:nvPr/>
            </p:nvSpPr>
            <p:spPr bwMode="auto">
              <a:xfrm>
                <a:off x="13370012" y="388919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E76BB"/>
                  </a:solidFill>
                </a:endParaRPr>
              </a:p>
            </p:txBody>
          </p:sp>
          <p:sp>
            <p:nvSpPr>
              <p:cNvPr id="23" name="Freeform 328">
                <a:extLst>
                  <a:ext uri="{FF2B5EF4-FFF2-40B4-BE49-F238E27FC236}">
                    <a16:creationId xmlns:a16="http://schemas.microsoft.com/office/drawing/2014/main" id="{622417D5-9A48-40EB-8FC2-4649217515CD}"/>
                  </a:ext>
                </a:extLst>
              </p:cNvPr>
              <p:cNvSpPr>
                <a:spLocks noEditPoints="1"/>
              </p:cNvSpPr>
              <p:nvPr/>
            </p:nvSpPr>
            <p:spPr bwMode="auto">
              <a:xfrm>
                <a:off x="13333500" y="385109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E76BB"/>
                  </a:solidFill>
                </a:endParaRPr>
              </a:p>
            </p:txBody>
          </p:sp>
        </p:grpSp>
      </p:grpSp>
    </p:spTree>
    <p:extLst>
      <p:ext uri="{BB962C8B-B14F-4D97-AF65-F5344CB8AC3E}">
        <p14:creationId xmlns:p14="http://schemas.microsoft.com/office/powerpoint/2010/main" val="186731572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0B6F2A-A9A5-44A2-B7B8-EC3C80D6EACA}"/>
              </a:ext>
            </a:extLst>
          </p:cNvPr>
          <p:cNvSpPr/>
          <p:nvPr/>
        </p:nvSpPr>
        <p:spPr bwMode="gray">
          <a:xfrm>
            <a:off x="494269" y="2239769"/>
            <a:ext cx="11145795" cy="2003461"/>
          </a:xfrm>
          <a:prstGeom prst="rect">
            <a:avLst/>
          </a:prstGeom>
          <a:solidFill>
            <a:srgbClr val="002060"/>
          </a:solidFill>
          <a:ln w="19050" algn="ctr">
            <a:noFill/>
            <a:miter lim="800000"/>
            <a:headEnd/>
            <a:tailEnd/>
          </a:ln>
        </p:spPr>
        <p:txBody>
          <a:bodyPr wrap="square" lIns="88900" tIns="88900" rIns="88900" bIns="88900" rtlCol="0" anchor="ctr"/>
          <a:lstStyle/>
          <a:p>
            <a:pPr lvl="1">
              <a:lnSpc>
                <a:spcPct val="106000"/>
              </a:lnSpc>
            </a:pPr>
            <a:r>
              <a:rPr lang="en-US" sz="3000" b="1" dirty="0">
                <a:solidFill>
                  <a:schemeClr val="bg1"/>
                </a:solidFill>
                <a:latin typeface="+mj-lt"/>
              </a:rPr>
              <a:t>Applicant Toolkit: </a:t>
            </a:r>
            <a:br>
              <a:rPr lang="en-US" sz="3000" b="1" dirty="0">
                <a:solidFill>
                  <a:schemeClr val="bg1"/>
                </a:solidFill>
                <a:latin typeface="+mj-lt"/>
              </a:rPr>
            </a:br>
            <a:r>
              <a:rPr lang="en-US" sz="3000" b="1" dirty="0">
                <a:solidFill>
                  <a:schemeClr val="bg1"/>
                </a:solidFill>
                <a:latin typeface="+mj-lt"/>
              </a:rPr>
              <a:t>Overview</a:t>
            </a:r>
          </a:p>
        </p:txBody>
      </p:sp>
      <p:pic>
        <p:nvPicPr>
          <p:cNvPr id="6" name="Picture 5">
            <a:extLst>
              <a:ext uri="{FF2B5EF4-FFF2-40B4-BE49-F238E27FC236}">
                <a16:creationId xmlns:a16="http://schemas.microsoft.com/office/drawing/2014/main" id="{3D097DDC-1A49-4CDD-9BC0-9E4496FC0D1D}"/>
              </a:ext>
            </a:extLst>
          </p:cNvPr>
          <p:cNvPicPr>
            <a:picLocks noChangeAspect="1"/>
          </p:cNvPicPr>
          <p:nvPr/>
        </p:nvPicPr>
        <p:blipFill rotWithShape="1">
          <a:blip r:embed="rId3"/>
          <a:srcRect l="698" r="278"/>
          <a:stretch/>
        </p:blipFill>
        <p:spPr>
          <a:xfrm>
            <a:off x="7740941" y="1158243"/>
            <a:ext cx="3181207" cy="4095035"/>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645305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FABD778-1C8A-475D-B565-3E5F93C562DC}"/>
              </a:ext>
            </a:extLst>
          </p:cNvPr>
          <p:cNvPicPr>
            <a:picLocks noChangeAspect="1"/>
          </p:cNvPicPr>
          <p:nvPr/>
        </p:nvPicPr>
        <p:blipFill rotWithShape="1">
          <a:blip r:embed="rId3"/>
          <a:srcRect b="17530"/>
          <a:stretch/>
        </p:blipFill>
        <p:spPr>
          <a:xfrm>
            <a:off x="4607029" y="2044133"/>
            <a:ext cx="5518638" cy="3486623"/>
          </a:xfrm>
          <a:prstGeom prst="rect">
            <a:avLst/>
          </a:prstGeom>
          <a:effectLst>
            <a:outerShdw blurRad="50800" dist="38100" dir="2700000" algn="tl" rotWithShape="0">
              <a:prstClr val="black">
                <a:alpha val="40000"/>
              </a:prstClr>
            </a:outerShdw>
          </a:effectLst>
        </p:spPr>
      </p:pic>
      <p:sp>
        <p:nvSpPr>
          <p:cNvPr id="3" name="Title 1">
            <a:extLst>
              <a:ext uri="{FF2B5EF4-FFF2-40B4-BE49-F238E27FC236}">
                <a16:creationId xmlns:a16="http://schemas.microsoft.com/office/drawing/2014/main" id="{FC598BDE-5384-48AA-AE19-A60718530186}"/>
              </a:ext>
            </a:extLst>
          </p:cNvPr>
          <p:cNvSpPr txBox="1">
            <a:spLocks/>
          </p:cNvSpPr>
          <p:nvPr/>
        </p:nvSpPr>
        <p:spPr>
          <a:xfrm>
            <a:off x="1937344" y="356937"/>
            <a:ext cx="8302955"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UI" panose="020B0502040204020203" pitchFamily="34" charset="0"/>
                <a:cs typeface="Segoe UI" panose="020B0502040204020203" pitchFamily="34" charset="0"/>
              </a:rPr>
              <a:t>Navigating Grant Program Applications</a:t>
            </a:r>
            <a:endParaRPr lang="en-US" sz="2400" b="1" dirty="0">
              <a:latin typeface="Segoe IU"/>
              <a:cs typeface="Segoe UI" panose="020B0502040204020203" pitchFamily="34" charset="0"/>
            </a:endParaRPr>
          </a:p>
        </p:txBody>
      </p:sp>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20" name="TextBox 19">
            <a:hlinkClick r:id="" action="ppaction://noaction"/>
            <a:extLst>
              <a:ext uri="{FF2B5EF4-FFF2-40B4-BE49-F238E27FC236}">
                <a16:creationId xmlns:a16="http://schemas.microsoft.com/office/drawing/2014/main" id="{D8AEFE5B-8A60-46E3-9F0F-D38679181A5E}"/>
              </a:ext>
            </a:extLst>
          </p:cNvPr>
          <p:cNvSpPr txBox="1"/>
          <p:nvPr/>
        </p:nvSpPr>
        <p:spPr>
          <a:xfrm>
            <a:off x="2055628" y="928557"/>
            <a:ext cx="8184668" cy="430887"/>
          </a:xfrm>
          <a:prstGeom prst="rect">
            <a:avLst/>
          </a:prstGeom>
          <a:noFill/>
        </p:spPr>
        <p:txBody>
          <a:bodyPr wrap="square" lIns="0" tIns="0" rIns="0" bIns="0" rtlCol="0">
            <a:spAutoFit/>
          </a:bodyPr>
          <a:lstStyle/>
          <a:p>
            <a:pPr defTabSz="914400">
              <a:defRPr/>
            </a:pPr>
            <a:r>
              <a:rPr lang="en-US" sz="1400" b="1" kern="0" dirty="0">
                <a:latin typeface="Segoe UI" panose="020B0502040204020203" pitchFamily="34" charset="0"/>
                <a:cs typeface="Segoe UI" panose="020B0502040204020203" pitchFamily="34" charset="0"/>
              </a:rPr>
              <a:t>This section guides applicants through considerations when compiling an application, including navigating program NOFOs, writing a compelling story, and submitting the application</a:t>
            </a:r>
          </a:p>
        </p:txBody>
      </p:sp>
      <p:sp>
        <p:nvSpPr>
          <p:cNvPr id="19" name="Rectangle 18">
            <a:extLst>
              <a:ext uri="{FF2B5EF4-FFF2-40B4-BE49-F238E27FC236}">
                <a16:creationId xmlns:a16="http://schemas.microsoft.com/office/drawing/2014/main" id="{6AEC5C4B-28DC-4234-8830-12604801DD78}"/>
              </a:ext>
            </a:extLst>
          </p:cNvPr>
          <p:cNvSpPr/>
          <p:nvPr/>
        </p:nvSpPr>
        <p:spPr>
          <a:xfrm>
            <a:off x="4607029" y="2044133"/>
            <a:ext cx="5518638" cy="3491101"/>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CF30094D-5B9A-406B-B267-B5E003DB9087}"/>
              </a:ext>
            </a:extLst>
          </p:cNvPr>
          <p:cNvSpPr/>
          <p:nvPr/>
        </p:nvSpPr>
        <p:spPr>
          <a:xfrm rot="5400000">
            <a:off x="3936070" y="2682574"/>
            <a:ext cx="1460779" cy="1322433"/>
          </a:xfrm>
          <a:prstGeom prst="triangle">
            <a:avLst>
              <a:gd name="adj" fmla="val 50441"/>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06824E0-0EE6-421F-B546-5A8556BAE64B}"/>
              </a:ext>
            </a:extLst>
          </p:cNvPr>
          <p:cNvSpPr txBox="1"/>
          <p:nvPr/>
        </p:nvSpPr>
        <p:spPr>
          <a:xfrm>
            <a:off x="2107332" y="2325881"/>
            <a:ext cx="1897911" cy="2035814"/>
          </a:xfrm>
          <a:prstGeom prst="rect">
            <a:avLst/>
          </a:prstGeom>
          <a:solidFill>
            <a:schemeClr val="bg1"/>
          </a:solidFill>
          <a:ln w="38100">
            <a:solidFill>
              <a:srgbClr val="002060"/>
            </a:solidFill>
          </a:ln>
        </p:spPr>
        <p:txBody>
          <a:bodyPr wrap="square" rtlCol="0">
            <a:spAutoFit/>
          </a:bodyPr>
          <a:lstStyle/>
          <a:p>
            <a:pPr algn="ctr" eaLnBrk="0" hangingPunct="0">
              <a:lnSpc>
                <a:spcPct val="106000"/>
              </a:lnSpc>
            </a:pPr>
            <a:r>
              <a:rPr lang="en-US" sz="1200" b="1" dirty="0">
                <a:solidFill>
                  <a:srgbClr val="002060"/>
                </a:solidFill>
                <a:latin typeface="Segoe UI" panose="020B0502040204020203" pitchFamily="34" charset="0"/>
                <a:cs typeface="Segoe UI" panose="020B0502040204020203" pitchFamily="34" charset="0"/>
              </a:rPr>
              <a:t>Review the Notice of Funding Opportunity</a:t>
            </a:r>
          </a:p>
          <a:p>
            <a:pPr eaLnBrk="0" hangingPunct="0">
              <a:lnSpc>
                <a:spcPct val="106000"/>
              </a:lnSpc>
            </a:pPr>
            <a:r>
              <a:rPr lang="en-US" sz="1200" dirty="0">
                <a:latin typeface="Segoe UI" panose="020B0502040204020203" pitchFamily="34" charset="0"/>
                <a:cs typeface="Segoe UI" panose="020B0502040204020203" pitchFamily="34" charset="0"/>
              </a:rPr>
              <a:t>A program’s Notice of Funding Opportunity (NOFO) includes details on the program’s goals, funding, evaluation criteria, and how to submit an application, among other things.</a:t>
            </a:r>
          </a:p>
        </p:txBody>
      </p:sp>
      <p:grpSp>
        <p:nvGrpSpPr>
          <p:cNvPr id="12" name="Group 11">
            <a:extLst>
              <a:ext uri="{FF2B5EF4-FFF2-40B4-BE49-F238E27FC236}">
                <a16:creationId xmlns:a16="http://schemas.microsoft.com/office/drawing/2014/main" id="{DFBF6845-5C7F-4853-BCFB-A8DFBF554438}"/>
              </a:ext>
            </a:extLst>
          </p:cNvPr>
          <p:cNvGrpSpPr/>
          <p:nvPr/>
        </p:nvGrpSpPr>
        <p:grpSpPr>
          <a:xfrm>
            <a:off x="7668172" y="5881436"/>
            <a:ext cx="2821590" cy="294705"/>
            <a:chOff x="6162219" y="5905974"/>
            <a:chExt cx="2821590" cy="294705"/>
          </a:xfrm>
        </p:grpSpPr>
        <p:sp>
          <p:nvSpPr>
            <p:cNvPr id="13" name="Rectangle 12">
              <a:extLst>
                <a:ext uri="{FF2B5EF4-FFF2-40B4-BE49-F238E27FC236}">
                  <a16:creationId xmlns:a16="http://schemas.microsoft.com/office/drawing/2014/main" id="{F36AA453-8F82-4414-B61C-F55DCC72C28D}"/>
                </a:ext>
              </a:extLst>
            </p:cNvPr>
            <p:cNvSpPr/>
            <p:nvPr/>
          </p:nvSpPr>
          <p:spPr bwMode="gray">
            <a:xfrm>
              <a:off x="6162219" y="5905974"/>
              <a:ext cx="2821590" cy="294705"/>
            </a:xfrm>
            <a:prstGeom prst="rect">
              <a:avLst/>
            </a:prstGeom>
            <a:noFill/>
            <a:ln w="19050" algn="ctr">
              <a:noFill/>
              <a:miter lim="800000"/>
              <a:headEnd/>
              <a:tailEnd/>
            </a:ln>
          </p:spPr>
          <p:txBody>
            <a:bodyPr wrap="square" lIns="88900" tIns="88900" rIns="88900" bIns="88900" rtlCol="0" anchor="ctr"/>
            <a:lstStyle/>
            <a:p>
              <a:pPr algn="r">
                <a:lnSpc>
                  <a:spcPct val="106000"/>
                </a:lnSpc>
                <a:buFont typeface="Wingdings 2" pitchFamily="18" charset="2"/>
                <a:buNone/>
              </a:pPr>
              <a:r>
                <a:rPr lang="en-US" sz="1600" i="1" dirty="0">
                  <a:solidFill>
                    <a:srgbClr val="2E76BB"/>
                  </a:solidFill>
                  <a:latin typeface="Segoe IU"/>
                </a:rPr>
                <a:t>FOLLOW ALONG ON P. 74</a:t>
              </a:r>
            </a:p>
          </p:txBody>
        </p:sp>
        <p:grpSp>
          <p:nvGrpSpPr>
            <p:cNvPr id="14" name="Group 13">
              <a:extLst>
                <a:ext uri="{FF2B5EF4-FFF2-40B4-BE49-F238E27FC236}">
                  <a16:creationId xmlns:a16="http://schemas.microsoft.com/office/drawing/2014/main" id="{0B446529-3844-4C15-8A97-1D4A74940496}"/>
                </a:ext>
              </a:extLst>
            </p:cNvPr>
            <p:cNvGrpSpPr>
              <a:grpSpLocks noChangeAspect="1"/>
            </p:cNvGrpSpPr>
            <p:nvPr/>
          </p:nvGrpSpPr>
          <p:grpSpPr>
            <a:xfrm>
              <a:off x="6274585" y="5910451"/>
              <a:ext cx="284163" cy="285750"/>
              <a:chOff x="11600722" y="4299585"/>
              <a:chExt cx="284163" cy="285750"/>
            </a:xfrm>
          </p:grpSpPr>
          <p:sp>
            <p:nvSpPr>
              <p:cNvPr id="15" name="Freeform 327">
                <a:extLst>
                  <a:ext uri="{FF2B5EF4-FFF2-40B4-BE49-F238E27FC236}">
                    <a16:creationId xmlns:a16="http://schemas.microsoft.com/office/drawing/2014/main" id="{D8E89F96-6131-41B5-B695-5AB934DCEB4C}"/>
                  </a:ext>
                </a:extLst>
              </p:cNvPr>
              <p:cNvSpPr>
                <a:spLocks/>
              </p:cNvSpPr>
              <p:nvPr/>
            </p:nvSpPr>
            <p:spPr bwMode="auto">
              <a:xfrm>
                <a:off x="11637234"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E76BB"/>
                  </a:solidFill>
                </a:endParaRPr>
              </a:p>
            </p:txBody>
          </p:sp>
          <p:sp>
            <p:nvSpPr>
              <p:cNvPr id="16" name="Freeform 328">
                <a:extLst>
                  <a:ext uri="{FF2B5EF4-FFF2-40B4-BE49-F238E27FC236}">
                    <a16:creationId xmlns:a16="http://schemas.microsoft.com/office/drawing/2014/main" id="{3CEF594F-8394-4793-93CE-38977948FCCE}"/>
                  </a:ext>
                </a:extLst>
              </p:cNvPr>
              <p:cNvSpPr>
                <a:spLocks noEditPoints="1"/>
              </p:cNvSpPr>
              <p:nvPr/>
            </p:nvSpPr>
            <p:spPr bwMode="auto">
              <a:xfrm>
                <a:off x="11600722"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E76BB"/>
                  </a:solidFill>
                </a:endParaRPr>
              </a:p>
            </p:txBody>
          </p:sp>
        </p:grpSp>
      </p:grpSp>
      <p:pic>
        <p:nvPicPr>
          <p:cNvPr id="21" name="Picture 20">
            <a:extLst>
              <a:ext uri="{FF2B5EF4-FFF2-40B4-BE49-F238E27FC236}">
                <a16:creationId xmlns:a16="http://schemas.microsoft.com/office/drawing/2014/main" id="{12EC8621-A132-4554-BA04-7526B33AB5E1}"/>
              </a:ext>
            </a:extLst>
          </p:cNvPr>
          <p:cNvPicPr>
            <a:picLocks noChangeAspect="1"/>
          </p:cNvPicPr>
          <p:nvPr/>
        </p:nvPicPr>
        <p:blipFill rotWithShape="1">
          <a:blip r:embed="rId3"/>
          <a:srcRect l="3284" t="20588" r="67571" b="53619"/>
          <a:stretch/>
        </p:blipFill>
        <p:spPr>
          <a:xfrm>
            <a:off x="4795872" y="2881739"/>
            <a:ext cx="1608364" cy="1090495"/>
          </a:xfrm>
          <a:prstGeom prst="rect">
            <a:avLst/>
          </a:prstGeom>
          <a:ln w="38100">
            <a:solidFill>
              <a:srgbClr val="002060"/>
            </a:solidFill>
          </a:ln>
        </p:spPr>
      </p:pic>
    </p:spTree>
    <p:extLst>
      <p:ext uri="{BB962C8B-B14F-4D97-AF65-F5344CB8AC3E}">
        <p14:creationId xmlns:p14="http://schemas.microsoft.com/office/powerpoint/2010/main" val="280778642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7011AA-9E2C-41B0-A858-5E3812D204FB}"/>
              </a:ext>
            </a:extLst>
          </p:cNvPr>
          <p:cNvPicPr>
            <a:picLocks noChangeAspect="1"/>
          </p:cNvPicPr>
          <p:nvPr/>
        </p:nvPicPr>
        <p:blipFill rotWithShape="1">
          <a:blip r:embed="rId3"/>
          <a:srcRect b="31646"/>
          <a:stretch/>
        </p:blipFill>
        <p:spPr>
          <a:xfrm>
            <a:off x="2084560" y="2023112"/>
            <a:ext cx="5892643" cy="3940079"/>
          </a:xfrm>
          <a:prstGeom prst="rect">
            <a:avLst/>
          </a:prstGeom>
          <a:effectLst>
            <a:outerShdw blurRad="50800" dist="38100" dir="2700000" algn="tl" rotWithShape="0">
              <a:prstClr val="black">
                <a:alpha val="40000"/>
              </a:prstClr>
            </a:outerShdw>
          </a:effectLst>
        </p:spPr>
      </p:pic>
      <p:sp>
        <p:nvSpPr>
          <p:cNvPr id="3" name="Title 1">
            <a:extLst>
              <a:ext uri="{FF2B5EF4-FFF2-40B4-BE49-F238E27FC236}">
                <a16:creationId xmlns:a16="http://schemas.microsoft.com/office/drawing/2014/main" id="{FC598BDE-5384-48AA-AE19-A60718530186}"/>
              </a:ext>
            </a:extLst>
          </p:cNvPr>
          <p:cNvSpPr txBox="1">
            <a:spLocks/>
          </p:cNvSpPr>
          <p:nvPr/>
        </p:nvSpPr>
        <p:spPr>
          <a:xfrm>
            <a:off x="1937344" y="356937"/>
            <a:ext cx="8302955"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UI" panose="020B0502040204020203" pitchFamily="34" charset="0"/>
                <a:cs typeface="Segoe UI" panose="020B0502040204020203" pitchFamily="34" charset="0"/>
              </a:rPr>
              <a:t>USDOT Applicant Considerations</a:t>
            </a:r>
            <a:endParaRPr lang="en-US" sz="2400" b="1" dirty="0">
              <a:latin typeface="Segoe IU"/>
              <a:cs typeface="Segoe UI" panose="020B0502040204020203" pitchFamily="34" charset="0"/>
            </a:endParaRPr>
          </a:p>
        </p:txBody>
      </p:sp>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20" name="TextBox 19">
            <a:hlinkClick r:id="" action="ppaction://noaction"/>
            <a:extLst>
              <a:ext uri="{FF2B5EF4-FFF2-40B4-BE49-F238E27FC236}">
                <a16:creationId xmlns:a16="http://schemas.microsoft.com/office/drawing/2014/main" id="{D8AEFE5B-8A60-46E3-9F0F-D38679181A5E}"/>
              </a:ext>
            </a:extLst>
          </p:cNvPr>
          <p:cNvSpPr txBox="1"/>
          <p:nvPr/>
        </p:nvSpPr>
        <p:spPr>
          <a:xfrm>
            <a:off x="2055628" y="928557"/>
            <a:ext cx="8184668" cy="646331"/>
          </a:xfrm>
          <a:prstGeom prst="rect">
            <a:avLst/>
          </a:prstGeom>
          <a:noFill/>
        </p:spPr>
        <p:txBody>
          <a:bodyPr wrap="square" lIns="0" tIns="0" rIns="0" bIns="0" rtlCol="0">
            <a:spAutoFit/>
          </a:bodyPr>
          <a:lstStyle/>
          <a:p>
            <a:pPr defTabSz="914400">
              <a:defRPr/>
            </a:pPr>
            <a:r>
              <a:rPr lang="en-US" sz="1400" b="1" kern="0" dirty="0">
                <a:latin typeface="Segoe UI" panose="020B0502040204020203" pitchFamily="34" charset="0"/>
                <a:cs typeface="Segoe UI" panose="020B0502040204020203" pitchFamily="34" charset="0"/>
              </a:rPr>
              <a:t>This section provides an overview and resources related to calculating a benefit-cost analysis, planning for environmental reviews, engaging with State Departments of Transportation, utilizing USDOT technical assistance, and considering potential accessibility issues</a:t>
            </a:r>
          </a:p>
        </p:txBody>
      </p:sp>
      <p:sp>
        <p:nvSpPr>
          <p:cNvPr id="10" name="Rectangle 9">
            <a:extLst>
              <a:ext uri="{FF2B5EF4-FFF2-40B4-BE49-F238E27FC236}">
                <a16:creationId xmlns:a16="http://schemas.microsoft.com/office/drawing/2014/main" id="{60FA6A1A-DC3C-4B53-ABB3-464BEDEC6A44}"/>
              </a:ext>
            </a:extLst>
          </p:cNvPr>
          <p:cNvSpPr/>
          <p:nvPr/>
        </p:nvSpPr>
        <p:spPr>
          <a:xfrm>
            <a:off x="2099162" y="2023112"/>
            <a:ext cx="5878041" cy="3940079"/>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C8A219F4-FDF3-491D-8682-0A54C7A6DB0F}"/>
              </a:ext>
            </a:extLst>
          </p:cNvPr>
          <p:cNvSpPr/>
          <p:nvPr/>
        </p:nvSpPr>
        <p:spPr>
          <a:xfrm rot="16350647">
            <a:off x="6070604" y="996409"/>
            <a:ext cx="1621626" cy="5045662"/>
          </a:xfrm>
          <a:prstGeom prst="triangle">
            <a:avLst>
              <a:gd name="adj" fmla="val 37934"/>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5CFB805-8F4F-42CB-A924-C20D59822038}"/>
              </a:ext>
            </a:extLst>
          </p:cNvPr>
          <p:cNvSpPr txBox="1"/>
          <p:nvPr/>
        </p:nvSpPr>
        <p:spPr>
          <a:xfrm>
            <a:off x="8332277" y="2715386"/>
            <a:ext cx="1775169" cy="2035814"/>
          </a:xfrm>
          <a:prstGeom prst="rect">
            <a:avLst/>
          </a:prstGeom>
          <a:solidFill>
            <a:schemeClr val="bg1"/>
          </a:solidFill>
          <a:ln w="38100">
            <a:solidFill>
              <a:srgbClr val="002060"/>
            </a:solidFill>
          </a:ln>
        </p:spPr>
        <p:txBody>
          <a:bodyPr wrap="square" rtlCol="0">
            <a:spAutoFit/>
          </a:bodyPr>
          <a:lstStyle/>
          <a:p>
            <a:pPr algn="ctr" eaLnBrk="0" hangingPunct="0">
              <a:lnSpc>
                <a:spcPct val="106000"/>
              </a:lnSpc>
            </a:pPr>
            <a:r>
              <a:rPr lang="en-US" sz="1200" b="1" dirty="0">
                <a:solidFill>
                  <a:srgbClr val="002060"/>
                </a:solidFill>
                <a:latin typeface="Segoe UI" panose="020B0502040204020203" pitchFamily="34" charset="0"/>
                <a:cs typeface="Segoe UI" panose="020B0502040204020203" pitchFamily="34" charset="0"/>
              </a:rPr>
              <a:t>Consider Potential Benefits and Costs</a:t>
            </a:r>
          </a:p>
          <a:p>
            <a:pPr eaLnBrk="0" hangingPunct="0">
              <a:lnSpc>
                <a:spcPct val="106000"/>
              </a:lnSpc>
            </a:pPr>
            <a:r>
              <a:rPr lang="en-US" sz="1200" dirty="0">
                <a:latin typeface="Segoe UI" panose="020B0502040204020203" pitchFamily="34" charset="0"/>
                <a:cs typeface="Segoe UI" panose="020B0502040204020203" pitchFamily="34" charset="0"/>
              </a:rPr>
              <a:t>This section of the Toolkit highlights factors to consider in conducting your project’s benefit-cost analysis, including sample benefits and costs.</a:t>
            </a:r>
          </a:p>
        </p:txBody>
      </p:sp>
      <p:grpSp>
        <p:nvGrpSpPr>
          <p:cNvPr id="2" name="Group 1">
            <a:extLst>
              <a:ext uri="{FF2B5EF4-FFF2-40B4-BE49-F238E27FC236}">
                <a16:creationId xmlns:a16="http://schemas.microsoft.com/office/drawing/2014/main" id="{5F48A6EF-82ED-48B8-96F5-47CBA09813DC}"/>
              </a:ext>
            </a:extLst>
          </p:cNvPr>
          <p:cNvGrpSpPr/>
          <p:nvPr/>
        </p:nvGrpSpPr>
        <p:grpSpPr>
          <a:xfrm>
            <a:off x="8544320" y="5580295"/>
            <a:ext cx="1975634" cy="805120"/>
            <a:chOff x="7020320" y="5580295"/>
            <a:chExt cx="1975634" cy="805120"/>
          </a:xfrm>
        </p:grpSpPr>
        <p:sp>
          <p:nvSpPr>
            <p:cNvPr id="15" name="Rectangle 14">
              <a:extLst>
                <a:ext uri="{FF2B5EF4-FFF2-40B4-BE49-F238E27FC236}">
                  <a16:creationId xmlns:a16="http://schemas.microsoft.com/office/drawing/2014/main" id="{7301E005-BF6C-4057-9337-58804FD60CA6}"/>
                </a:ext>
              </a:extLst>
            </p:cNvPr>
            <p:cNvSpPr/>
            <p:nvPr/>
          </p:nvSpPr>
          <p:spPr bwMode="gray">
            <a:xfrm>
              <a:off x="7304483" y="5580295"/>
              <a:ext cx="1691471" cy="805120"/>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sz="1600" i="1" dirty="0">
                  <a:solidFill>
                    <a:srgbClr val="2E76BB"/>
                  </a:solidFill>
                  <a:latin typeface="Segoe IU"/>
                </a:rPr>
                <a:t>FOLLOW ALONG </a:t>
              </a:r>
            </a:p>
            <a:p>
              <a:pPr>
                <a:lnSpc>
                  <a:spcPct val="106000"/>
                </a:lnSpc>
                <a:buFont typeface="Wingdings 2" pitchFamily="18" charset="2"/>
                <a:buNone/>
              </a:pPr>
              <a:r>
                <a:rPr lang="en-US" sz="1600" i="1" dirty="0">
                  <a:solidFill>
                    <a:srgbClr val="2E76BB"/>
                  </a:solidFill>
                  <a:latin typeface="Segoe IU"/>
                </a:rPr>
                <a:t>ON P. 80</a:t>
              </a:r>
            </a:p>
          </p:txBody>
        </p:sp>
        <p:grpSp>
          <p:nvGrpSpPr>
            <p:cNvPr id="16" name="Group 15">
              <a:extLst>
                <a:ext uri="{FF2B5EF4-FFF2-40B4-BE49-F238E27FC236}">
                  <a16:creationId xmlns:a16="http://schemas.microsoft.com/office/drawing/2014/main" id="{1DB1657E-7561-4DE0-9FEC-D0577EE4793A}"/>
                </a:ext>
              </a:extLst>
            </p:cNvPr>
            <p:cNvGrpSpPr>
              <a:grpSpLocks noChangeAspect="1"/>
            </p:cNvGrpSpPr>
            <p:nvPr/>
          </p:nvGrpSpPr>
          <p:grpSpPr>
            <a:xfrm>
              <a:off x="7020320" y="5774172"/>
              <a:ext cx="284163" cy="285750"/>
              <a:chOff x="13333500" y="3851095"/>
              <a:chExt cx="284163" cy="285750"/>
            </a:xfrm>
          </p:grpSpPr>
          <p:sp>
            <p:nvSpPr>
              <p:cNvPr id="17" name="Freeform 327">
                <a:extLst>
                  <a:ext uri="{FF2B5EF4-FFF2-40B4-BE49-F238E27FC236}">
                    <a16:creationId xmlns:a16="http://schemas.microsoft.com/office/drawing/2014/main" id="{C9D3EBAD-F9FB-44E3-B381-5D95AE56167B}"/>
                  </a:ext>
                </a:extLst>
              </p:cNvPr>
              <p:cNvSpPr>
                <a:spLocks/>
              </p:cNvSpPr>
              <p:nvPr/>
            </p:nvSpPr>
            <p:spPr bwMode="auto">
              <a:xfrm>
                <a:off x="13370012" y="388919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E76BB"/>
                  </a:solidFill>
                </a:endParaRPr>
              </a:p>
            </p:txBody>
          </p:sp>
          <p:sp>
            <p:nvSpPr>
              <p:cNvPr id="18" name="Freeform 328">
                <a:extLst>
                  <a:ext uri="{FF2B5EF4-FFF2-40B4-BE49-F238E27FC236}">
                    <a16:creationId xmlns:a16="http://schemas.microsoft.com/office/drawing/2014/main" id="{5A84FA5D-403C-4779-AEA6-5A268AB72644}"/>
                  </a:ext>
                </a:extLst>
              </p:cNvPr>
              <p:cNvSpPr>
                <a:spLocks noEditPoints="1"/>
              </p:cNvSpPr>
              <p:nvPr/>
            </p:nvSpPr>
            <p:spPr bwMode="auto">
              <a:xfrm>
                <a:off x="13333500" y="385109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E76BB"/>
                  </a:solidFill>
                </a:endParaRPr>
              </a:p>
            </p:txBody>
          </p:sp>
        </p:grpSp>
      </p:grpSp>
      <p:pic>
        <p:nvPicPr>
          <p:cNvPr id="21" name="Picture 20">
            <a:extLst>
              <a:ext uri="{FF2B5EF4-FFF2-40B4-BE49-F238E27FC236}">
                <a16:creationId xmlns:a16="http://schemas.microsoft.com/office/drawing/2014/main" id="{25C39B8A-5C14-49C3-9CE1-9FC82F35A789}"/>
              </a:ext>
            </a:extLst>
          </p:cNvPr>
          <p:cNvPicPr>
            <a:picLocks noChangeAspect="1"/>
          </p:cNvPicPr>
          <p:nvPr/>
        </p:nvPicPr>
        <p:blipFill rotWithShape="1">
          <a:blip r:embed="rId4"/>
          <a:srcRect r="2841" b="2879"/>
          <a:stretch/>
        </p:blipFill>
        <p:spPr>
          <a:xfrm>
            <a:off x="2209262" y="2909956"/>
            <a:ext cx="2699898" cy="1335268"/>
          </a:xfrm>
          <a:prstGeom prst="rect">
            <a:avLst/>
          </a:prstGeom>
          <a:ln w="38100">
            <a:solidFill>
              <a:srgbClr val="002060"/>
            </a:solidFill>
          </a:ln>
        </p:spPr>
      </p:pic>
    </p:spTree>
    <p:extLst>
      <p:ext uri="{BB962C8B-B14F-4D97-AF65-F5344CB8AC3E}">
        <p14:creationId xmlns:p14="http://schemas.microsoft.com/office/powerpoint/2010/main" val="51718357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98BDE-5384-48AA-AE19-A60718530186}"/>
              </a:ext>
            </a:extLst>
          </p:cNvPr>
          <p:cNvSpPr txBox="1">
            <a:spLocks/>
          </p:cNvSpPr>
          <p:nvPr/>
        </p:nvSpPr>
        <p:spPr>
          <a:xfrm>
            <a:off x="1937342" y="356935"/>
            <a:ext cx="8302955"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UI" panose="020B0502040204020203" pitchFamily="34" charset="0"/>
                <a:cs typeface="Segoe UI" panose="020B0502040204020203" pitchFamily="34" charset="0"/>
              </a:rPr>
              <a:t>Other Sections in the Applicant Toolkit</a:t>
            </a:r>
          </a:p>
        </p:txBody>
      </p:sp>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20" name="TextBox 19">
            <a:hlinkClick r:id="" action="ppaction://noaction"/>
            <a:extLst>
              <a:ext uri="{FF2B5EF4-FFF2-40B4-BE49-F238E27FC236}">
                <a16:creationId xmlns:a16="http://schemas.microsoft.com/office/drawing/2014/main" id="{D8AEFE5B-8A60-46E3-9F0F-D38679181A5E}"/>
              </a:ext>
            </a:extLst>
          </p:cNvPr>
          <p:cNvSpPr txBox="1"/>
          <p:nvPr/>
        </p:nvSpPr>
        <p:spPr>
          <a:xfrm>
            <a:off x="2055628" y="928555"/>
            <a:ext cx="8184668" cy="430887"/>
          </a:xfrm>
          <a:prstGeom prst="rect">
            <a:avLst/>
          </a:prstGeom>
          <a:noFill/>
        </p:spPr>
        <p:txBody>
          <a:bodyPr wrap="square" lIns="0" tIns="0" rIns="0" bIns="0" rtlCol="0">
            <a:spAutoFit/>
          </a:bodyPr>
          <a:lstStyle/>
          <a:p>
            <a:pPr defTabSz="914400">
              <a:defRPr/>
            </a:pPr>
            <a:r>
              <a:rPr lang="en-US" sz="1400" b="1" kern="0" dirty="0">
                <a:latin typeface="Segoe UI" panose="020B0502040204020203" pitchFamily="34" charset="0"/>
                <a:cs typeface="Segoe UI" panose="020B0502040204020203" pitchFamily="34" charset="0"/>
              </a:rPr>
              <a:t>In addition to the content we’ve discussed today, there are many other sections in the Applicant Toolkit that we encourage you to explore</a:t>
            </a:r>
          </a:p>
        </p:txBody>
      </p:sp>
      <p:pic>
        <p:nvPicPr>
          <p:cNvPr id="12" name="Picture 11">
            <a:extLst>
              <a:ext uri="{FF2B5EF4-FFF2-40B4-BE49-F238E27FC236}">
                <a16:creationId xmlns:a16="http://schemas.microsoft.com/office/drawing/2014/main" id="{CD6A98BB-3834-4BB4-97CB-A3637204220D}"/>
              </a:ext>
            </a:extLst>
          </p:cNvPr>
          <p:cNvPicPr>
            <a:picLocks noChangeAspect="1"/>
          </p:cNvPicPr>
          <p:nvPr/>
        </p:nvPicPr>
        <p:blipFill rotWithShape="1">
          <a:blip r:embed="rId3"/>
          <a:srcRect l="698" r="278"/>
          <a:stretch/>
        </p:blipFill>
        <p:spPr>
          <a:xfrm>
            <a:off x="7204364" y="1770159"/>
            <a:ext cx="2932008" cy="3774252"/>
          </a:xfrm>
          <a:prstGeom prst="rect">
            <a:avLst/>
          </a:prstGeom>
          <a:ln>
            <a:solidFill>
              <a:schemeClr val="bg1"/>
            </a:solidFill>
          </a:ln>
          <a:effectLst>
            <a:outerShdw blurRad="50800" dist="38100" dir="2700000" algn="tl" rotWithShape="0">
              <a:prstClr val="black">
                <a:alpha val="40000"/>
              </a:prstClr>
            </a:outerShdw>
          </a:effectLst>
        </p:spPr>
      </p:pic>
      <p:grpSp>
        <p:nvGrpSpPr>
          <p:cNvPr id="37" name="Group 36">
            <a:extLst>
              <a:ext uri="{FF2B5EF4-FFF2-40B4-BE49-F238E27FC236}">
                <a16:creationId xmlns:a16="http://schemas.microsoft.com/office/drawing/2014/main" id="{130FFDDB-3A41-455A-AF53-099BF42863FD}"/>
              </a:ext>
            </a:extLst>
          </p:cNvPr>
          <p:cNvGrpSpPr/>
          <p:nvPr/>
        </p:nvGrpSpPr>
        <p:grpSpPr>
          <a:xfrm>
            <a:off x="6443126" y="3832575"/>
            <a:ext cx="320040" cy="320040"/>
            <a:chOff x="9195972" y="3630393"/>
            <a:chExt cx="320040" cy="320040"/>
          </a:xfrm>
        </p:grpSpPr>
        <p:sp>
          <p:nvSpPr>
            <p:cNvPr id="38" name="Oval 37">
              <a:extLst>
                <a:ext uri="{FF2B5EF4-FFF2-40B4-BE49-F238E27FC236}">
                  <a16:creationId xmlns:a16="http://schemas.microsoft.com/office/drawing/2014/main" id="{4409A12E-DB4D-41B7-8646-D875CD17C1D0}"/>
                </a:ext>
              </a:extLst>
            </p:cNvPr>
            <p:cNvSpPr/>
            <p:nvPr/>
          </p:nvSpPr>
          <p:spPr bwMode="gray">
            <a:xfrm>
              <a:off x="9195972" y="3630393"/>
              <a:ext cx="320040" cy="32004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9" name="General_Fill_3">
              <a:extLst>
                <a:ext uri="{FF2B5EF4-FFF2-40B4-BE49-F238E27FC236}">
                  <a16:creationId xmlns:a16="http://schemas.microsoft.com/office/drawing/2014/main" id="{BED555AD-E77F-4538-9F65-51F77F2F1D12}"/>
                </a:ext>
              </a:extLst>
            </p:cNvPr>
            <p:cNvSpPr>
              <a:spLocks noChangeAspect="1" noEditPoints="1"/>
            </p:cNvSpPr>
            <p:nvPr/>
          </p:nvSpPr>
          <p:spPr bwMode="auto">
            <a:xfrm>
              <a:off x="9197242" y="3630393"/>
              <a:ext cx="317500" cy="3175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rgbClr val="2E76BB"/>
            </a:solidFill>
            <a:ln>
              <a:noFill/>
            </a:ln>
          </p:spPr>
          <p:txBody>
            <a:bodyPr vert="horz" wrap="square" lIns="91440" tIns="45720" rIns="91440" bIns="45720" numCol="1" anchor="t" anchorCtr="0" compatLnSpc="1">
              <a:prstTxWarp prst="textNoShape">
                <a:avLst/>
              </a:prstTxWarp>
            </a:bodyPr>
            <a:lstStyle/>
            <a:p>
              <a:endParaRPr lang="en-US" sz="1200" dirty="0"/>
            </a:p>
          </p:txBody>
        </p:sp>
      </p:grpSp>
      <p:grpSp>
        <p:nvGrpSpPr>
          <p:cNvPr id="40" name="Group 39">
            <a:extLst>
              <a:ext uri="{FF2B5EF4-FFF2-40B4-BE49-F238E27FC236}">
                <a16:creationId xmlns:a16="http://schemas.microsoft.com/office/drawing/2014/main" id="{94E7ABCA-4ADC-41A1-B59F-5B7549E7B2D0}"/>
              </a:ext>
            </a:extLst>
          </p:cNvPr>
          <p:cNvGrpSpPr/>
          <p:nvPr/>
        </p:nvGrpSpPr>
        <p:grpSpPr>
          <a:xfrm>
            <a:off x="5963701" y="3171269"/>
            <a:ext cx="320040" cy="320040"/>
            <a:chOff x="9195972" y="3630393"/>
            <a:chExt cx="320040" cy="320040"/>
          </a:xfrm>
        </p:grpSpPr>
        <p:sp>
          <p:nvSpPr>
            <p:cNvPr id="41" name="Oval 40">
              <a:extLst>
                <a:ext uri="{FF2B5EF4-FFF2-40B4-BE49-F238E27FC236}">
                  <a16:creationId xmlns:a16="http://schemas.microsoft.com/office/drawing/2014/main" id="{CA6DD161-5E6D-43F3-A545-8F95C762B51B}"/>
                </a:ext>
              </a:extLst>
            </p:cNvPr>
            <p:cNvSpPr/>
            <p:nvPr/>
          </p:nvSpPr>
          <p:spPr bwMode="gray">
            <a:xfrm>
              <a:off x="9195972" y="3630393"/>
              <a:ext cx="320040" cy="32004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2" name="General_Fill_3">
              <a:extLst>
                <a:ext uri="{FF2B5EF4-FFF2-40B4-BE49-F238E27FC236}">
                  <a16:creationId xmlns:a16="http://schemas.microsoft.com/office/drawing/2014/main" id="{9258FF10-4DAA-4FA9-83B7-9F5E01153AC5}"/>
                </a:ext>
              </a:extLst>
            </p:cNvPr>
            <p:cNvSpPr>
              <a:spLocks noChangeAspect="1" noEditPoints="1"/>
            </p:cNvSpPr>
            <p:nvPr/>
          </p:nvSpPr>
          <p:spPr bwMode="auto">
            <a:xfrm>
              <a:off x="9197242" y="3630393"/>
              <a:ext cx="317500" cy="3175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rgbClr val="2E76BB"/>
            </a:solidFill>
            <a:ln>
              <a:noFill/>
            </a:ln>
          </p:spPr>
          <p:txBody>
            <a:bodyPr vert="horz" wrap="square" lIns="91440" tIns="45720" rIns="91440" bIns="45720" numCol="1" anchor="t" anchorCtr="0" compatLnSpc="1">
              <a:prstTxWarp prst="textNoShape">
                <a:avLst/>
              </a:prstTxWarp>
            </a:bodyPr>
            <a:lstStyle/>
            <a:p>
              <a:endParaRPr lang="en-US" sz="1200" dirty="0"/>
            </a:p>
          </p:txBody>
        </p:sp>
      </p:grpSp>
      <p:grpSp>
        <p:nvGrpSpPr>
          <p:cNvPr id="43" name="Group 42">
            <a:extLst>
              <a:ext uri="{FF2B5EF4-FFF2-40B4-BE49-F238E27FC236}">
                <a16:creationId xmlns:a16="http://schemas.microsoft.com/office/drawing/2014/main" id="{ACCB6647-E107-4C95-9178-412565033452}"/>
              </a:ext>
            </a:extLst>
          </p:cNvPr>
          <p:cNvGrpSpPr/>
          <p:nvPr/>
        </p:nvGrpSpPr>
        <p:grpSpPr>
          <a:xfrm>
            <a:off x="4968606" y="5694809"/>
            <a:ext cx="320040" cy="320040"/>
            <a:chOff x="9195972" y="3630393"/>
            <a:chExt cx="320040" cy="320040"/>
          </a:xfrm>
        </p:grpSpPr>
        <p:sp>
          <p:nvSpPr>
            <p:cNvPr id="44" name="Oval 43">
              <a:extLst>
                <a:ext uri="{FF2B5EF4-FFF2-40B4-BE49-F238E27FC236}">
                  <a16:creationId xmlns:a16="http://schemas.microsoft.com/office/drawing/2014/main" id="{19745A5F-AB69-4ED4-A56D-1B48A80F4326}"/>
                </a:ext>
              </a:extLst>
            </p:cNvPr>
            <p:cNvSpPr/>
            <p:nvPr/>
          </p:nvSpPr>
          <p:spPr bwMode="gray">
            <a:xfrm>
              <a:off x="9195972" y="3630393"/>
              <a:ext cx="320040" cy="32004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5" name="General_Fill_3">
              <a:extLst>
                <a:ext uri="{FF2B5EF4-FFF2-40B4-BE49-F238E27FC236}">
                  <a16:creationId xmlns:a16="http://schemas.microsoft.com/office/drawing/2014/main" id="{580ED524-2EF4-46DD-AD21-76263120149F}"/>
                </a:ext>
              </a:extLst>
            </p:cNvPr>
            <p:cNvSpPr>
              <a:spLocks noChangeAspect="1" noEditPoints="1"/>
            </p:cNvSpPr>
            <p:nvPr/>
          </p:nvSpPr>
          <p:spPr bwMode="auto">
            <a:xfrm>
              <a:off x="9197242" y="3630393"/>
              <a:ext cx="317500" cy="3175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rgbClr val="2E76BB"/>
            </a:solidFill>
            <a:ln>
              <a:noFill/>
            </a:ln>
          </p:spPr>
          <p:txBody>
            <a:bodyPr vert="horz" wrap="square" lIns="91440" tIns="45720" rIns="91440" bIns="45720" numCol="1" anchor="t" anchorCtr="0" compatLnSpc="1">
              <a:prstTxWarp prst="textNoShape">
                <a:avLst/>
              </a:prstTxWarp>
            </a:bodyPr>
            <a:lstStyle/>
            <a:p>
              <a:endParaRPr lang="en-US" sz="1200" dirty="0"/>
            </a:p>
          </p:txBody>
        </p:sp>
      </p:grpSp>
      <p:sp>
        <p:nvSpPr>
          <p:cNvPr id="46" name="TextBox 45">
            <a:extLst>
              <a:ext uri="{FF2B5EF4-FFF2-40B4-BE49-F238E27FC236}">
                <a16:creationId xmlns:a16="http://schemas.microsoft.com/office/drawing/2014/main" id="{B38DA118-E37D-47EA-A4D6-C44CEF424781}"/>
              </a:ext>
            </a:extLst>
          </p:cNvPr>
          <p:cNvSpPr txBox="1"/>
          <p:nvPr/>
        </p:nvSpPr>
        <p:spPr>
          <a:xfrm>
            <a:off x="2055628" y="1770159"/>
            <a:ext cx="4406132" cy="4219104"/>
          </a:xfrm>
          <a:prstGeom prst="rect">
            <a:avLst/>
          </a:prstGeom>
          <a:noFill/>
        </p:spPr>
        <p:txBody>
          <a:bodyPr wrap="square" lIns="0" tIns="0" rIns="0" bIns="0" rtlCol="0">
            <a:spAutoFit/>
          </a:bodyPr>
          <a:lstStyle/>
          <a:p>
            <a:pPr>
              <a:spcAft>
                <a:spcPts val="1800"/>
              </a:spcAft>
              <a:buSzPct val="100000"/>
            </a:pPr>
            <a:r>
              <a:rPr lang="en-US" sz="1600" b="1" spc="300" dirty="0">
                <a:solidFill>
                  <a:prstClr val="black"/>
                </a:solidFill>
                <a:latin typeface="Segoe UI" panose="020B0502040204020203" pitchFamily="34" charset="0"/>
                <a:cs typeface="Segoe UI" panose="020B0502040204020203" pitchFamily="34" charset="0"/>
              </a:rPr>
              <a:t>TABLE OF CONTENTS</a:t>
            </a:r>
          </a:p>
          <a:p>
            <a:pPr>
              <a:spcAft>
                <a:spcPts val="1700"/>
              </a:spcAft>
              <a:buSzPct val="100000"/>
            </a:pPr>
            <a:r>
              <a:rPr lang="en-US" sz="1600" b="1" dirty="0">
                <a:solidFill>
                  <a:srgbClr val="2E76BB"/>
                </a:solidFill>
                <a:latin typeface="Segoe UI" panose="020B0502040204020203" pitchFamily="34" charset="0"/>
                <a:cs typeface="Segoe UI" panose="020B0502040204020203" pitchFamily="34" charset="0"/>
              </a:rPr>
              <a:t> 7  |  </a:t>
            </a:r>
            <a:r>
              <a:rPr lang="en-US" sz="1600" dirty="0">
                <a:latin typeface="Segoe UI" panose="020B0502040204020203" pitchFamily="34" charset="0"/>
                <a:cs typeface="Segoe UI" panose="020B0502040204020203" pitchFamily="34" charset="0"/>
              </a:rPr>
              <a:t>USDOT Overview &amp; Structure</a:t>
            </a:r>
          </a:p>
          <a:p>
            <a:pPr>
              <a:spcAft>
                <a:spcPts val="1700"/>
              </a:spcAft>
              <a:buSzPct val="100000"/>
            </a:pPr>
            <a:r>
              <a:rPr lang="en-US" sz="1600" b="1" dirty="0">
                <a:solidFill>
                  <a:srgbClr val="2E76BB"/>
                </a:solidFill>
                <a:latin typeface="Segoe UI" panose="020B0502040204020203" pitchFamily="34" charset="0"/>
                <a:cs typeface="Segoe UI" panose="020B0502040204020203" pitchFamily="34" charset="0"/>
              </a:rPr>
              <a:t> 9  |  </a:t>
            </a:r>
            <a:r>
              <a:rPr lang="en-US" sz="1600" dirty="0">
                <a:latin typeface="Segoe UI" panose="020B0502040204020203" pitchFamily="34" charset="0"/>
                <a:cs typeface="Segoe UI" panose="020B0502040204020203" pitchFamily="34" charset="0"/>
              </a:rPr>
              <a:t>USDOT’s Role in Rural Transportation</a:t>
            </a:r>
          </a:p>
          <a:p>
            <a:pPr>
              <a:buSzPct val="100000"/>
            </a:pPr>
            <a:r>
              <a:rPr lang="en-US" sz="1600" b="1" dirty="0">
                <a:solidFill>
                  <a:srgbClr val="2E76BB"/>
                </a:solidFill>
                <a:latin typeface="Segoe UI" panose="020B0502040204020203" pitchFamily="34" charset="0"/>
                <a:cs typeface="Segoe UI" panose="020B0502040204020203" pitchFamily="34" charset="0"/>
              </a:rPr>
              <a:t>14 |  </a:t>
            </a:r>
            <a:r>
              <a:rPr lang="en-US" sz="1600" dirty="0">
                <a:latin typeface="Segoe UI" panose="020B0502040204020203" pitchFamily="34" charset="0"/>
                <a:cs typeface="Segoe UI" panose="020B0502040204020203" pitchFamily="34" charset="0"/>
              </a:rPr>
              <a:t>USDOT Discretionary Grant Process &amp; </a:t>
            </a:r>
          </a:p>
          <a:p>
            <a:pPr>
              <a:spcAft>
                <a:spcPts val="1700"/>
              </a:spcAft>
              <a:buSzPct val="100000"/>
            </a:pPr>
            <a:r>
              <a:rPr lang="en-US" sz="1600" dirty="0">
                <a:latin typeface="Segoe UI" panose="020B0502040204020203" pitchFamily="34" charset="0"/>
                <a:cs typeface="Segoe UI" panose="020B0502040204020203" pitchFamily="34" charset="0"/>
              </a:rPr>
              <a:t>        Applicant Roadmap</a:t>
            </a:r>
          </a:p>
          <a:p>
            <a:pPr>
              <a:spcAft>
                <a:spcPts val="1700"/>
              </a:spcAft>
              <a:buSzPct val="100000"/>
            </a:pPr>
            <a:r>
              <a:rPr lang="en-US" sz="1600" b="1" dirty="0">
                <a:solidFill>
                  <a:srgbClr val="2E76BB"/>
                </a:solidFill>
                <a:latin typeface="Segoe UI" panose="020B0502040204020203" pitchFamily="34" charset="0"/>
                <a:cs typeface="Segoe UI" panose="020B0502040204020203" pitchFamily="34" charset="0"/>
              </a:rPr>
              <a:t>17 |  </a:t>
            </a:r>
            <a:r>
              <a:rPr lang="en-US" sz="1600" dirty="0">
                <a:latin typeface="Segoe UI" panose="020B0502040204020203" pitchFamily="34" charset="0"/>
                <a:cs typeface="Segoe UI" panose="020B0502040204020203" pitchFamily="34" charset="0"/>
              </a:rPr>
              <a:t>USDOT Discretionary Grant Funding Matrix</a:t>
            </a:r>
          </a:p>
          <a:p>
            <a:pPr>
              <a:spcAft>
                <a:spcPts val="1700"/>
              </a:spcAft>
              <a:buSzPct val="100000"/>
            </a:pPr>
            <a:r>
              <a:rPr lang="en-US" sz="1600" b="1" dirty="0">
                <a:solidFill>
                  <a:srgbClr val="2E76BB"/>
                </a:solidFill>
                <a:latin typeface="Segoe UI" panose="020B0502040204020203" pitchFamily="34" charset="0"/>
                <a:cs typeface="Segoe UI" panose="020B0502040204020203" pitchFamily="34" charset="0"/>
              </a:rPr>
              <a:t>34 |  </a:t>
            </a:r>
            <a:r>
              <a:rPr lang="en-US" sz="1600" dirty="0">
                <a:latin typeface="Segoe UI" panose="020B0502040204020203" pitchFamily="34" charset="0"/>
                <a:cs typeface="Segoe UI" panose="020B0502040204020203" pitchFamily="34" charset="0"/>
              </a:rPr>
              <a:t>USDOT Mode &amp; Resource Descriptions</a:t>
            </a:r>
          </a:p>
          <a:p>
            <a:pPr>
              <a:spcAft>
                <a:spcPts val="1700"/>
              </a:spcAft>
              <a:buSzPct val="100000"/>
            </a:pPr>
            <a:r>
              <a:rPr lang="en-US" sz="1600" b="1" dirty="0">
                <a:solidFill>
                  <a:srgbClr val="2E76BB"/>
                </a:solidFill>
                <a:latin typeface="Segoe UI" panose="020B0502040204020203" pitchFamily="34" charset="0"/>
                <a:cs typeface="Segoe UI" panose="020B0502040204020203" pitchFamily="34" charset="0"/>
              </a:rPr>
              <a:t>69 |  </a:t>
            </a:r>
            <a:r>
              <a:rPr lang="en-US" sz="1600" dirty="0">
                <a:latin typeface="Segoe UI" panose="020B0502040204020203" pitchFamily="34" charset="0"/>
                <a:cs typeface="Segoe UI" panose="020B0502040204020203" pitchFamily="34" charset="0"/>
              </a:rPr>
              <a:t>USDOT Financing Resources</a:t>
            </a:r>
          </a:p>
          <a:p>
            <a:pPr>
              <a:spcAft>
                <a:spcPts val="1700"/>
              </a:spcAft>
              <a:buSzPct val="100000"/>
            </a:pPr>
            <a:r>
              <a:rPr lang="en-US" sz="1600" b="1" dirty="0">
                <a:solidFill>
                  <a:srgbClr val="2E76BB"/>
                </a:solidFill>
                <a:latin typeface="Segoe UI" panose="020B0502040204020203" pitchFamily="34" charset="0"/>
                <a:cs typeface="Segoe UI" panose="020B0502040204020203" pitchFamily="34" charset="0"/>
              </a:rPr>
              <a:t>71 |  </a:t>
            </a:r>
            <a:r>
              <a:rPr lang="en-US" sz="1600" dirty="0">
                <a:latin typeface="Segoe UI" panose="020B0502040204020203" pitchFamily="34" charset="0"/>
                <a:cs typeface="Segoe UI" panose="020B0502040204020203" pitchFamily="34" charset="0"/>
              </a:rPr>
              <a:t>Project Spotlights</a:t>
            </a:r>
          </a:p>
          <a:p>
            <a:pPr>
              <a:spcAft>
                <a:spcPts val="1700"/>
              </a:spcAft>
              <a:buSzPct val="100000"/>
            </a:pPr>
            <a:r>
              <a:rPr lang="en-US" sz="1600" b="1" dirty="0">
                <a:solidFill>
                  <a:srgbClr val="2E76BB"/>
                </a:solidFill>
                <a:latin typeface="Segoe UI" panose="020B0502040204020203" pitchFamily="34" charset="0"/>
                <a:cs typeface="Segoe UI" panose="020B0502040204020203" pitchFamily="34" charset="0"/>
              </a:rPr>
              <a:t>73 |</a:t>
            </a:r>
            <a:r>
              <a:rPr lang="en-US" sz="1600" dirty="0">
                <a:latin typeface="Segoe UI" panose="020B0502040204020203" pitchFamily="34" charset="0"/>
                <a:cs typeface="Segoe UI" panose="020B0502040204020203" pitchFamily="34" charset="0"/>
              </a:rPr>
              <a:t>  Maximizing Award Success</a:t>
            </a:r>
          </a:p>
        </p:txBody>
      </p:sp>
    </p:spTree>
    <p:extLst>
      <p:ext uri="{BB962C8B-B14F-4D97-AF65-F5344CB8AC3E}">
        <p14:creationId xmlns:p14="http://schemas.microsoft.com/office/powerpoint/2010/main" val="315245917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0B6F2A-A9A5-44A2-B7B8-EC3C80D6EACA}"/>
              </a:ext>
            </a:extLst>
          </p:cNvPr>
          <p:cNvSpPr/>
          <p:nvPr/>
        </p:nvSpPr>
        <p:spPr bwMode="gray">
          <a:xfrm>
            <a:off x="494269" y="386251"/>
            <a:ext cx="11145795" cy="2003461"/>
          </a:xfrm>
          <a:prstGeom prst="rect">
            <a:avLst/>
          </a:prstGeom>
          <a:solidFill>
            <a:srgbClr val="002060"/>
          </a:solidFill>
          <a:ln w="19050" algn="ctr">
            <a:noFill/>
            <a:miter lim="800000"/>
            <a:headEnd/>
            <a:tailEnd/>
          </a:ln>
        </p:spPr>
        <p:txBody>
          <a:bodyPr wrap="square" lIns="88900" tIns="88900" rIns="88900" bIns="88900" rtlCol="0" anchor="ctr"/>
          <a:lstStyle/>
          <a:p>
            <a:pPr lvl="1" algn="ctr">
              <a:lnSpc>
                <a:spcPct val="106000"/>
              </a:lnSpc>
            </a:pPr>
            <a:r>
              <a:rPr lang="en-US" sz="3000" b="1" dirty="0">
                <a:solidFill>
                  <a:schemeClr val="bg1"/>
                </a:solidFill>
                <a:latin typeface="+mj-lt"/>
              </a:rPr>
              <a:t>www.transportation.gov/rural/toolkit</a:t>
            </a:r>
          </a:p>
        </p:txBody>
      </p:sp>
      <p:pic>
        <p:nvPicPr>
          <p:cNvPr id="6" name="Picture 5">
            <a:extLst>
              <a:ext uri="{FF2B5EF4-FFF2-40B4-BE49-F238E27FC236}">
                <a16:creationId xmlns:a16="http://schemas.microsoft.com/office/drawing/2014/main" id="{3D097DDC-1A49-4CDD-9BC0-9E4496FC0D1D}"/>
              </a:ext>
            </a:extLst>
          </p:cNvPr>
          <p:cNvPicPr>
            <a:picLocks noChangeAspect="1"/>
          </p:cNvPicPr>
          <p:nvPr/>
        </p:nvPicPr>
        <p:blipFill rotWithShape="1">
          <a:blip r:embed="rId3"/>
          <a:srcRect l="698" r="278"/>
          <a:stretch/>
        </p:blipFill>
        <p:spPr>
          <a:xfrm>
            <a:off x="1117714" y="1961435"/>
            <a:ext cx="3181207" cy="4095035"/>
          </a:xfrm>
          <a:prstGeom prst="rect">
            <a:avLst/>
          </a:prstGeom>
          <a:ln>
            <a:solidFill>
              <a:schemeClr val="bg1"/>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AC9CFA0E-F65C-499B-A3D0-4646F34A9CCB}"/>
              </a:ext>
            </a:extLst>
          </p:cNvPr>
          <p:cNvSpPr txBox="1"/>
          <p:nvPr/>
        </p:nvSpPr>
        <p:spPr>
          <a:xfrm>
            <a:off x="5058021" y="3330539"/>
            <a:ext cx="6469010" cy="1785104"/>
          </a:xfrm>
          <a:prstGeom prst="rect">
            <a:avLst/>
          </a:prstGeom>
          <a:noFill/>
        </p:spPr>
        <p:txBody>
          <a:bodyPr wrap="square" rtlCol="0">
            <a:spAutoFit/>
          </a:bodyPr>
          <a:lstStyle/>
          <a:p>
            <a:pPr>
              <a:spcAft>
                <a:spcPts val="3000"/>
              </a:spcAft>
            </a:pPr>
            <a:r>
              <a:rPr lang="en-US" sz="2000" b="1" dirty="0">
                <a:solidFill>
                  <a:srgbClr val="2E76BB"/>
                </a:solidFill>
                <a:latin typeface="Segoe UI Light" panose="020B0502040204020203" pitchFamily="34" charset="0"/>
                <a:cs typeface="Segoe UI Light" panose="020B0502040204020203" pitchFamily="34" charset="0"/>
              </a:rPr>
              <a:t>VISIT OUR WEBSITE: </a:t>
            </a:r>
            <a:r>
              <a:rPr lang="en-US" sz="2000" dirty="0">
                <a:latin typeface="Segoe UI Light" panose="020B0502040204020203" pitchFamily="34" charset="0"/>
                <a:cs typeface="Segoe UI Light" panose="020B0502040204020203" pitchFamily="34" charset="0"/>
              </a:rPr>
              <a:t>www.transportation.gov/rural </a:t>
            </a:r>
          </a:p>
          <a:p>
            <a:pPr>
              <a:spcAft>
                <a:spcPts val="3000"/>
              </a:spcAft>
            </a:pPr>
            <a:r>
              <a:rPr lang="en-US" sz="2000" b="1" dirty="0">
                <a:solidFill>
                  <a:srgbClr val="2E76BB"/>
                </a:solidFill>
                <a:latin typeface="Segoe UI Light" panose="020B0502040204020203" pitchFamily="34" charset="0"/>
                <a:cs typeface="Segoe UI Light" panose="020B0502040204020203" pitchFamily="34" charset="0"/>
              </a:rPr>
              <a:t>EMAIL US: </a:t>
            </a:r>
            <a:r>
              <a:rPr lang="en-US" sz="2000" dirty="0">
                <a:latin typeface="Segoe UI Light" panose="020B0502040204020203" pitchFamily="34" charset="0"/>
                <a:cs typeface="Segoe UI Light" panose="020B0502040204020203" pitchFamily="34" charset="0"/>
                <a:hlinkClick r:id="rId4"/>
              </a:rPr>
              <a:t>rural@dot.gov</a:t>
            </a:r>
            <a:endParaRPr lang="en-US" sz="2000" dirty="0">
              <a:latin typeface="Segoe UI Light" panose="020B0502040204020203" pitchFamily="34" charset="0"/>
              <a:cs typeface="Segoe UI Light" panose="020B0502040204020203" pitchFamily="34" charset="0"/>
            </a:endParaRPr>
          </a:p>
          <a:p>
            <a:pPr>
              <a:spcAft>
                <a:spcPts val="3000"/>
              </a:spcAft>
            </a:pPr>
            <a:r>
              <a:rPr lang="en-US" sz="2000" b="1" dirty="0">
                <a:solidFill>
                  <a:srgbClr val="2E76BB"/>
                </a:solidFill>
                <a:latin typeface="Segoe UI Light" panose="020B0502040204020203" pitchFamily="34" charset="0"/>
                <a:cs typeface="Segoe UI Light" panose="020B0502040204020203" pitchFamily="34" charset="0"/>
              </a:rPr>
              <a:t>SUBSCRIBE TO OUR EMAILS: </a:t>
            </a:r>
            <a:r>
              <a:rPr lang="en-US" sz="2000" dirty="0">
                <a:latin typeface="Segoe UI Light" panose="020B0502040204020203" pitchFamily="34" charset="0"/>
                <a:cs typeface="Segoe UI Light" panose="020B0502040204020203" pitchFamily="34" charset="0"/>
              </a:rPr>
              <a:t>Look under “Related Links”</a:t>
            </a:r>
          </a:p>
        </p:txBody>
      </p:sp>
    </p:spTree>
    <p:extLst>
      <p:ext uri="{BB962C8B-B14F-4D97-AF65-F5344CB8AC3E}">
        <p14:creationId xmlns:p14="http://schemas.microsoft.com/office/powerpoint/2010/main" val="279748077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grpSp>
        <p:nvGrpSpPr>
          <p:cNvPr id="33" name="Travel_Border_4">
            <a:extLst>
              <a:ext uri="{FF2B5EF4-FFF2-40B4-BE49-F238E27FC236}">
                <a16:creationId xmlns:a16="http://schemas.microsoft.com/office/drawing/2014/main" id="{B0AA59DD-5D5A-4FA2-91CD-F5327ABA7714}"/>
              </a:ext>
            </a:extLst>
          </p:cNvPr>
          <p:cNvGrpSpPr>
            <a:grpSpLocks noChangeAspect="1"/>
          </p:cNvGrpSpPr>
          <p:nvPr/>
        </p:nvGrpSpPr>
        <p:grpSpPr bwMode="auto">
          <a:xfrm>
            <a:off x="1524000" y="0"/>
            <a:ext cx="0" cy="0"/>
            <a:chOff x="5306" y="3201"/>
            <a:chExt cx="340" cy="340"/>
          </a:xfrm>
          <a:solidFill>
            <a:schemeClr val="accent1"/>
          </a:solidFill>
        </p:grpSpPr>
        <p:sp>
          <p:nvSpPr>
            <p:cNvPr id="34" name="Freeform 646">
              <a:extLst>
                <a:ext uri="{FF2B5EF4-FFF2-40B4-BE49-F238E27FC236}">
                  <a16:creationId xmlns:a16="http://schemas.microsoft.com/office/drawing/2014/main" id="{00D053F3-AB21-436D-8124-92CF8A345C73}"/>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5" name="Freeform 647">
              <a:extLst>
                <a:ext uri="{FF2B5EF4-FFF2-40B4-BE49-F238E27FC236}">
                  <a16:creationId xmlns:a16="http://schemas.microsoft.com/office/drawing/2014/main" id="{3A33B7EC-86AA-4DA1-8310-5F65729D281A}"/>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36" name="Rectangle 35">
            <a:extLst>
              <a:ext uri="{FF2B5EF4-FFF2-40B4-BE49-F238E27FC236}">
                <a16:creationId xmlns:a16="http://schemas.microsoft.com/office/drawing/2014/main" id="{C1BB162D-293E-4970-B5A2-CA9D4B9D3693}"/>
              </a:ext>
            </a:extLst>
          </p:cNvPr>
          <p:cNvSpPr/>
          <p:nvPr/>
        </p:nvSpPr>
        <p:spPr>
          <a:xfrm>
            <a:off x="2911022" y="2456029"/>
            <a:ext cx="6802821" cy="3375283"/>
          </a:xfrm>
          <a:prstGeom prst="rect">
            <a:avLst/>
          </a:prstGeom>
        </p:spPr>
        <p:txBody>
          <a:bodyPr wrap="square">
            <a:spAutoFit/>
          </a:bodyPr>
          <a:lstStyle/>
          <a:p>
            <a:pPr marL="0" lvl="1">
              <a:spcAft>
                <a:spcPts val="1600"/>
              </a:spcAft>
            </a:pPr>
            <a:r>
              <a:rPr lang="en-US" sz="1800" b="1" dirty="0">
                <a:solidFill>
                  <a:srgbClr val="2E76BB"/>
                </a:solidFill>
                <a:latin typeface="Segoe UI" panose="020B0502040204020203" pitchFamily="34" charset="0"/>
                <a:cs typeface="Segoe UI" panose="020B0502040204020203" pitchFamily="34" charset="0"/>
              </a:rPr>
              <a:t>Engaging with stakeholders</a:t>
            </a:r>
            <a:r>
              <a:rPr lang="en-US" sz="1800" b="1" dirty="0">
                <a:solidFill>
                  <a:srgbClr val="0070C0"/>
                </a:solidFill>
                <a:latin typeface="Segoe UI" panose="020B0502040204020203" pitchFamily="34" charset="0"/>
                <a:cs typeface="Segoe UI" panose="020B0502040204020203" pitchFamily="34" charset="0"/>
              </a:rPr>
              <a:t> </a:t>
            </a:r>
            <a:r>
              <a:rPr lang="en-US" sz="1800" dirty="0">
                <a:latin typeface="Segoe UI" panose="020B0502040204020203" pitchFamily="34" charset="0"/>
                <a:cs typeface="Segoe UI" panose="020B0502040204020203" pitchFamily="34" charset="0"/>
              </a:rPr>
              <a:t>through listening sessions, requests for information (RFIs), and other events to gather feedback on rural infrastructure project needs and challenges</a:t>
            </a:r>
          </a:p>
          <a:p>
            <a:pPr marL="0" lvl="1">
              <a:spcAft>
                <a:spcPts val="1600"/>
              </a:spcAft>
            </a:pPr>
            <a:r>
              <a:rPr lang="en-US" sz="1800" b="1" dirty="0">
                <a:solidFill>
                  <a:srgbClr val="2E76BB"/>
                </a:solidFill>
                <a:latin typeface="Segoe UI" panose="020B0502040204020203" pitchFamily="34" charset="0"/>
                <a:cs typeface="Segoe UI" panose="020B0502040204020203" pitchFamily="34" charset="0"/>
              </a:rPr>
              <a:t>Providing user-friendly information and technical assistance </a:t>
            </a:r>
            <a:r>
              <a:rPr lang="en-US" sz="1800" dirty="0">
                <a:latin typeface="Segoe UI" panose="020B0502040204020203" pitchFamily="34" charset="0"/>
                <a:cs typeface="Segoe UI" panose="020B0502040204020203" pitchFamily="34" charset="0"/>
              </a:rPr>
              <a:t>to assist stakeholders in understanding funding opportunities and applying for USDOT discretionary grants</a:t>
            </a:r>
          </a:p>
          <a:p>
            <a:pPr marL="0" lvl="1">
              <a:spcAft>
                <a:spcPts val="1600"/>
              </a:spcAft>
            </a:pPr>
            <a:r>
              <a:rPr lang="en-US" sz="1800" b="1" dirty="0">
                <a:solidFill>
                  <a:srgbClr val="2E76BB"/>
                </a:solidFill>
                <a:latin typeface="Segoe UI" panose="020B0502040204020203" pitchFamily="34" charset="0"/>
                <a:cs typeface="Segoe UI" panose="020B0502040204020203" pitchFamily="34" charset="0"/>
              </a:rPr>
              <a:t>Collecting data and analyzing trends </a:t>
            </a:r>
            <a:r>
              <a:rPr lang="en-US" sz="1800" dirty="0">
                <a:latin typeface="Segoe UI" panose="020B0502040204020203" pitchFamily="34" charset="0"/>
                <a:cs typeface="Segoe UI" panose="020B0502040204020203" pitchFamily="34" charset="0"/>
              </a:rPr>
              <a:t>to better assess needs and benefits of rural transportation infrastructure projects, particularly related to enhancing safety and sparking economic growth in rural communities</a:t>
            </a:r>
          </a:p>
        </p:txBody>
      </p:sp>
      <p:grpSp>
        <p:nvGrpSpPr>
          <p:cNvPr id="37" name="Group 36">
            <a:extLst>
              <a:ext uri="{FF2B5EF4-FFF2-40B4-BE49-F238E27FC236}">
                <a16:creationId xmlns:a16="http://schemas.microsoft.com/office/drawing/2014/main" id="{0338CCDB-6105-4140-B997-5B73BAEAE2C6}"/>
              </a:ext>
            </a:extLst>
          </p:cNvPr>
          <p:cNvGrpSpPr/>
          <p:nvPr/>
        </p:nvGrpSpPr>
        <p:grpSpPr>
          <a:xfrm>
            <a:off x="2055630" y="1819767"/>
            <a:ext cx="541799" cy="524226"/>
            <a:chOff x="10190845" y="300885"/>
            <a:chExt cx="1828800" cy="1828800"/>
          </a:xfrm>
        </p:grpSpPr>
        <p:sp>
          <p:nvSpPr>
            <p:cNvPr id="38" name="Oval 37">
              <a:extLst>
                <a:ext uri="{FF2B5EF4-FFF2-40B4-BE49-F238E27FC236}">
                  <a16:creationId xmlns:a16="http://schemas.microsoft.com/office/drawing/2014/main" id="{2175B47D-3F37-4EB4-BCF1-7392E9E05A20}"/>
                </a:ext>
              </a:extLst>
            </p:cNvPr>
            <p:cNvSpPr/>
            <p:nvPr/>
          </p:nvSpPr>
          <p:spPr bwMode="gray">
            <a:xfrm>
              <a:off x="10190845" y="300885"/>
              <a:ext cx="1828800" cy="1828800"/>
            </a:xfrm>
            <a:prstGeom prst="ellipse">
              <a:avLst/>
            </a:prstGeom>
            <a:noFill/>
            <a:ln w="28575" algn="ctr">
              <a:solidFill>
                <a:srgbClr val="2E76BB"/>
              </a:solidFill>
              <a:prstDash val="sysDot"/>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pic>
          <p:nvPicPr>
            <p:cNvPr id="39" name="Picture 38">
              <a:extLst>
                <a:ext uri="{FF2B5EF4-FFF2-40B4-BE49-F238E27FC236}">
                  <a16:creationId xmlns:a16="http://schemas.microsoft.com/office/drawing/2014/main" id="{27125798-3616-4822-A510-41CD8D12493C}"/>
                </a:ext>
              </a:extLst>
            </p:cNvPr>
            <p:cNvPicPr>
              <a:picLocks noChangeAspect="1"/>
            </p:cNvPicPr>
            <p:nvPr/>
          </p:nvPicPr>
          <p:blipFill>
            <a:blip r:embed="rId3"/>
            <a:stretch>
              <a:fillRect/>
            </a:stretch>
          </p:blipFill>
          <p:spPr>
            <a:xfrm>
              <a:off x="10281183" y="626616"/>
              <a:ext cx="1673352" cy="1347469"/>
            </a:xfrm>
            <a:prstGeom prst="ellipse">
              <a:avLst/>
            </a:prstGeom>
          </p:spPr>
        </p:pic>
      </p:grpSp>
      <p:sp>
        <p:nvSpPr>
          <p:cNvPr id="40" name="Title 1">
            <a:extLst>
              <a:ext uri="{FF2B5EF4-FFF2-40B4-BE49-F238E27FC236}">
                <a16:creationId xmlns:a16="http://schemas.microsoft.com/office/drawing/2014/main" id="{C06044CD-430D-42C9-BEE2-014DC50DB72A}"/>
              </a:ext>
            </a:extLst>
          </p:cNvPr>
          <p:cNvSpPr txBox="1">
            <a:spLocks/>
          </p:cNvSpPr>
          <p:nvPr/>
        </p:nvSpPr>
        <p:spPr>
          <a:xfrm>
            <a:off x="1937342" y="356937"/>
            <a:ext cx="8165580"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IU"/>
              </a:rPr>
              <a:t>Applicant Toolkit</a:t>
            </a:r>
            <a:endParaRPr lang="en-US" sz="2400" b="1" dirty="0">
              <a:latin typeface="Segoe IU"/>
              <a:cs typeface="Segoe UI" panose="020B0502040204020203" pitchFamily="34" charset="0"/>
            </a:endParaRPr>
          </a:p>
        </p:txBody>
      </p:sp>
      <p:sp>
        <p:nvSpPr>
          <p:cNvPr id="42" name="Rectangle 41">
            <a:extLst>
              <a:ext uri="{FF2B5EF4-FFF2-40B4-BE49-F238E27FC236}">
                <a16:creationId xmlns:a16="http://schemas.microsoft.com/office/drawing/2014/main" id="{085AB343-34F9-4B92-BC5C-DB7706B14232}"/>
              </a:ext>
            </a:extLst>
          </p:cNvPr>
          <p:cNvSpPr/>
          <p:nvPr/>
        </p:nvSpPr>
        <p:spPr>
          <a:xfrm>
            <a:off x="2696820" y="1912602"/>
            <a:ext cx="7207703" cy="369332"/>
          </a:xfrm>
          <a:prstGeom prst="rect">
            <a:avLst/>
          </a:prstGeom>
        </p:spPr>
        <p:txBody>
          <a:bodyPr wrap="square">
            <a:spAutoFit/>
          </a:bodyPr>
          <a:lstStyle/>
          <a:p>
            <a:pPr>
              <a:spcBef>
                <a:spcPts val="1200"/>
              </a:spcBef>
            </a:pPr>
            <a:r>
              <a:rPr lang="en-US" sz="1800" b="1" spc="300" dirty="0">
                <a:solidFill>
                  <a:srgbClr val="2E76BB"/>
                </a:solidFill>
                <a:latin typeface="Segoe UI" panose="020B0502040204020203" pitchFamily="34" charset="0"/>
                <a:cs typeface="Segoe UI" panose="020B0502040204020203" pitchFamily="34" charset="0"/>
              </a:rPr>
              <a:t>R.O.U.T.E.S. is a USDOT initiative that is…</a:t>
            </a:r>
            <a:endParaRPr lang="en-US" sz="1800" spc="300" dirty="0">
              <a:solidFill>
                <a:srgbClr val="2E76BB"/>
              </a:solidFill>
              <a:latin typeface="Segoe UI" panose="020B0502040204020203" pitchFamily="34" charset="0"/>
              <a:cs typeface="Segoe UI" panose="020B0502040204020203" pitchFamily="34" charset="0"/>
            </a:endParaRPr>
          </a:p>
        </p:txBody>
      </p:sp>
      <p:sp>
        <p:nvSpPr>
          <p:cNvPr id="45" name="TextBox 44">
            <a:hlinkClick r:id="" action="ppaction://noaction"/>
            <a:extLst>
              <a:ext uri="{FF2B5EF4-FFF2-40B4-BE49-F238E27FC236}">
                <a16:creationId xmlns:a16="http://schemas.microsoft.com/office/drawing/2014/main" id="{2BE6B365-D00A-41E7-B381-8EBB0055A5F1}"/>
              </a:ext>
            </a:extLst>
          </p:cNvPr>
          <p:cNvSpPr txBox="1"/>
          <p:nvPr/>
        </p:nvSpPr>
        <p:spPr>
          <a:xfrm>
            <a:off x="2055630" y="928557"/>
            <a:ext cx="7950221" cy="430887"/>
          </a:xfrm>
          <a:prstGeom prst="rect">
            <a:avLst/>
          </a:prstGeom>
          <a:noFill/>
        </p:spPr>
        <p:txBody>
          <a:bodyPr wrap="square" lIns="0" tIns="0" rIns="0" bIns="0" rtlCol="0">
            <a:spAutoFit/>
          </a:bodyPr>
          <a:lstStyle/>
          <a:p>
            <a:pPr defTabSz="914400">
              <a:defRPr/>
            </a:pPr>
            <a:r>
              <a:rPr lang="en-US" sz="1400" b="1" kern="0" dirty="0">
                <a:latin typeface="Segoe UI" panose="020B0502040204020203" pitchFamily="34" charset="0"/>
                <a:cs typeface="Segoe UI" panose="020B0502040204020203" pitchFamily="34" charset="0"/>
              </a:rPr>
              <a:t>The Applicant Toolkit provides user-friendly information to help you identify USDOT discretionary grant funding programs and navigate grant applications</a:t>
            </a:r>
          </a:p>
        </p:txBody>
      </p:sp>
      <p:cxnSp>
        <p:nvCxnSpPr>
          <p:cNvPr id="46" name="Straight Connector 45">
            <a:extLst>
              <a:ext uri="{FF2B5EF4-FFF2-40B4-BE49-F238E27FC236}">
                <a16:creationId xmlns:a16="http://schemas.microsoft.com/office/drawing/2014/main" id="{E148E95B-C8D1-426B-A075-75A453D8C379}"/>
              </a:ext>
            </a:extLst>
          </p:cNvPr>
          <p:cNvCxnSpPr>
            <a:cxnSpLocks/>
          </p:cNvCxnSpPr>
          <p:nvPr/>
        </p:nvCxnSpPr>
        <p:spPr>
          <a:xfrm>
            <a:off x="2698380" y="2534740"/>
            <a:ext cx="0" cy="3136596"/>
          </a:xfrm>
          <a:prstGeom prst="line">
            <a:avLst/>
          </a:prstGeom>
          <a:noFill/>
          <a:ln w="76200" cap="flat" cmpd="sng" algn="ctr">
            <a:solidFill>
              <a:srgbClr val="2E76BB"/>
            </a:solidFill>
            <a:prstDash val="solid"/>
          </a:ln>
          <a:effectLst/>
        </p:spPr>
      </p:cxnSp>
    </p:spTree>
    <p:extLst>
      <p:ext uri="{BB962C8B-B14F-4D97-AF65-F5344CB8AC3E}">
        <p14:creationId xmlns:p14="http://schemas.microsoft.com/office/powerpoint/2010/main" val="150977952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grpSp>
        <p:nvGrpSpPr>
          <p:cNvPr id="33" name="Travel_Border_4">
            <a:extLst>
              <a:ext uri="{FF2B5EF4-FFF2-40B4-BE49-F238E27FC236}">
                <a16:creationId xmlns:a16="http://schemas.microsoft.com/office/drawing/2014/main" id="{B0AA59DD-5D5A-4FA2-91CD-F5327ABA7714}"/>
              </a:ext>
            </a:extLst>
          </p:cNvPr>
          <p:cNvGrpSpPr>
            <a:grpSpLocks noChangeAspect="1"/>
          </p:cNvGrpSpPr>
          <p:nvPr/>
        </p:nvGrpSpPr>
        <p:grpSpPr bwMode="auto">
          <a:xfrm>
            <a:off x="1524000" y="0"/>
            <a:ext cx="0" cy="0"/>
            <a:chOff x="5306" y="3201"/>
            <a:chExt cx="340" cy="340"/>
          </a:xfrm>
          <a:solidFill>
            <a:schemeClr val="accent1"/>
          </a:solidFill>
        </p:grpSpPr>
        <p:sp>
          <p:nvSpPr>
            <p:cNvPr id="34" name="Freeform 646">
              <a:extLst>
                <a:ext uri="{FF2B5EF4-FFF2-40B4-BE49-F238E27FC236}">
                  <a16:creationId xmlns:a16="http://schemas.microsoft.com/office/drawing/2014/main" id="{00D053F3-AB21-436D-8124-92CF8A345C73}"/>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5" name="Freeform 647">
              <a:extLst>
                <a:ext uri="{FF2B5EF4-FFF2-40B4-BE49-F238E27FC236}">
                  <a16:creationId xmlns:a16="http://schemas.microsoft.com/office/drawing/2014/main" id="{3A33B7EC-86AA-4DA1-8310-5F65729D281A}"/>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36" name="Rectangle 35">
            <a:extLst>
              <a:ext uri="{FF2B5EF4-FFF2-40B4-BE49-F238E27FC236}">
                <a16:creationId xmlns:a16="http://schemas.microsoft.com/office/drawing/2014/main" id="{C1BB162D-293E-4970-B5A2-CA9D4B9D3693}"/>
              </a:ext>
            </a:extLst>
          </p:cNvPr>
          <p:cNvSpPr/>
          <p:nvPr/>
        </p:nvSpPr>
        <p:spPr>
          <a:xfrm>
            <a:off x="2911022" y="2456029"/>
            <a:ext cx="6802821" cy="3375283"/>
          </a:xfrm>
          <a:prstGeom prst="rect">
            <a:avLst/>
          </a:prstGeom>
        </p:spPr>
        <p:txBody>
          <a:bodyPr wrap="square">
            <a:spAutoFit/>
          </a:bodyPr>
          <a:lstStyle/>
          <a:p>
            <a:pPr marL="0" lvl="1">
              <a:spcAft>
                <a:spcPts val="1600"/>
              </a:spcAft>
            </a:pPr>
            <a:r>
              <a:rPr lang="en-US" sz="1800" b="1" dirty="0">
                <a:solidFill>
                  <a:srgbClr val="2E76BB"/>
                </a:solidFill>
                <a:latin typeface="Segoe UI" panose="020B0502040204020203" pitchFamily="34" charset="0"/>
                <a:cs typeface="Segoe UI" panose="020B0502040204020203" pitchFamily="34" charset="0"/>
              </a:rPr>
              <a:t>Engaging with stakeholders</a:t>
            </a:r>
            <a:r>
              <a:rPr lang="en-US" sz="1800" b="1" dirty="0">
                <a:solidFill>
                  <a:srgbClr val="0070C0"/>
                </a:solidFill>
                <a:latin typeface="Segoe UI" panose="020B0502040204020203" pitchFamily="34" charset="0"/>
                <a:cs typeface="Segoe UI" panose="020B0502040204020203" pitchFamily="34" charset="0"/>
              </a:rPr>
              <a:t> </a:t>
            </a:r>
            <a:r>
              <a:rPr lang="en-US" sz="1800" dirty="0">
                <a:latin typeface="Segoe UI" panose="020B0502040204020203" pitchFamily="34" charset="0"/>
                <a:cs typeface="Segoe UI" panose="020B0502040204020203" pitchFamily="34" charset="0"/>
              </a:rPr>
              <a:t>through listening sessions, requests for information (RFIs), and other events to gather feedback on rural infrastructure project needs and challenges</a:t>
            </a:r>
          </a:p>
          <a:p>
            <a:pPr marL="0" lvl="1">
              <a:spcAft>
                <a:spcPts val="1600"/>
              </a:spcAft>
            </a:pPr>
            <a:r>
              <a:rPr lang="en-US" sz="1800" b="1" dirty="0">
                <a:solidFill>
                  <a:srgbClr val="2E76BB"/>
                </a:solidFill>
                <a:latin typeface="Segoe UI" panose="020B0502040204020203" pitchFamily="34" charset="0"/>
                <a:cs typeface="Segoe UI" panose="020B0502040204020203" pitchFamily="34" charset="0"/>
              </a:rPr>
              <a:t>Providing user-friendly information and technical assistance </a:t>
            </a:r>
            <a:r>
              <a:rPr lang="en-US" sz="1800" dirty="0">
                <a:latin typeface="Segoe UI" panose="020B0502040204020203" pitchFamily="34" charset="0"/>
                <a:cs typeface="Segoe UI" panose="020B0502040204020203" pitchFamily="34" charset="0"/>
              </a:rPr>
              <a:t>to assist stakeholders in understanding funding opportunities and applying for USDOT discretionary grants</a:t>
            </a:r>
          </a:p>
          <a:p>
            <a:pPr marL="0" lvl="1">
              <a:spcAft>
                <a:spcPts val="1600"/>
              </a:spcAft>
            </a:pPr>
            <a:r>
              <a:rPr lang="en-US" sz="1800" b="1" dirty="0">
                <a:solidFill>
                  <a:srgbClr val="2E76BB"/>
                </a:solidFill>
                <a:latin typeface="Segoe UI" panose="020B0502040204020203" pitchFamily="34" charset="0"/>
                <a:cs typeface="Segoe UI" panose="020B0502040204020203" pitchFamily="34" charset="0"/>
              </a:rPr>
              <a:t>Collecting data and analyzing trends </a:t>
            </a:r>
            <a:r>
              <a:rPr lang="en-US" sz="1800" dirty="0">
                <a:latin typeface="Segoe UI" panose="020B0502040204020203" pitchFamily="34" charset="0"/>
                <a:cs typeface="Segoe UI" panose="020B0502040204020203" pitchFamily="34" charset="0"/>
              </a:rPr>
              <a:t>to better assess needs and benefits of rural transportation infrastructure projects, particularly related to enhancing safety and sparking economic growth in rural communities</a:t>
            </a:r>
          </a:p>
        </p:txBody>
      </p:sp>
      <p:grpSp>
        <p:nvGrpSpPr>
          <p:cNvPr id="37" name="Group 36">
            <a:extLst>
              <a:ext uri="{FF2B5EF4-FFF2-40B4-BE49-F238E27FC236}">
                <a16:creationId xmlns:a16="http://schemas.microsoft.com/office/drawing/2014/main" id="{0338CCDB-6105-4140-B997-5B73BAEAE2C6}"/>
              </a:ext>
            </a:extLst>
          </p:cNvPr>
          <p:cNvGrpSpPr/>
          <p:nvPr/>
        </p:nvGrpSpPr>
        <p:grpSpPr>
          <a:xfrm>
            <a:off x="2055630" y="1819767"/>
            <a:ext cx="541799" cy="524226"/>
            <a:chOff x="10190845" y="300885"/>
            <a:chExt cx="1828800" cy="1828800"/>
          </a:xfrm>
        </p:grpSpPr>
        <p:sp>
          <p:nvSpPr>
            <p:cNvPr id="38" name="Oval 37">
              <a:extLst>
                <a:ext uri="{FF2B5EF4-FFF2-40B4-BE49-F238E27FC236}">
                  <a16:creationId xmlns:a16="http://schemas.microsoft.com/office/drawing/2014/main" id="{2175B47D-3F37-4EB4-BCF1-7392E9E05A20}"/>
                </a:ext>
              </a:extLst>
            </p:cNvPr>
            <p:cNvSpPr/>
            <p:nvPr/>
          </p:nvSpPr>
          <p:spPr bwMode="gray">
            <a:xfrm>
              <a:off x="10190845" y="300885"/>
              <a:ext cx="1828800" cy="1828800"/>
            </a:xfrm>
            <a:prstGeom prst="ellipse">
              <a:avLst/>
            </a:prstGeom>
            <a:noFill/>
            <a:ln w="28575" algn="ctr">
              <a:solidFill>
                <a:srgbClr val="2E76BB"/>
              </a:solidFill>
              <a:prstDash val="sysDot"/>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pic>
          <p:nvPicPr>
            <p:cNvPr id="39" name="Picture 38">
              <a:extLst>
                <a:ext uri="{FF2B5EF4-FFF2-40B4-BE49-F238E27FC236}">
                  <a16:creationId xmlns:a16="http://schemas.microsoft.com/office/drawing/2014/main" id="{27125798-3616-4822-A510-41CD8D12493C}"/>
                </a:ext>
              </a:extLst>
            </p:cNvPr>
            <p:cNvPicPr>
              <a:picLocks noChangeAspect="1"/>
            </p:cNvPicPr>
            <p:nvPr/>
          </p:nvPicPr>
          <p:blipFill>
            <a:blip r:embed="rId3"/>
            <a:stretch>
              <a:fillRect/>
            </a:stretch>
          </p:blipFill>
          <p:spPr>
            <a:xfrm>
              <a:off x="10281183" y="626616"/>
              <a:ext cx="1673352" cy="1347469"/>
            </a:xfrm>
            <a:prstGeom prst="ellipse">
              <a:avLst/>
            </a:prstGeom>
          </p:spPr>
        </p:pic>
      </p:grpSp>
      <p:sp>
        <p:nvSpPr>
          <p:cNvPr id="40" name="Title 1">
            <a:extLst>
              <a:ext uri="{FF2B5EF4-FFF2-40B4-BE49-F238E27FC236}">
                <a16:creationId xmlns:a16="http://schemas.microsoft.com/office/drawing/2014/main" id="{C06044CD-430D-42C9-BEE2-014DC50DB72A}"/>
              </a:ext>
            </a:extLst>
          </p:cNvPr>
          <p:cNvSpPr txBox="1">
            <a:spLocks/>
          </p:cNvSpPr>
          <p:nvPr/>
        </p:nvSpPr>
        <p:spPr>
          <a:xfrm>
            <a:off x="1937342" y="356937"/>
            <a:ext cx="8165580"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IU"/>
              </a:rPr>
              <a:t>Applicant Toolkit</a:t>
            </a:r>
            <a:endParaRPr lang="en-US" sz="2400" b="1" dirty="0">
              <a:latin typeface="Segoe IU"/>
              <a:cs typeface="Segoe UI" panose="020B0502040204020203" pitchFamily="34" charset="0"/>
            </a:endParaRPr>
          </a:p>
        </p:txBody>
      </p:sp>
      <p:sp>
        <p:nvSpPr>
          <p:cNvPr id="42" name="Rectangle 41">
            <a:extLst>
              <a:ext uri="{FF2B5EF4-FFF2-40B4-BE49-F238E27FC236}">
                <a16:creationId xmlns:a16="http://schemas.microsoft.com/office/drawing/2014/main" id="{085AB343-34F9-4B92-BC5C-DB7706B14232}"/>
              </a:ext>
            </a:extLst>
          </p:cNvPr>
          <p:cNvSpPr/>
          <p:nvPr/>
        </p:nvSpPr>
        <p:spPr>
          <a:xfrm>
            <a:off x="2696820" y="1912602"/>
            <a:ext cx="7207703" cy="369332"/>
          </a:xfrm>
          <a:prstGeom prst="rect">
            <a:avLst/>
          </a:prstGeom>
        </p:spPr>
        <p:txBody>
          <a:bodyPr wrap="square">
            <a:spAutoFit/>
          </a:bodyPr>
          <a:lstStyle/>
          <a:p>
            <a:pPr>
              <a:spcBef>
                <a:spcPts val="1200"/>
              </a:spcBef>
            </a:pPr>
            <a:r>
              <a:rPr lang="en-US" sz="1800" b="1" spc="300" dirty="0">
                <a:solidFill>
                  <a:srgbClr val="2E76BB"/>
                </a:solidFill>
                <a:latin typeface="Segoe UI" panose="020B0502040204020203" pitchFamily="34" charset="0"/>
                <a:cs typeface="Segoe UI" panose="020B0502040204020203" pitchFamily="34" charset="0"/>
              </a:rPr>
              <a:t>R.O.U.T.E.S. is a USDOT initiative that is…</a:t>
            </a:r>
            <a:endParaRPr lang="en-US" sz="1800" spc="300" dirty="0">
              <a:solidFill>
                <a:srgbClr val="2E76BB"/>
              </a:solidFill>
              <a:latin typeface="Segoe UI" panose="020B0502040204020203" pitchFamily="34" charset="0"/>
              <a:cs typeface="Segoe UI" panose="020B0502040204020203" pitchFamily="34" charset="0"/>
            </a:endParaRPr>
          </a:p>
        </p:txBody>
      </p:sp>
      <p:sp>
        <p:nvSpPr>
          <p:cNvPr id="45" name="TextBox 44">
            <a:hlinkClick r:id="" action="ppaction://noaction"/>
            <a:extLst>
              <a:ext uri="{FF2B5EF4-FFF2-40B4-BE49-F238E27FC236}">
                <a16:creationId xmlns:a16="http://schemas.microsoft.com/office/drawing/2014/main" id="{2BE6B365-D00A-41E7-B381-8EBB0055A5F1}"/>
              </a:ext>
            </a:extLst>
          </p:cNvPr>
          <p:cNvSpPr txBox="1"/>
          <p:nvPr/>
        </p:nvSpPr>
        <p:spPr>
          <a:xfrm>
            <a:off x="2055630" y="928557"/>
            <a:ext cx="7950221" cy="430887"/>
          </a:xfrm>
          <a:prstGeom prst="rect">
            <a:avLst/>
          </a:prstGeom>
          <a:noFill/>
        </p:spPr>
        <p:txBody>
          <a:bodyPr wrap="square" lIns="0" tIns="0" rIns="0" bIns="0" rtlCol="0">
            <a:spAutoFit/>
          </a:bodyPr>
          <a:lstStyle/>
          <a:p>
            <a:pPr defTabSz="914400">
              <a:defRPr/>
            </a:pPr>
            <a:r>
              <a:rPr lang="en-US" sz="1400" b="1" kern="0" dirty="0">
                <a:latin typeface="Segoe UI" panose="020B0502040204020203" pitchFamily="34" charset="0"/>
                <a:cs typeface="Segoe UI" panose="020B0502040204020203" pitchFamily="34" charset="0"/>
              </a:rPr>
              <a:t>The Applicant Toolkit provides user-friendly information to help you identify USDOT discretionary grant funding programs and navigate grant applications</a:t>
            </a:r>
          </a:p>
        </p:txBody>
      </p:sp>
      <p:cxnSp>
        <p:nvCxnSpPr>
          <p:cNvPr id="46" name="Straight Connector 45">
            <a:extLst>
              <a:ext uri="{FF2B5EF4-FFF2-40B4-BE49-F238E27FC236}">
                <a16:creationId xmlns:a16="http://schemas.microsoft.com/office/drawing/2014/main" id="{E148E95B-C8D1-426B-A075-75A453D8C379}"/>
              </a:ext>
            </a:extLst>
          </p:cNvPr>
          <p:cNvCxnSpPr>
            <a:cxnSpLocks/>
          </p:cNvCxnSpPr>
          <p:nvPr/>
        </p:nvCxnSpPr>
        <p:spPr>
          <a:xfrm>
            <a:off x="2698380" y="2534740"/>
            <a:ext cx="0" cy="3136596"/>
          </a:xfrm>
          <a:prstGeom prst="line">
            <a:avLst/>
          </a:prstGeom>
          <a:noFill/>
          <a:ln w="76200" cap="flat" cmpd="sng" algn="ctr">
            <a:solidFill>
              <a:srgbClr val="2E76BB"/>
            </a:solidFill>
            <a:prstDash val="solid"/>
          </a:ln>
          <a:effectLst/>
        </p:spPr>
      </p:cxnSp>
      <p:sp>
        <p:nvSpPr>
          <p:cNvPr id="4" name="Rectangle 3">
            <a:extLst>
              <a:ext uri="{FF2B5EF4-FFF2-40B4-BE49-F238E27FC236}">
                <a16:creationId xmlns:a16="http://schemas.microsoft.com/office/drawing/2014/main" id="{E9074637-238E-4184-9D8D-48E2D717FE95}"/>
              </a:ext>
            </a:extLst>
          </p:cNvPr>
          <p:cNvSpPr/>
          <p:nvPr/>
        </p:nvSpPr>
        <p:spPr bwMode="gray">
          <a:xfrm>
            <a:off x="2911028" y="3429000"/>
            <a:ext cx="6802812" cy="1028700"/>
          </a:xfrm>
          <a:prstGeom prst="rect">
            <a:avLst/>
          </a:prstGeom>
          <a:solidFill>
            <a:srgbClr val="002060"/>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marL="0" lvl="1">
              <a:spcAft>
                <a:spcPts val="1600"/>
              </a:spcAft>
            </a:pPr>
            <a:r>
              <a:rPr lang="en-US" sz="1800" b="1" dirty="0">
                <a:solidFill>
                  <a:schemeClr val="bg1"/>
                </a:solidFill>
                <a:latin typeface="Segoe UI" panose="020B0502040204020203" pitchFamily="34" charset="0"/>
                <a:cs typeface="Segoe UI" panose="020B0502040204020203" pitchFamily="34" charset="0"/>
              </a:rPr>
              <a:t>Providing user-friendly information and technical assistance </a:t>
            </a:r>
            <a:r>
              <a:rPr lang="en-US" sz="1800" dirty="0">
                <a:solidFill>
                  <a:schemeClr val="bg1"/>
                </a:solidFill>
                <a:latin typeface="Segoe UI" panose="020B0502040204020203" pitchFamily="34" charset="0"/>
                <a:cs typeface="Segoe UI" panose="020B0502040204020203" pitchFamily="34" charset="0"/>
              </a:rPr>
              <a:t>to assist stakeholders in understanding funding opportunities and applying for USDOT discretionary grants</a:t>
            </a:r>
          </a:p>
        </p:txBody>
      </p:sp>
    </p:spTree>
    <p:extLst>
      <p:ext uri="{BB962C8B-B14F-4D97-AF65-F5344CB8AC3E}">
        <p14:creationId xmlns:p14="http://schemas.microsoft.com/office/powerpoint/2010/main" val="89212263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98BDE-5384-48AA-AE19-A60718530186}"/>
              </a:ext>
            </a:extLst>
          </p:cNvPr>
          <p:cNvSpPr txBox="1">
            <a:spLocks/>
          </p:cNvSpPr>
          <p:nvPr/>
        </p:nvSpPr>
        <p:spPr>
          <a:xfrm>
            <a:off x="1937344" y="356937"/>
            <a:ext cx="8302955"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UI" panose="020B0502040204020203" pitchFamily="34" charset="0"/>
                <a:cs typeface="Segoe UI" panose="020B0502040204020203" pitchFamily="34" charset="0"/>
              </a:rPr>
              <a:t>Applicant Toolkit</a:t>
            </a:r>
            <a:endParaRPr lang="en-US" sz="2400" b="1" dirty="0">
              <a:latin typeface="Segoe IU"/>
              <a:cs typeface="Segoe UI" panose="020B0502040204020203" pitchFamily="34" charset="0"/>
            </a:endParaRPr>
          </a:p>
        </p:txBody>
      </p:sp>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21" name="TextBox 20">
            <a:hlinkClick r:id="" action="ppaction://noaction"/>
            <a:extLst>
              <a:ext uri="{FF2B5EF4-FFF2-40B4-BE49-F238E27FC236}">
                <a16:creationId xmlns:a16="http://schemas.microsoft.com/office/drawing/2014/main" id="{2A94B4B9-779E-4E8B-B26A-CD60772A54A6}"/>
              </a:ext>
            </a:extLst>
          </p:cNvPr>
          <p:cNvSpPr txBox="1"/>
          <p:nvPr/>
        </p:nvSpPr>
        <p:spPr>
          <a:xfrm>
            <a:off x="2055628" y="928557"/>
            <a:ext cx="8134524" cy="430887"/>
          </a:xfrm>
          <a:prstGeom prst="rect">
            <a:avLst/>
          </a:prstGeom>
          <a:noFill/>
        </p:spPr>
        <p:txBody>
          <a:bodyPr wrap="square" lIns="0" tIns="0" rIns="0" bIns="0" rtlCol="0">
            <a:spAutoFit/>
          </a:bodyPr>
          <a:lstStyle/>
          <a:p>
            <a:pPr defTabSz="914400">
              <a:defRPr/>
            </a:pPr>
            <a:r>
              <a:rPr lang="en-US" sz="1400" b="1" kern="0" dirty="0">
                <a:latin typeface="Segoe UI" panose="020B0502040204020203" pitchFamily="34" charset="0"/>
                <a:cs typeface="Segoe UI" panose="020B0502040204020203" pitchFamily="34" charset="0"/>
              </a:rPr>
              <a:t>We will walk through three major sections of the Applicant Toolkit in these training modules and we encourage you to review the other sections on your own.  </a:t>
            </a:r>
          </a:p>
        </p:txBody>
      </p:sp>
      <p:sp>
        <p:nvSpPr>
          <p:cNvPr id="10" name="TextBox 9">
            <a:extLst>
              <a:ext uri="{FF2B5EF4-FFF2-40B4-BE49-F238E27FC236}">
                <a16:creationId xmlns:a16="http://schemas.microsoft.com/office/drawing/2014/main" id="{A6D991A0-9F73-4A7E-8F9A-4966A7B15505}"/>
              </a:ext>
            </a:extLst>
          </p:cNvPr>
          <p:cNvSpPr txBox="1"/>
          <p:nvPr/>
        </p:nvSpPr>
        <p:spPr>
          <a:xfrm>
            <a:off x="2055628" y="1770159"/>
            <a:ext cx="4406132" cy="4219104"/>
          </a:xfrm>
          <a:prstGeom prst="rect">
            <a:avLst/>
          </a:prstGeom>
          <a:noFill/>
        </p:spPr>
        <p:txBody>
          <a:bodyPr wrap="square" lIns="0" tIns="0" rIns="0" bIns="0" rtlCol="0">
            <a:spAutoFit/>
          </a:bodyPr>
          <a:lstStyle/>
          <a:p>
            <a:pPr>
              <a:spcAft>
                <a:spcPts val="1800"/>
              </a:spcAft>
              <a:buSzPct val="100000"/>
            </a:pPr>
            <a:r>
              <a:rPr lang="en-US" sz="1600" b="1" spc="300" dirty="0">
                <a:solidFill>
                  <a:prstClr val="black"/>
                </a:solidFill>
                <a:latin typeface="Segoe UI" panose="020B0502040204020203" pitchFamily="34" charset="0"/>
                <a:cs typeface="Segoe UI" panose="020B0502040204020203" pitchFamily="34" charset="0"/>
              </a:rPr>
              <a:t>TABLE OF CONTENTS</a:t>
            </a:r>
          </a:p>
          <a:p>
            <a:pPr>
              <a:spcAft>
                <a:spcPts val="1700"/>
              </a:spcAft>
              <a:buSzPct val="100000"/>
            </a:pPr>
            <a:r>
              <a:rPr lang="en-US" sz="1600" b="1" dirty="0">
                <a:solidFill>
                  <a:srgbClr val="2E76BB"/>
                </a:solidFill>
                <a:latin typeface="Segoe UI" panose="020B0502040204020203" pitchFamily="34" charset="0"/>
                <a:cs typeface="Segoe UI" panose="020B0502040204020203" pitchFamily="34" charset="0"/>
              </a:rPr>
              <a:t> 7  |  </a:t>
            </a:r>
            <a:r>
              <a:rPr lang="en-US" sz="1600" dirty="0">
                <a:latin typeface="Segoe UI" panose="020B0502040204020203" pitchFamily="34" charset="0"/>
                <a:cs typeface="Segoe UI" panose="020B0502040204020203" pitchFamily="34" charset="0"/>
              </a:rPr>
              <a:t>USDOT Overview &amp; Structure</a:t>
            </a:r>
          </a:p>
          <a:p>
            <a:pPr>
              <a:spcAft>
                <a:spcPts val="1700"/>
              </a:spcAft>
              <a:buSzPct val="100000"/>
            </a:pPr>
            <a:r>
              <a:rPr lang="en-US" sz="1600" b="1" dirty="0">
                <a:solidFill>
                  <a:srgbClr val="2E76BB"/>
                </a:solidFill>
                <a:latin typeface="Segoe UI" panose="020B0502040204020203" pitchFamily="34" charset="0"/>
                <a:cs typeface="Segoe UI" panose="020B0502040204020203" pitchFamily="34" charset="0"/>
              </a:rPr>
              <a:t> 9  |  </a:t>
            </a:r>
            <a:r>
              <a:rPr lang="en-US" sz="1600" dirty="0">
                <a:latin typeface="Segoe UI" panose="020B0502040204020203" pitchFamily="34" charset="0"/>
                <a:cs typeface="Segoe UI" panose="020B0502040204020203" pitchFamily="34" charset="0"/>
              </a:rPr>
              <a:t>USDOT’s Role in Rural Transportation</a:t>
            </a:r>
          </a:p>
          <a:p>
            <a:pPr>
              <a:buSzPct val="100000"/>
            </a:pPr>
            <a:r>
              <a:rPr lang="en-US" sz="1600" b="1" dirty="0">
                <a:solidFill>
                  <a:srgbClr val="2E76BB"/>
                </a:solidFill>
                <a:latin typeface="Segoe UI" panose="020B0502040204020203" pitchFamily="34" charset="0"/>
                <a:cs typeface="Segoe UI" panose="020B0502040204020203" pitchFamily="34" charset="0"/>
              </a:rPr>
              <a:t>14 |  </a:t>
            </a:r>
            <a:r>
              <a:rPr lang="en-US" sz="1600" dirty="0">
                <a:latin typeface="Segoe UI" panose="020B0502040204020203" pitchFamily="34" charset="0"/>
                <a:cs typeface="Segoe UI" panose="020B0502040204020203" pitchFamily="34" charset="0"/>
              </a:rPr>
              <a:t>USDOT Discretionary Grant Process &amp; </a:t>
            </a:r>
          </a:p>
          <a:p>
            <a:pPr>
              <a:spcAft>
                <a:spcPts val="1700"/>
              </a:spcAft>
              <a:buSzPct val="100000"/>
            </a:pPr>
            <a:r>
              <a:rPr lang="en-US" sz="1600" dirty="0">
                <a:latin typeface="Segoe UI" panose="020B0502040204020203" pitchFamily="34" charset="0"/>
                <a:cs typeface="Segoe UI" panose="020B0502040204020203" pitchFamily="34" charset="0"/>
              </a:rPr>
              <a:t>        Applicant Roadmap</a:t>
            </a:r>
          </a:p>
          <a:p>
            <a:pPr>
              <a:spcAft>
                <a:spcPts val="1700"/>
              </a:spcAft>
              <a:buSzPct val="100000"/>
            </a:pPr>
            <a:r>
              <a:rPr lang="en-US" sz="1600" b="1" dirty="0">
                <a:solidFill>
                  <a:srgbClr val="2E76BB"/>
                </a:solidFill>
                <a:latin typeface="Segoe UI" panose="020B0502040204020203" pitchFamily="34" charset="0"/>
                <a:cs typeface="Segoe UI" panose="020B0502040204020203" pitchFamily="34" charset="0"/>
              </a:rPr>
              <a:t>17 |  </a:t>
            </a:r>
            <a:r>
              <a:rPr lang="en-US" sz="1600" dirty="0">
                <a:latin typeface="Segoe UI" panose="020B0502040204020203" pitchFamily="34" charset="0"/>
                <a:cs typeface="Segoe UI" panose="020B0502040204020203" pitchFamily="34" charset="0"/>
              </a:rPr>
              <a:t>USDOT Discretionary Grant Funding Matrix</a:t>
            </a:r>
          </a:p>
          <a:p>
            <a:pPr>
              <a:spcAft>
                <a:spcPts val="1700"/>
              </a:spcAft>
              <a:buSzPct val="100000"/>
            </a:pPr>
            <a:r>
              <a:rPr lang="en-US" sz="1600" b="1" dirty="0">
                <a:solidFill>
                  <a:srgbClr val="2E76BB"/>
                </a:solidFill>
                <a:latin typeface="Segoe UI" panose="020B0502040204020203" pitchFamily="34" charset="0"/>
                <a:cs typeface="Segoe UI" panose="020B0502040204020203" pitchFamily="34" charset="0"/>
              </a:rPr>
              <a:t>34 |  </a:t>
            </a:r>
            <a:r>
              <a:rPr lang="en-US" sz="1600" dirty="0">
                <a:latin typeface="Segoe UI" panose="020B0502040204020203" pitchFamily="34" charset="0"/>
                <a:cs typeface="Segoe UI" panose="020B0502040204020203" pitchFamily="34" charset="0"/>
              </a:rPr>
              <a:t>USDOT Mode &amp; Resource Descriptions</a:t>
            </a:r>
          </a:p>
          <a:p>
            <a:pPr>
              <a:spcAft>
                <a:spcPts val="1700"/>
              </a:spcAft>
              <a:buSzPct val="100000"/>
            </a:pPr>
            <a:r>
              <a:rPr lang="en-US" sz="1600" b="1" dirty="0">
                <a:solidFill>
                  <a:srgbClr val="2E76BB"/>
                </a:solidFill>
                <a:latin typeface="Segoe UI" panose="020B0502040204020203" pitchFamily="34" charset="0"/>
                <a:cs typeface="Segoe UI" panose="020B0502040204020203" pitchFamily="34" charset="0"/>
              </a:rPr>
              <a:t>69 |  </a:t>
            </a:r>
            <a:r>
              <a:rPr lang="en-US" sz="1600" dirty="0">
                <a:latin typeface="Segoe UI" panose="020B0502040204020203" pitchFamily="34" charset="0"/>
                <a:cs typeface="Segoe UI" panose="020B0502040204020203" pitchFamily="34" charset="0"/>
              </a:rPr>
              <a:t>USDOT Financing Resources</a:t>
            </a:r>
          </a:p>
          <a:p>
            <a:pPr>
              <a:spcAft>
                <a:spcPts val="1700"/>
              </a:spcAft>
              <a:buSzPct val="100000"/>
            </a:pPr>
            <a:r>
              <a:rPr lang="en-US" sz="1600" b="1" dirty="0">
                <a:solidFill>
                  <a:srgbClr val="2E76BB"/>
                </a:solidFill>
                <a:latin typeface="Segoe UI" panose="020B0502040204020203" pitchFamily="34" charset="0"/>
                <a:cs typeface="Segoe UI" panose="020B0502040204020203" pitchFamily="34" charset="0"/>
              </a:rPr>
              <a:t>71 |  </a:t>
            </a:r>
            <a:r>
              <a:rPr lang="en-US" sz="1600" dirty="0">
                <a:latin typeface="Segoe UI" panose="020B0502040204020203" pitchFamily="34" charset="0"/>
                <a:cs typeface="Segoe UI" panose="020B0502040204020203" pitchFamily="34" charset="0"/>
              </a:rPr>
              <a:t>Project Spotlights</a:t>
            </a:r>
          </a:p>
          <a:p>
            <a:pPr>
              <a:spcAft>
                <a:spcPts val="1700"/>
              </a:spcAft>
              <a:buSzPct val="100000"/>
            </a:pPr>
            <a:r>
              <a:rPr lang="en-US" sz="1600" b="1" dirty="0">
                <a:solidFill>
                  <a:srgbClr val="2E76BB"/>
                </a:solidFill>
                <a:latin typeface="Segoe UI" panose="020B0502040204020203" pitchFamily="34" charset="0"/>
                <a:cs typeface="Segoe UI" panose="020B0502040204020203" pitchFamily="34" charset="0"/>
              </a:rPr>
              <a:t>73 |</a:t>
            </a:r>
            <a:r>
              <a:rPr lang="en-US" sz="1600" dirty="0">
                <a:latin typeface="Segoe UI" panose="020B0502040204020203" pitchFamily="34" charset="0"/>
                <a:cs typeface="Segoe UI" panose="020B0502040204020203" pitchFamily="34" charset="0"/>
              </a:rPr>
              <a:t>  Maximizing Award Success</a:t>
            </a:r>
          </a:p>
        </p:txBody>
      </p:sp>
      <p:grpSp>
        <p:nvGrpSpPr>
          <p:cNvPr id="4" name="Group 3">
            <a:extLst>
              <a:ext uri="{FF2B5EF4-FFF2-40B4-BE49-F238E27FC236}">
                <a16:creationId xmlns:a16="http://schemas.microsoft.com/office/drawing/2014/main" id="{B7FF7B0F-A149-4007-8A2E-5E1D5C997644}"/>
              </a:ext>
            </a:extLst>
          </p:cNvPr>
          <p:cNvGrpSpPr/>
          <p:nvPr/>
        </p:nvGrpSpPr>
        <p:grpSpPr>
          <a:xfrm>
            <a:off x="7190469" y="1610139"/>
            <a:ext cx="3772211" cy="4499670"/>
            <a:chOff x="6547915" y="1610139"/>
            <a:chExt cx="3772211" cy="4499670"/>
          </a:xfrm>
        </p:grpSpPr>
        <p:sp>
          <p:nvSpPr>
            <p:cNvPr id="2" name="Rectangle 1">
              <a:extLst>
                <a:ext uri="{FF2B5EF4-FFF2-40B4-BE49-F238E27FC236}">
                  <a16:creationId xmlns:a16="http://schemas.microsoft.com/office/drawing/2014/main" id="{ABFD708A-4547-479B-8434-3A4289995D30}"/>
                </a:ext>
              </a:extLst>
            </p:cNvPr>
            <p:cNvSpPr/>
            <p:nvPr/>
          </p:nvSpPr>
          <p:spPr bwMode="gray">
            <a:xfrm>
              <a:off x="6547915" y="1610139"/>
              <a:ext cx="3772204" cy="4499670"/>
            </a:xfrm>
            <a:prstGeom prst="rect">
              <a:avLst/>
            </a:prstGeom>
            <a:solidFill>
              <a:srgbClr val="002060"/>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1" name="TextBox 10">
              <a:extLst>
                <a:ext uri="{FF2B5EF4-FFF2-40B4-BE49-F238E27FC236}">
                  <a16:creationId xmlns:a16="http://schemas.microsoft.com/office/drawing/2014/main" id="{A24C2025-811F-4D30-8826-668358E37DCB}"/>
                </a:ext>
              </a:extLst>
            </p:cNvPr>
            <p:cNvSpPr txBox="1"/>
            <p:nvPr/>
          </p:nvSpPr>
          <p:spPr>
            <a:xfrm>
              <a:off x="6771862" y="1764176"/>
              <a:ext cx="3548264" cy="4139595"/>
            </a:xfrm>
            <a:prstGeom prst="rect">
              <a:avLst/>
            </a:prstGeom>
            <a:noFill/>
          </p:spPr>
          <p:txBody>
            <a:bodyPr wrap="square" lIns="0" tIns="0" rIns="0" bIns="0" rtlCol="0">
              <a:spAutoFit/>
            </a:bodyPr>
            <a:lstStyle/>
            <a:p>
              <a:pPr>
                <a:spcAft>
                  <a:spcPts val="1800"/>
                </a:spcAft>
                <a:buSzPct val="100000"/>
              </a:pPr>
              <a:r>
                <a:rPr lang="en-US" sz="1600" b="1" spc="300" dirty="0">
                  <a:solidFill>
                    <a:schemeClr val="bg1"/>
                  </a:solidFill>
                  <a:latin typeface="Segoe UI" panose="020B0502040204020203" pitchFamily="34" charset="0"/>
                  <a:cs typeface="Segoe UI" panose="020B0502040204020203" pitchFamily="34" charset="0"/>
                </a:rPr>
                <a:t>TRAINING MODULES</a:t>
              </a:r>
            </a:p>
            <a:p>
              <a:pPr>
                <a:spcAft>
                  <a:spcPts val="1800"/>
                </a:spcAft>
                <a:buSzPct val="100000"/>
              </a:pPr>
              <a:r>
                <a:rPr lang="en-US" sz="1600" b="1" dirty="0">
                  <a:solidFill>
                    <a:schemeClr val="bg1"/>
                  </a:solidFill>
                  <a:latin typeface="Segoe UI" panose="020B0502040204020203" pitchFamily="34" charset="0"/>
                  <a:cs typeface="Segoe UI" panose="020B0502040204020203" pitchFamily="34" charset="0"/>
                </a:rPr>
                <a:t>USDOT Discretionary Grant Process &amp; Applicant Roadmap: </a:t>
              </a:r>
              <a:r>
                <a:rPr lang="en-US" sz="1600" dirty="0">
                  <a:solidFill>
                    <a:schemeClr val="bg1"/>
                  </a:solidFill>
                  <a:latin typeface="Segoe UI" panose="020B0502040204020203" pitchFamily="34" charset="0"/>
                  <a:cs typeface="Segoe UI" panose="020B0502040204020203" pitchFamily="34" charset="0"/>
                </a:rPr>
                <a:t>Illustrates applicant and USDOT activities during each stage of the funding lifecycle </a:t>
              </a:r>
              <a:r>
                <a:rPr lang="en-US" sz="1200" dirty="0">
                  <a:solidFill>
                    <a:schemeClr val="bg1"/>
                  </a:solidFill>
                  <a:latin typeface="Segoe UI" panose="020B0502040204020203" pitchFamily="34" charset="0"/>
                  <a:cs typeface="Segoe UI" panose="020B0502040204020203" pitchFamily="34" charset="0"/>
                </a:rPr>
                <a:t>(p.14)</a:t>
              </a:r>
            </a:p>
            <a:p>
              <a:pPr>
                <a:spcAft>
                  <a:spcPts val="1800"/>
                </a:spcAft>
                <a:buSzPct val="100000"/>
              </a:pPr>
              <a:r>
                <a:rPr lang="en-US" sz="1600" b="1" dirty="0">
                  <a:solidFill>
                    <a:schemeClr val="bg1"/>
                  </a:solidFill>
                  <a:latin typeface="Segoe UI" panose="020B0502040204020203" pitchFamily="34" charset="0"/>
                  <a:cs typeface="Segoe UI" panose="020B0502040204020203" pitchFamily="34" charset="0"/>
                </a:rPr>
                <a:t>USDOT Discretionary Grant Funding Matrix: </a:t>
              </a:r>
              <a:r>
                <a:rPr lang="en-US" sz="1600" dirty="0">
                  <a:solidFill>
                    <a:schemeClr val="bg1"/>
                  </a:solidFill>
                  <a:latin typeface="Segoe UI" panose="020B0502040204020203" pitchFamily="34" charset="0"/>
                  <a:cs typeface="Segoe UI" panose="020B0502040204020203" pitchFamily="34" charset="0"/>
                </a:rPr>
                <a:t>Organizes grant programs by eligible applicant and project type for easy reference </a:t>
              </a:r>
              <a:r>
                <a:rPr lang="en-US" sz="1200" dirty="0">
                  <a:solidFill>
                    <a:schemeClr val="bg1"/>
                  </a:solidFill>
                  <a:latin typeface="Segoe UI" panose="020B0502040204020203" pitchFamily="34" charset="0"/>
                  <a:cs typeface="Segoe UI" panose="020B0502040204020203" pitchFamily="34" charset="0"/>
                </a:rPr>
                <a:t>(p.17)</a:t>
              </a:r>
            </a:p>
            <a:p>
              <a:pPr>
                <a:spcAft>
                  <a:spcPts val="1800"/>
                </a:spcAft>
                <a:buSzPct val="100000"/>
              </a:pPr>
              <a:r>
                <a:rPr lang="en-US" sz="1600" b="1" dirty="0">
                  <a:solidFill>
                    <a:schemeClr val="bg1"/>
                  </a:solidFill>
                  <a:latin typeface="Segoe UI" panose="020B0502040204020203" pitchFamily="34" charset="0"/>
                  <a:cs typeface="Segoe UI" panose="020B0502040204020203" pitchFamily="34" charset="0"/>
                </a:rPr>
                <a:t>Maximizing Award Success: </a:t>
              </a:r>
              <a:r>
                <a:rPr lang="en-US" sz="1600" dirty="0">
                  <a:solidFill>
                    <a:schemeClr val="bg1"/>
                  </a:solidFill>
                  <a:latin typeface="Segoe UI" panose="020B0502040204020203" pitchFamily="34" charset="0"/>
                  <a:cs typeface="Segoe UI" panose="020B0502040204020203" pitchFamily="34" charset="0"/>
                </a:rPr>
                <a:t>Outlines how to navigate program Notices of Funding Opportunity and key application components such as a benefit-cost analysis </a:t>
              </a:r>
              <a:r>
                <a:rPr lang="en-US" sz="1200" dirty="0">
                  <a:solidFill>
                    <a:schemeClr val="bg1"/>
                  </a:solidFill>
                  <a:latin typeface="Segoe UI" panose="020B0502040204020203" pitchFamily="34" charset="0"/>
                  <a:cs typeface="Segoe UI" panose="020B0502040204020203" pitchFamily="34" charset="0"/>
                </a:rPr>
                <a:t>(p.73)</a:t>
              </a:r>
            </a:p>
          </p:txBody>
        </p:sp>
      </p:grpSp>
      <p:grpSp>
        <p:nvGrpSpPr>
          <p:cNvPr id="12" name="Group 11">
            <a:extLst>
              <a:ext uri="{FF2B5EF4-FFF2-40B4-BE49-F238E27FC236}">
                <a16:creationId xmlns:a16="http://schemas.microsoft.com/office/drawing/2014/main" id="{EBA641DB-C256-46DC-9A57-0E6977D95E89}"/>
              </a:ext>
            </a:extLst>
          </p:cNvPr>
          <p:cNvGrpSpPr/>
          <p:nvPr/>
        </p:nvGrpSpPr>
        <p:grpSpPr>
          <a:xfrm>
            <a:off x="6443126" y="3832575"/>
            <a:ext cx="320040" cy="320040"/>
            <a:chOff x="9195972" y="3630393"/>
            <a:chExt cx="320040" cy="320040"/>
          </a:xfrm>
        </p:grpSpPr>
        <p:sp>
          <p:nvSpPr>
            <p:cNvPr id="13" name="Oval 12">
              <a:extLst>
                <a:ext uri="{FF2B5EF4-FFF2-40B4-BE49-F238E27FC236}">
                  <a16:creationId xmlns:a16="http://schemas.microsoft.com/office/drawing/2014/main" id="{9A8B7E30-7C52-488B-A6B6-DAA612145726}"/>
                </a:ext>
              </a:extLst>
            </p:cNvPr>
            <p:cNvSpPr/>
            <p:nvPr/>
          </p:nvSpPr>
          <p:spPr bwMode="gray">
            <a:xfrm>
              <a:off x="9195972" y="3630393"/>
              <a:ext cx="320040" cy="32004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4" name="General_Fill_3">
              <a:extLst>
                <a:ext uri="{FF2B5EF4-FFF2-40B4-BE49-F238E27FC236}">
                  <a16:creationId xmlns:a16="http://schemas.microsoft.com/office/drawing/2014/main" id="{F948F2AF-5B45-441E-BE96-85F3EC32E7BE}"/>
                </a:ext>
              </a:extLst>
            </p:cNvPr>
            <p:cNvSpPr>
              <a:spLocks noChangeAspect="1" noEditPoints="1"/>
            </p:cNvSpPr>
            <p:nvPr/>
          </p:nvSpPr>
          <p:spPr bwMode="auto">
            <a:xfrm>
              <a:off x="9197242" y="3630393"/>
              <a:ext cx="317500" cy="3175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rgbClr val="2E76BB"/>
            </a:solidFill>
            <a:ln>
              <a:noFill/>
            </a:ln>
          </p:spPr>
          <p:txBody>
            <a:bodyPr vert="horz" wrap="square" lIns="91440" tIns="45720" rIns="91440" bIns="45720" numCol="1" anchor="t" anchorCtr="0" compatLnSpc="1">
              <a:prstTxWarp prst="textNoShape">
                <a:avLst/>
              </a:prstTxWarp>
            </a:bodyPr>
            <a:lstStyle/>
            <a:p>
              <a:endParaRPr lang="en-US" sz="1200" dirty="0"/>
            </a:p>
          </p:txBody>
        </p:sp>
      </p:grpSp>
      <p:grpSp>
        <p:nvGrpSpPr>
          <p:cNvPr id="15" name="Group 14">
            <a:extLst>
              <a:ext uri="{FF2B5EF4-FFF2-40B4-BE49-F238E27FC236}">
                <a16:creationId xmlns:a16="http://schemas.microsoft.com/office/drawing/2014/main" id="{D4DBFC20-FE17-41B0-9AB2-E8AE32C889BA}"/>
              </a:ext>
            </a:extLst>
          </p:cNvPr>
          <p:cNvGrpSpPr/>
          <p:nvPr/>
        </p:nvGrpSpPr>
        <p:grpSpPr>
          <a:xfrm>
            <a:off x="5963701" y="3171269"/>
            <a:ext cx="320040" cy="320040"/>
            <a:chOff x="9195972" y="3630393"/>
            <a:chExt cx="320040" cy="320040"/>
          </a:xfrm>
        </p:grpSpPr>
        <p:sp>
          <p:nvSpPr>
            <p:cNvPr id="16" name="Oval 15">
              <a:extLst>
                <a:ext uri="{FF2B5EF4-FFF2-40B4-BE49-F238E27FC236}">
                  <a16:creationId xmlns:a16="http://schemas.microsoft.com/office/drawing/2014/main" id="{037C9CEB-EBFE-4041-B1ED-0E23987C0DC5}"/>
                </a:ext>
              </a:extLst>
            </p:cNvPr>
            <p:cNvSpPr/>
            <p:nvPr/>
          </p:nvSpPr>
          <p:spPr bwMode="gray">
            <a:xfrm>
              <a:off x="9195972" y="3630393"/>
              <a:ext cx="320040" cy="32004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8" name="General_Fill_3">
              <a:extLst>
                <a:ext uri="{FF2B5EF4-FFF2-40B4-BE49-F238E27FC236}">
                  <a16:creationId xmlns:a16="http://schemas.microsoft.com/office/drawing/2014/main" id="{08A9D682-20CD-444B-B5C0-3895E8DB8AB6}"/>
                </a:ext>
              </a:extLst>
            </p:cNvPr>
            <p:cNvSpPr>
              <a:spLocks noChangeAspect="1" noEditPoints="1"/>
            </p:cNvSpPr>
            <p:nvPr/>
          </p:nvSpPr>
          <p:spPr bwMode="auto">
            <a:xfrm>
              <a:off x="9197242" y="3630393"/>
              <a:ext cx="317500" cy="3175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rgbClr val="2E76BB"/>
            </a:solidFill>
            <a:ln>
              <a:noFill/>
            </a:ln>
          </p:spPr>
          <p:txBody>
            <a:bodyPr vert="horz" wrap="square" lIns="91440" tIns="45720" rIns="91440" bIns="45720" numCol="1" anchor="t" anchorCtr="0" compatLnSpc="1">
              <a:prstTxWarp prst="textNoShape">
                <a:avLst/>
              </a:prstTxWarp>
            </a:bodyPr>
            <a:lstStyle/>
            <a:p>
              <a:endParaRPr lang="en-US" sz="1200" dirty="0"/>
            </a:p>
          </p:txBody>
        </p:sp>
      </p:grpSp>
      <p:grpSp>
        <p:nvGrpSpPr>
          <p:cNvPr id="19" name="Group 18">
            <a:extLst>
              <a:ext uri="{FF2B5EF4-FFF2-40B4-BE49-F238E27FC236}">
                <a16:creationId xmlns:a16="http://schemas.microsoft.com/office/drawing/2014/main" id="{1D4516D7-CD67-4A20-A4A4-26B4E61C54BE}"/>
              </a:ext>
            </a:extLst>
          </p:cNvPr>
          <p:cNvGrpSpPr/>
          <p:nvPr/>
        </p:nvGrpSpPr>
        <p:grpSpPr>
          <a:xfrm>
            <a:off x="4968606" y="5694809"/>
            <a:ext cx="320040" cy="320040"/>
            <a:chOff x="9195972" y="3630393"/>
            <a:chExt cx="320040" cy="320040"/>
          </a:xfrm>
        </p:grpSpPr>
        <p:sp>
          <p:nvSpPr>
            <p:cNvPr id="20" name="Oval 19">
              <a:extLst>
                <a:ext uri="{FF2B5EF4-FFF2-40B4-BE49-F238E27FC236}">
                  <a16:creationId xmlns:a16="http://schemas.microsoft.com/office/drawing/2014/main" id="{B4DB74C6-7F6D-4DFD-B9A3-43C17571969C}"/>
                </a:ext>
              </a:extLst>
            </p:cNvPr>
            <p:cNvSpPr/>
            <p:nvPr/>
          </p:nvSpPr>
          <p:spPr bwMode="gray">
            <a:xfrm>
              <a:off x="9195972" y="3630393"/>
              <a:ext cx="320040" cy="32004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2" name="General_Fill_3">
              <a:extLst>
                <a:ext uri="{FF2B5EF4-FFF2-40B4-BE49-F238E27FC236}">
                  <a16:creationId xmlns:a16="http://schemas.microsoft.com/office/drawing/2014/main" id="{1D482F89-BF1F-4E1F-9707-2DCC4DA68D5D}"/>
                </a:ext>
              </a:extLst>
            </p:cNvPr>
            <p:cNvSpPr>
              <a:spLocks noChangeAspect="1" noEditPoints="1"/>
            </p:cNvSpPr>
            <p:nvPr/>
          </p:nvSpPr>
          <p:spPr bwMode="auto">
            <a:xfrm>
              <a:off x="9197242" y="3630393"/>
              <a:ext cx="317500" cy="3175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rgbClr val="2E76BB"/>
            </a:solidFill>
            <a:ln>
              <a:noFill/>
            </a:ln>
          </p:spPr>
          <p:txBody>
            <a:bodyPr vert="horz" wrap="square" lIns="91440" tIns="45720" rIns="91440" bIns="45720" numCol="1" anchor="t" anchorCtr="0" compatLnSpc="1">
              <a:prstTxWarp prst="textNoShape">
                <a:avLst/>
              </a:prstTxWarp>
            </a:bodyPr>
            <a:lstStyle/>
            <a:p>
              <a:endParaRPr lang="en-US" sz="1200" dirty="0"/>
            </a:p>
          </p:txBody>
        </p:sp>
      </p:grpSp>
    </p:spTree>
    <p:extLst>
      <p:ext uri="{BB962C8B-B14F-4D97-AF65-F5344CB8AC3E}">
        <p14:creationId xmlns:p14="http://schemas.microsoft.com/office/powerpoint/2010/main" val="9312115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0B6F2A-A9A5-44A2-B7B8-EC3C80D6EACA}"/>
              </a:ext>
            </a:extLst>
          </p:cNvPr>
          <p:cNvSpPr/>
          <p:nvPr/>
        </p:nvSpPr>
        <p:spPr bwMode="gray">
          <a:xfrm>
            <a:off x="494269" y="2239769"/>
            <a:ext cx="11145795" cy="2003461"/>
          </a:xfrm>
          <a:prstGeom prst="rect">
            <a:avLst/>
          </a:prstGeom>
          <a:solidFill>
            <a:srgbClr val="002060"/>
          </a:solidFill>
          <a:ln w="19050" algn="ctr">
            <a:noFill/>
            <a:miter lim="800000"/>
            <a:headEnd/>
            <a:tailEnd/>
          </a:ln>
        </p:spPr>
        <p:txBody>
          <a:bodyPr wrap="square" lIns="88900" tIns="88900" rIns="88900" bIns="88900" rtlCol="0" anchor="ctr"/>
          <a:lstStyle/>
          <a:p>
            <a:pPr lvl="1">
              <a:lnSpc>
                <a:spcPct val="106000"/>
              </a:lnSpc>
            </a:pPr>
            <a:r>
              <a:rPr lang="en-US" sz="3000" b="1" dirty="0">
                <a:solidFill>
                  <a:schemeClr val="bg1"/>
                </a:solidFill>
                <a:latin typeface="+mj-lt"/>
              </a:rPr>
              <a:t>Applicant Toolkit: </a:t>
            </a:r>
            <a:br>
              <a:rPr lang="en-US" sz="3000" b="1" dirty="0">
                <a:solidFill>
                  <a:schemeClr val="bg1"/>
                </a:solidFill>
                <a:latin typeface="+mj-lt"/>
              </a:rPr>
            </a:br>
            <a:r>
              <a:rPr lang="en-US" sz="3000" b="1" dirty="0">
                <a:solidFill>
                  <a:schemeClr val="bg1"/>
                </a:solidFill>
                <a:latin typeface="+mj-lt"/>
              </a:rPr>
              <a:t>Discretionary Grant Process </a:t>
            </a:r>
            <a:br>
              <a:rPr lang="en-US" sz="3000" b="1" dirty="0">
                <a:solidFill>
                  <a:schemeClr val="bg1"/>
                </a:solidFill>
                <a:latin typeface="+mj-lt"/>
              </a:rPr>
            </a:br>
            <a:r>
              <a:rPr lang="en-US" sz="3000" b="1" dirty="0">
                <a:solidFill>
                  <a:schemeClr val="bg1"/>
                </a:solidFill>
                <a:latin typeface="+mj-lt"/>
              </a:rPr>
              <a:t>&amp; Applicant Roadmap </a:t>
            </a:r>
          </a:p>
        </p:txBody>
      </p:sp>
      <p:pic>
        <p:nvPicPr>
          <p:cNvPr id="6" name="Picture 5">
            <a:extLst>
              <a:ext uri="{FF2B5EF4-FFF2-40B4-BE49-F238E27FC236}">
                <a16:creationId xmlns:a16="http://schemas.microsoft.com/office/drawing/2014/main" id="{3D097DDC-1A49-4CDD-9BC0-9E4496FC0D1D}"/>
              </a:ext>
            </a:extLst>
          </p:cNvPr>
          <p:cNvPicPr>
            <a:picLocks noChangeAspect="1"/>
          </p:cNvPicPr>
          <p:nvPr/>
        </p:nvPicPr>
        <p:blipFill rotWithShape="1">
          <a:blip r:embed="rId3"/>
          <a:srcRect l="698" r="278"/>
          <a:stretch/>
        </p:blipFill>
        <p:spPr>
          <a:xfrm>
            <a:off x="7740941" y="1158243"/>
            <a:ext cx="3181207" cy="4095035"/>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0124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98BDE-5384-48AA-AE19-A60718530186}"/>
              </a:ext>
            </a:extLst>
          </p:cNvPr>
          <p:cNvSpPr txBox="1">
            <a:spLocks/>
          </p:cNvSpPr>
          <p:nvPr/>
        </p:nvSpPr>
        <p:spPr>
          <a:xfrm>
            <a:off x="1937344" y="356937"/>
            <a:ext cx="8302955"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UI" panose="020B0502040204020203" pitchFamily="34" charset="0"/>
                <a:cs typeface="Segoe UI" panose="020B0502040204020203" pitchFamily="34" charset="0"/>
              </a:rPr>
              <a:t>USDOT Discretionary Grant Process</a:t>
            </a:r>
            <a:endParaRPr lang="en-US" sz="1400" dirty="0">
              <a:latin typeface="Segoe IU"/>
              <a:cs typeface="Segoe UI" panose="020B0502040204020203" pitchFamily="34" charset="0"/>
            </a:endParaRPr>
          </a:p>
        </p:txBody>
      </p:sp>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20" name="TextBox 19">
            <a:hlinkClick r:id="" action="ppaction://noaction"/>
            <a:extLst>
              <a:ext uri="{FF2B5EF4-FFF2-40B4-BE49-F238E27FC236}">
                <a16:creationId xmlns:a16="http://schemas.microsoft.com/office/drawing/2014/main" id="{D8AEFE5B-8A60-46E3-9F0F-D38679181A5E}"/>
              </a:ext>
            </a:extLst>
          </p:cNvPr>
          <p:cNvSpPr txBox="1"/>
          <p:nvPr/>
        </p:nvSpPr>
        <p:spPr>
          <a:xfrm>
            <a:off x="2055628" y="928557"/>
            <a:ext cx="8184668" cy="430887"/>
          </a:xfrm>
          <a:prstGeom prst="rect">
            <a:avLst/>
          </a:prstGeom>
          <a:noFill/>
        </p:spPr>
        <p:txBody>
          <a:bodyPr wrap="square" lIns="0" tIns="0" rIns="0" bIns="0" rtlCol="0">
            <a:spAutoFit/>
          </a:bodyPr>
          <a:lstStyle/>
          <a:p>
            <a:pPr defTabSz="914400">
              <a:defRPr/>
            </a:pPr>
            <a:r>
              <a:rPr lang="en-US" sz="1400" b="1" kern="0" dirty="0">
                <a:latin typeface="Segoe UI" panose="020B0502040204020203" pitchFamily="34" charset="0"/>
                <a:cs typeface="Segoe UI" panose="020B0502040204020203" pitchFamily="34" charset="0"/>
              </a:rPr>
              <a:t>This section illustrates applicant and USDOT activities during each stage of the discretionary grant funding lifecycle</a:t>
            </a:r>
          </a:p>
        </p:txBody>
      </p:sp>
      <p:pic>
        <p:nvPicPr>
          <p:cNvPr id="5" name="Picture 4">
            <a:extLst>
              <a:ext uri="{FF2B5EF4-FFF2-40B4-BE49-F238E27FC236}">
                <a16:creationId xmlns:a16="http://schemas.microsoft.com/office/drawing/2014/main" id="{677A2BA8-B336-442C-A4EF-F81D826D6A9E}"/>
              </a:ext>
            </a:extLst>
          </p:cNvPr>
          <p:cNvPicPr>
            <a:picLocks noChangeAspect="1"/>
          </p:cNvPicPr>
          <p:nvPr/>
        </p:nvPicPr>
        <p:blipFill>
          <a:blip r:embed="rId3"/>
          <a:stretch>
            <a:fillRect/>
          </a:stretch>
        </p:blipFill>
        <p:spPr>
          <a:xfrm>
            <a:off x="1937341" y="1550974"/>
            <a:ext cx="7960421" cy="1734251"/>
          </a:xfrm>
          <a:prstGeom prst="rect">
            <a:avLst/>
          </a:prstGeom>
        </p:spPr>
      </p:pic>
      <p:sp>
        <p:nvSpPr>
          <p:cNvPr id="11" name="TextBox 10">
            <a:extLst>
              <a:ext uri="{FF2B5EF4-FFF2-40B4-BE49-F238E27FC236}">
                <a16:creationId xmlns:a16="http://schemas.microsoft.com/office/drawing/2014/main" id="{9077AB91-4494-4D1D-A829-43FC3CA7712A}"/>
              </a:ext>
            </a:extLst>
          </p:cNvPr>
          <p:cNvSpPr txBox="1"/>
          <p:nvPr/>
        </p:nvSpPr>
        <p:spPr>
          <a:xfrm>
            <a:off x="2055628" y="3576009"/>
            <a:ext cx="8221954" cy="2754600"/>
          </a:xfrm>
          <a:prstGeom prst="rect">
            <a:avLst/>
          </a:prstGeom>
          <a:noFill/>
        </p:spPr>
        <p:txBody>
          <a:bodyPr wrap="square" rtlCol="0">
            <a:spAutoFit/>
          </a:bodyPr>
          <a:lstStyle/>
          <a:p>
            <a:pPr>
              <a:spcAft>
                <a:spcPts val="1800"/>
              </a:spcAft>
            </a:pPr>
            <a:r>
              <a:rPr lang="en-US" sz="1600" b="1" dirty="0">
                <a:latin typeface="Segoe UI" panose="020B0502040204020203" pitchFamily="34" charset="0"/>
                <a:cs typeface="Segoe UI" panose="020B0502040204020203" pitchFamily="34" charset="0"/>
              </a:rPr>
              <a:t>Stage 0. </a:t>
            </a:r>
            <a:r>
              <a:rPr lang="en-US" sz="1600" b="1" dirty="0">
                <a:solidFill>
                  <a:srgbClr val="2E76BB"/>
                </a:solidFill>
                <a:latin typeface="Segoe UI" panose="020B0502040204020203" pitchFamily="34" charset="0"/>
                <a:cs typeface="Segoe UI" panose="020B0502040204020203" pitchFamily="34" charset="0"/>
              </a:rPr>
              <a:t>LEGISLATION:</a:t>
            </a:r>
            <a:r>
              <a:rPr lang="en-US" sz="1600" b="1" dirty="0">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Program authorization and funding appropriation by Congress</a:t>
            </a:r>
          </a:p>
          <a:p>
            <a:pPr>
              <a:spcAft>
                <a:spcPts val="1800"/>
              </a:spcAft>
            </a:pPr>
            <a:r>
              <a:rPr lang="en-US" sz="1600" b="1" dirty="0">
                <a:latin typeface="Segoe UI" panose="020B0502040204020203" pitchFamily="34" charset="0"/>
                <a:cs typeface="Segoe UI" panose="020B0502040204020203" pitchFamily="34" charset="0"/>
              </a:rPr>
              <a:t>Stage 1. </a:t>
            </a:r>
            <a:r>
              <a:rPr lang="en-US" sz="1600" b="1" dirty="0">
                <a:solidFill>
                  <a:srgbClr val="2E76BB"/>
                </a:solidFill>
                <a:latin typeface="Segoe UI" panose="020B0502040204020203" pitchFamily="34" charset="0"/>
                <a:cs typeface="Segoe UI" panose="020B0502040204020203" pitchFamily="34" charset="0"/>
              </a:rPr>
              <a:t>PRE-AWARD: </a:t>
            </a:r>
            <a:r>
              <a:rPr lang="en-US" sz="1600" dirty="0">
                <a:latin typeface="Segoe UI" panose="020B0502040204020203" pitchFamily="34" charset="0"/>
                <a:cs typeface="Segoe UI" panose="020B0502040204020203" pitchFamily="34" charset="0"/>
              </a:rPr>
              <a:t>Funding opportunity announcement, applicant solicitation, and application submission	</a:t>
            </a:r>
          </a:p>
          <a:p>
            <a:pPr>
              <a:spcAft>
                <a:spcPts val="1800"/>
              </a:spcAft>
            </a:pPr>
            <a:r>
              <a:rPr lang="en-US" sz="1600" b="1" dirty="0">
                <a:latin typeface="Segoe UI" panose="020B0502040204020203" pitchFamily="34" charset="0"/>
                <a:cs typeface="Segoe UI" panose="020B0502040204020203" pitchFamily="34" charset="0"/>
              </a:rPr>
              <a:t>Stage 2. </a:t>
            </a:r>
            <a:r>
              <a:rPr lang="en-US" sz="1600" b="1" dirty="0">
                <a:solidFill>
                  <a:srgbClr val="2E76BB"/>
                </a:solidFill>
                <a:latin typeface="Segoe UI" panose="020B0502040204020203" pitchFamily="34" charset="0"/>
                <a:cs typeface="Segoe UI" panose="020B0502040204020203" pitchFamily="34" charset="0"/>
              </a:rPr>
              <a:t>AWARD: </a:t>
            </a:r>
            <a:r>
              <a:rPr lang="en-US" sz="1600" dirty="0">
                <a:latin typeface="Segoe UI" panose="020B0502040204020203" pitchFamily="34" charset="0"/>
                <a:cs typeface="Segoe UI" panose="020B0502040204020203" pitchFamily="34" charset="0"/>
              </a:rPr>
              <a:t>Application evaluation, award decisions, and grantee notifications</a:t>
            </a:r>
          </a:p>
          <a:p>
            <a:pPr>
              <a:spcAft>
                <a:spcPts val="1800"/>
              </a:spcAft>
            </a:pPr>
            <a:r>
              <a:rPr lang="en-US" sz="1600" b="1" dirty="0">
                <a:latin typeface="Segoe UI" panose="020B0502040204020203" pitchFamily="34" charset="0"/>
                <a:cs typeface="Segoe UI" panose="020B0502040204020203" pitchFamily="34" charset="0"/>
              </a:rPr>
              <a:t>Stage 3. </a:t>
            </a:r>
            <a:r>
              <a:rPr lang="en-US" sz="1600" b="1" dirty="0">
                <a:solidFill>
                  <a:srgbClr val="2E76BB"/>
                </a:solidFill>
                <a:latin typeface="Segoe UI" panose="020B0502040204020203" pitchFamily="34" charset="0"/>
                <a:cs typeface="Segoe UI" panose="020B0502040204020203" pitchFamily="34" charset="0"/>
              </a:rPr>
              <a:t>POST-AWARD: </a:t>
            </a:r>
            <a:r>
              <a:rPr lang="en-US" sz="1600" dirty="0">
                <a:latin typeface="Segoe UI" panose="020B0502040204020203" pitchFamily="34" charset="0"/>
                <a:cs typeface="Segoe UI" panose="020B0502040204020203" pitchFamily="34" charset="0"/>
              </a:rPr>
              <a:t>Project execution, monitoring, and closeout	</a:t>
            </a:r>
          </a:p>
        </p:txBody>
      </p:sp>
      <p:grpSp>
        <p:nvGrpSpPr>
          <p:cNvPr id="16" name="Group 15">
            <a:extLst>
              <a:ext uri="{FF2B5EF4-FFF2-40B4-BE49-F238E27FC236}">
                <a16:creationId xmlns:a16="http://schemas.microsoft.com/office/drawing/2014/main" id="{82714779-DDB4-42F0-BB75-B711C58D06FC}"/>
              </a:ext>
            </a:extLst>
          </p:cNvPr>
          <p:cNvGrpSpPr/>
          <p:nvPr/>
        </p:nvGrpSpPr>
        <p:grpSpPr>
          <a:xfrm>
            <a:off x="7668172" y="5881436"/>
            <a:ext cx="2821590" cy="294705"/>
            <a:chOff x="6162219" y="5905974"/>
            <a:chExt cx="2821590" cy="294705"/>
          </a:xfrm>
        </p:grpSpPr>
        <p:sp>
          <p:nvSpPr>
            <p:cNvPr id="17" name="Rectangle 16">
              <a:extLst>
                <a:ext uri="{FF2B5EF4-FFF2-40B4-BE49-F238E27FC236}">
                  <a16:creationId xmlns:a16="http://schemas.microsoft.com/office/drawing/2014/main" id="{781E3139-6E99-4191-B639-C9B208EFD2F5}"/>
                </a:ext>
              </a:extLst>
            </p:cNvPr>
            <p:cNvSpPr/>
            <p:nvPr/>
          </p:nvSpPr>
          <p:spPr bwMode="gray">
            <a:xfrm>
              <a:off x="6162219" y="5905974"/>
              <a:ext cx="2821590" cy="294705"/>
            </a:xfrm>
            <a:prstGeom prst="rect">
              <a:avLst/>
            </a:prstGeom>
            <a:noFill/>
            <a:ln w="19050" algn="ctr">
              <a:noFill/>
              <a:miter lim="800000"/>
              <a:headEnd/>
              <a:tailEnd/>
            </a:ln>
          </p:spPr>
          <p:txBody>
            <a:bodyPr wrap="square" lIns="88900" tIns="88900" rIns="88900" bIns="88900" rtlCol="0" anchor="ctr"/>
            <a:lstStyle/>
            <a:p>
              <a:pPr algn="r">
                <a:lnSpc>
                  <a:spcPct val="106000"/>
                </a:lnSpc>
                <a:buFont typeface="Wingdings 2" pitchFamily="18" charset="2"/>
                <a:buNone/>
              </a:pPr>
              <a:r>
                <a:rPr lang="en-US" sz="1600" i="1" dirty="0">
                  <a:solidFill>
                    <a:srgbClr val="2E76BB"/>
                  </a:solidFill>
                  <a:latin typeface="Segoe IU"/>
                </a:rPr>
                <a:t>FOLLOW ALONG ON P. 14</a:t>
              </a:r>
            </a:p>
          </p:txBody>
        </p:sp>
        <p:grpSp>
          <p:nvGrpSpPr>
            <p:cNvPr id="18" name="Group 17">
              <a:extLst>
                <a:ext uri="{FF2B5EF4-FFF2-40B4-BE49-F238E27FC236}">
                  <a16:creationId xmlns:a16="http://schemas.microsoft.com/office/drawing/2014/main" id="{7C4F3AD2-B1FD-4226-9FF3-B8F722A60770}"/>
                </a:ext>
              </a:extLst>
            </p:cNvPr>
            <p:cNvGrpSpPr>
              <a:grpSpLocks noChangeAspect="1"/>
            </p:cNvGrpSpPr>
            <p:nvPr/>
          </p:nvGrpSpPr>
          <p:grpSpPr>
            <a:xfrm>
              <a:off x="6274585" y="5910451"/>
              <a:ext cx="284163" cy="285750"/>
              <a:chOff x="11600722" y="4299585"/>
              <a:chExt cx="284163" cy="285750"/>
            </a:xfrm>
          </p:grpSpPr>
          <p:sp>
            <p:nvSpPr>
              <p:cNvPr id="19" name="Freeform 327">
                <a:extLst>
                  <a:ext uri="{FF2B5EF4-FFF2-40B4-BE49-F238E27FC236}">
                    <a16:creationId xmlns:a16="http://schemas.microsoft.com/office/drawing/2014/main" id="{FFC098EF-98CF-40B9-9185-DA10ABF7FB7A}"/>
                  </a:ext>
                </a:extLst>
              </p:cNvPr>
              <p:cNvSpPr>
                <a:spLocks/>
              </p:cNvSpPr>
              <p:nvPr/>
            </p:nvSpPr>
            <p:spPr bwMode="auto">
              <a:xfrm>
                <a:off x="11637234"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E76BB"/>
                  </a:solidFill>
                </a:endParaRPr>
              </a:p>
            </p:txBody>
          </p:sp>
          <p:sp>
            <p:nvSpPr>
              <p:cNvPr id="21" name="Freeform 328">
                <a:extLst>
                  <a:ext uri="{FF2B5EF4-FFF2-40B4-BE49-F238E27FC236}">
                    <a16:creationId xmlns:a16="http://schemas.microsoft.com/office/drawing/2014/main" id="{22A278F0-BFE8-47C9-85DF-C13B5B2DFD8C}"/>
                  </a:ext>
                </a:extLst>
              </p:cNvPr>
              <p:cNvSpPr>
                <a:spLocks noEditPoints="1"/>
              </p:cNvSpPr>
              <p:nvPr/>
            </p:nvSpPr>
            <p:spPr bwMode="auto">
              <a:xfrm>
                <a:off x="11600722"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E76BB"/>
                  </a:solidFill>
                </a:endParaRPr>
              </a:p>
            </p:txBody>
          </p:sp>
        </p:grpSp>
      </p:grpSp>
    </p:spTree>
    <p:extLst>
      <p:ext uri="{BB962C8B-B14F-4D97-AF65-F5344CB8AC3E}">
        <p14:creationId xmlns:p14="http://schemas.microsoft.com/office/powerpoint/2010/main" val="15855353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9EBBDE-90A1-43AE-9943-C2351D238674}"/>
              </a:ext>
            </a:extLst>
          </p:cNvPr>
          <p:cNvPicPr>
            <a:picLocks noChangeAspect="1"/>
          </p:cNvPicPr>
          <p:nvPr/>
        </p:nvPicPr>
        <p:blipFill rotWithShape="1">
          <a:blip r:embed="rId3"/>
          <a:srcRect l="396" t="470" r="255"/>
          <a:stretch/>
        </p:blipFill>
        <p:spPr>
          <a:xfrm>
            <a:off x="2092307" y="981449"/>
            <a:ext cx="7870130" cy="4733148"/>
          </a:xfrm>
          <a:prstGeom prst="rect">
            <a:avLst/>
          </a:prstGeom>
        </p:spPr>
      </p:pic>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13" name="Title 1">
            <a:extLst>
              <a:ext uri="{FF2B5EF4-FFF2-40B4-BE49-F238E27FC236}">
                <a16:creationId xmlns:a16="http://schemas.microsoft.com/office/drawing/2014/main" id="{942269F2-382C-47C9-8972-38D7E510A820}"/>
              </a:ext>
            </a:extLst>
          </p:cNvPr>
          <p:cNvSpPr txBox="1">
            <a:spLocks/>
          </p:cNvSpPr>
          <p:nvPr/>
        </p:nvSpPr>
        <p:spPr>
          <a:xfrm>
            <a:off x="1937344" y="356937"/>
            <a:ext cx="8302955"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UI" panose="020B0502040204020203" pitchFamily="34" charset="0"/>
                <a:cs typeface="Segoe UI" panose="020B0502040204020203" pitchFamily="34" charset="0"/>
              </a:rPr>
              <a:t>USDOT Applicant Roadmap</a:t>
            </a:r>
            <a:endParaRPr lang="en-US" sz="2400" b="1" dirty="0">
              <a:latin typeface="Segoe IU"/>
              <a:cs typeface="Segoe UI" panose="020B0502040204020203" pitchFamily="34" charset="0"/>
            </a:endParaRPr>
          </a:p>
        </p:txBody>
      </p:sp>
      <p:sp>
        <p:nvSpPr>
          <p:cNvPr id="10" name="Rectangle 9">
            <a:extLst>
              <a:ext uri="{FF2B5EF4-FFF2-40B4-BE49-F238E27FC236}">
                <a16:creationId xmlns:a16="http://schemas.microsoft.com/office/drawing/2014/main" id="{C73598B4-6427-471F-A2F1-B8C6AE4CEBBA}"/>
              </a:ext>
            </a:extLst>
          </p:cNvPr>
          <p:cNvSpPr/>
          <p:nvPr/>
        </p:nvSpPr>
        <p:spPr>
          <a:xfrm>
            <a:off x="2092308" y="978402"/>
            <a:ext cx="7870130" cy="4738029"/>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9628E3FD-BFCE-44FF-B219-2EDDE990195B}"/>
              </a:ext>
            </a:extLst>
          </p:cNvPr>
          <p:cNvGrpSpPr/>
          <p:nvPr/>
        </p:nvGrpSpPr>
        <p:grpSpPr>
          <a:xfrm>
            <a:off x="7668172" y="5881436"/>
            <a:ext cx="2821590" cy="294705"/>
            <a:chOff x="6162219" y="5905974"/>
            <a:chExt cx="2821590" cy="294705"/>
          </a:xfrm>
        </p:grpSpPr>
        <p:sp>
          <p:nvSpPr>
            <p:cNvPr id="21" name="Rectangle 20">
              <a:extLst>
                <a:ext uri="{FF2B5EF4-FFF2-40B4-BE49-F238E27FC236}">
                  <a16:creationId xmlns:a16="http://schemas.microsoft.com/office/drawing/2014/main" id="{D67B4A1F-F665-4001-836C-AD50EA4D5B26}"/>
                </a:ext>
              </a:extLst>
            </p:cNvPr>
            <p:cNvSpPr/>
            <p:nvPr/>
          </p:nvSpPr>
          <p:spPr bwMode="gray">
            <a:xfrm>
              <a:off x="6162219" y="5905974"/>
              <a:ext cx="2821590" cy="294705"/>
            </a:xfrm>
            <a:prstGeom prst="rect">
              <a:avLst/>
            </a:prstGeom>
            <a:noFill/>
            <a:ln w="19050" algn="ctr">
              <a:noFill/>
              <a:miter lim="800000"/>
              <a:headEnd/>
              <a:tailEnd/>
            </a:ln>
          </p:spPr>
          <p:txBody>
            <a:bodyPr wrap="square" lIns="88900" tIns="88900" rIns="88900" bIns="88900" rtlCol="0" anchor="ctr"/>
            <a:lstStyle/>
            <a:p>
              <a:pPr algn="r">
                <a:lnSpc>
                  <a:spcPct val="106000"/>
                </a:lnSpc>
                <a:buFont typeface="Wingdings 2" pitchFamily="18" charset="2"/>
                <a:buNone/>
              </a:pPr>
              <a:r>
                <a:rPr lang="en-US" sz="1600" i="1" dirty="0">
                  <a:solidFill>
                    <a:srgbClr val="2E76BB"/>
                  </a:solidFill>
                  <a:latin typeface="Segoe IU"/>
                </a:rPr>
                <a:t>FOLLOW ALONG ON P. 15</a:t>
              </a:r>
            </a:p>
          </p:txBody>
        </p:sp>
        <p:grpSp>
          <p:nvGrpSpPr>
            <p:cNvPr id="22" name="Group 21">
              <a:extLst>
                <a:ext uri="{FF2B5EF4-FFF2-40B4-BE49-F238E27FC236}">
                  <a16:creationId xmlns:a16="http://schemas.microsoft.com/office/drawing/2014/main" id="{9619F02C-5CA8-4E77-9429-8F20F65B61CF}"/>
                </a:ext>
              </a:extLst>
            </p:cNvPr>
            <p:cNvGrpSpPr>
              <a:grpSpLocks noChangeAspect="1"/>
            </p:cNvGrpSpPr>
            <p:nvPr/>
          </p:nvGrpSpPr>
          <p:grpSpPr>
            <a:xfrm>
              <a:off x="6274585" y="5910451"/>
              <a:ext cx="284163" cy="285750"/>
              <a:chOff x="11600722" y="4299585"/>
              <a:chExt cx="284163" cy="285750"/>
            </a:xfrm>
          </p:grpSpPr>
          <p:sp>
            <p:nvSpPr>
              <p:cNvPr id="23" name="Freeform 327">
                <a:extLst>
                  <a:ext uri="{FF2B5EF4-FFF2-40B4-BE49-F238E27FC236}">
                    <a16:creationId xmlns:a16="http://schemas.microsoft.com/office/drawing/2014/main" id="{C475CD4B-6CBB-428E-87FA-6DDC26E707BF}"/>
                  </a:ext>
                </a:extLst>
              </p:cNvPr>
              <p:cNvSpPr>
                <a:spLocks/>
              </p:cNvSpPr>
              <p:nvPr/>
            </p:nvSpPr>
            <p:spPr bwMode="auto">
              <a:xfrm>
                <a:off x="11637234"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E76BB"/>
                  </a:solidFill>
                </a:endParaRPr>
              </a:p>
            </p:txBody>
          </p:sp>
          <p:sp>
            <p:nvSpPr>
              <p:cNvPr id="24" name="Freeform 328">
                <a:extLst>
                  <a:ext uri="{FF2B5EF4-FFF2-40B4-BE49-F238E27FC236}">
                    <a16:creationId xmlns:a16="http://schemas.microsoft.com/office/drawing/2014/main" id="{2B7BA71E-14F7-4B9B-9BB1-4AC73F0539B5}"/>
                  </a:ext>
                </a:extLst>
              </p:cNvPr>
              <p:cNvSpPr>
                <a:spLocks noEditPoints="1"/>
              </p:cNvSpPr>
              <p:nvPr/>
            </p:nvSpPr>
            <p:spPr bwMode="auto">
              <a:xfrm>
                <a:off x="11600722"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E76BB"/>
                  </a:solidFill>
                </a:endParaRPr>
              </a:p>
            </p:txBody>
          </p:sp>
        </p:grpSp>
      </p:grpSp>
      <p:pic>
        <p:nvPicPr>
          <p:cNvPr id="5" name="Picture 4">
            <a:extLst>
              <a:ext uri="{FF2B5EF4-FFF2-40B4-BE49-F238E27FC236}">
                <a16:creationId xmlns:a16="http://schemas.microsoft.com/office/drawing/2014/main" id="{BB1ED4E2-76D3-409B-B902-8519F3D019A5}"/>
              </a:ext>
            </a:extLst>
          </p:cNvPr>
          <p:cNvPicPr>
            <a:picLocks noChangeAspect="1"/>
          </p:cNvPicPr>
          <p:nvPr/>
        </p:nvPicPr>
        <p:blipFill>
          <a:blip r:embed="rId4"/>
          <a:stretch>
            <a:fillRect/>
          </a:stretch>
        </p:blipFill>
        <p:spPr>
          <a:xfrm>
            <a:off x="2092312" y="5714600"/>
            <a:ext cx="5527497" cy="421013"/>
          </a:xfrm>
          <a:prstGeom prst="rect">
            <a:avLst/>
          </a:prstGeom>
        </p:spPr>
      </p:pic>
      <p:pic>
        <p:nvPicPr>
          <p:cNvPr id="25" name="Picture 24">
            <a:extLst>
              <a:ext uri="{FF2B5EF4-FFF2-40B4-BE49-F238E27FC236}">
                <a16:creationId xmlns:a16="http://schemas.microsoft.com/office/drawing/2014/main" id="{B176D652-3B0E-4387-9A0A-AB141846330A}"/>
              </a:ext>
            </a:extLst>
          </p:cNvPr>
          <p:cNvPicPr>
            <a:picLocks noChangeAspect="1"/>
          </p:cNvPicPr>
          <p:nvPr/>
        </p:nvPicPr>
        <p:blipFill rotWithShape="1">
          <a:blip r:embed="rId3"/>
          <a:srcRect l="396" t="471" r="72881" b="46147"/>
          <a:stretch/>
        </p:blipFill>
        <p:spPr>
          <a:xfrm>
            <a:off x="2092307" y="981450"/>
            <a:ext cx="2116938" cy="2553802"/>
          </a:xfrm>
          <a:prstGeom prst="rect">
            <a:avLst/>
          </a:prstGeom>
          <a:ln w="38100">
            <a:solidFill>
              <a:srgbClr val="2E76BB"/>
            </a:solidFill>
          </a:ln>
        </p:spPr>
      </p:pic>
      <p:grpSp>
        <p:nvGrpSpPr>
          <p:cNvPr id="11" name="Group 10">
            <a:extLst>
              <a:ext uri="{FF2B5EF4-FFF2-40B4-BE49-F238E27FC236}">
                <a16:creationId xmlns:a16="http://schemas.microsoft.com/office/drawing/2014/main" id="{FA003631-0EA7-4721-903F-4E18F3AEB7F7}"/>
              </a:ext>
            </a:extLst>
          </p:cNvPr>
          <p:cNvGrpSpPr/>
          <p:nvPr/>
        </p:nvGrpSpPr>
        <p:grpSpPr>
          <a:xfrm>
            <a:off x="2092312" y="976571"/>
            <a:ext cx="7870131" cy="4738029"/>
            <a:chOff x="568309" y="976568"/>
            <a:chExt cx="7870131" cy="4738029"/>
          </a:xfrm>
        </p:grpSpPr>
        <p:pic>
          <p:nvPicPr>
            <p:cNvPr id="26" name="Picture 25">
              <a:extLst>
                <a:ext uri="{FF2B5EF4-FFF2-40B4-BE49-F238E27FC236}">
                  <a16:creationId xmlns:a16="http://schemas.microsoft.com/office/drawing/2014/main" id="{1392D3F9-B968-44A9-A89F-8917BA04C5EC}"/>
                </a:ext>
              </a:extLst>
            </p:cNvPr>
            <p:cNvPicPr>
              <a:picLocks noChangeAspect="1"/>
            </p:cNvPicPr>
            <p:nvPr/>
          </p:nvPicPr>
          <p:blipFill rotWithShape="1">
            <a:blip r:embed="rId3"/>
            <a:srcRect l="396" t="470" r="255"/>
            <a:stretch/>
          </p:blipFill>
          <p:spPr>
            <a:xfrm>
              <a:off x="568309" y="979618"/>
              <a:ext cx="7870130" cy="4733148"/>
            </a:xfrm>
            <a:prstGeom prst="rect">
              <a:avLst/>
            </a:prstGeom>
          </p:spPr>
        </p:pic>
        <p:sp>
          <p:nvSpPr>
            <p:cNvPr id="27" name="Rectangle 26">
              <a:extLst>
                <a:ext uri="{FF2B5EF4-FFF2-40B4-BE49-F238E27FC236}">
                  <a16:creationId xmlns:a16="http://schemas.microsoft.com/office/drawing/2014/main" id="{41E184C9-BE9A-4925-97FE-C048C2EE51CD}"/>
                </a:ext>
              </a:extLst>
            </p:cNvPr>
            <p:cNvSpPr/>
            <p:nvPr/>
          </p:nvSpPr>
          <p:spPr>
            <a:xfrm>
              <a:off x="568310" y="976568"/>
              <a:ext cx="7870130" cy="4738029"/>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8167CFFC-C18B-405E-8180-4719D7B9DB00}"/>
                </a:ext>
              </a:extLst>
            </p:cNvPr>
            <p:cNvPicPr>
              <a:picLocks noChangeAspect="1"/>
            </p:cNvPicPr>
            <p:nvPr/>
          </p:nvPicPr>
          <p:blipFill rotWithShape="1">
            <a:blip r:embed="rId3"/>
            <a:srcRect l="396" t="471" r="72881" b="46147"/>
            <a:stretch/>
          </p:blipFill>
          <p:spPr>
            <a:xfrm>
              <a:off x="568309" y="979619"/>
              <a:ext cx="2116938" cy="2553802"/>
            </a:xfrm>
            <a:prstGeom prst="rect">
              <a:avLst/>
            </a:prstGeom>
            <a:ln w="38100">
              <a:solidFill>
                <a:srgbClr val="2E76BB"/>
              </a:solidFill>
            </a:ln>
          </p:spPr>
        </p:pic>
      </p:grpSp>
      <p:sp>
        <p:nvSpPr>
          <p:cNvPr id="9" name="TextBox 8">
            <a:hlinkClick r:id="" action="ppaction://noaction"/>
            <a:extLst>
              <a:ext uri="{FF2B5EF4-FFF2-40B4-BE49-F238E27FC236}">
                <a16:creationId xmlns:a16="http://schemas.microsoft.com/office/drawing/2014/main" id="{E587D267-C555-486A-A6A0-7AA65052C5E8}"/>
              </a:ext>
            </a:extLst>
          </p:cNvPr>
          <p:cNvSpPr txBox="1"/>
          <p:nvPr/>
        </p:nvSpPr>
        <p:spPr>
          <a:xfrm>
            <a:off x="2607454" y="4117865"/>
            <a:ext cx="3284499" cy="861774"/>
          </a:xfrm>
          <a:prstGeom prst="rect">
            <a:avLst/>
          </a:prstGeom>
          <a:noFill/>
        </p:spPr>
        <p:txBody>
          <a:bodyPr wrap="square" lIns="0" tIns="0" rIns="0" bIns="0" rtlCol="0">
            <a:spAutoFit/>
          </a:bodyPr>
          <a:lstStyle/>
          <a:p>
            <a:pPr algn="ctr" defTabSz="914400">
              <a:defRPr/>
            </a:pPr>
            <a:r>
              <a:rPr lang="en-US" sz="2800" b="1" i="1" kern="0" dirty="0">
                <a:solidFill>
                  <a:srgbClr val="2E76BB"/>
                </a:solidFill>
                <a:latin typeface="Segoe UI" panose="020B0502040204020203" pitchFamily="34" charset="0"/>
                <a:cs typeface="Segoe UI" panose="020B0502040204020203" pitchFamily="34" charset="0"/>
              </a:rPr>
              <a:t>Legislation </a:t>
            </a:r>
          </a:p>
          <a:p>
            <a:pPr algn="ctr" defTabSz="914400">
              <a:defRPr/>
            </a:pPr>
            <a:r>
              <a:rPr lang="en-US" sz="2800" b="1" i="1" kern="0" dirty="0">
                <a:solidFill>
                  <a:srgbClr val="2E76BB"/>
                </a:solidFill>
                <a:latin typeface="Segoe UI" panose="020B0502040204020203" pitchFamily="34" charset="0"/>
                <a:cs typeface="Segoe UI" panose="020B0502040204020203" pitchFamily="34" charset="0"/>
              </a:rPr>
              <a:t>Phase</a:t>
            </a:r>
          </a:p>
        </p:txBody>
      </p:sp>
    </p:spTree>
    <p:extLst>
      <p:ext uri="{BB962C8B-B14F-4D97-AF65-F5344CB8AC3E}">
        <p14:creationId xmlns:p14="http://schemas.microsoft.com/office/powerpoint/2010/main" val="13509569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Travel_Border_4">
            <a:extLst>
              <a:ext uri="{FF2B5EF4-FFF2-40B4-BE49-F238E27FC236}">
                <a16:creationId xmlns:a16="http://schemas.microsoft.com/office/drawing/2014/main" id="{F6D8A212-1673-4F1F-9562-174E09CBD9A6}"/>
              </a:ext>
            </a:extLst>
          </p:cNvPr>
          <p:cNvGrpSpPr>
            <a:grpSpLocks noChangeAspect="1"/>
          </p:cNvGrpSpPr>
          <p:nvPr/>
        </p:nvGrpSpPr>
        <p:grpSpPr bwMode="auto">
          <a:xfrm>
            <a:off x="1524000" y="0"/>
            <a:ext cx="0" cy="0"/>
            <a:chOff x="5306" y="3201"/>
            <a:chExt cx="340" cy="340"/>
          </a:xfrm>
          <a:solidFill>
            <a:schemeClr val="accent1"/>
          </a:solidFill>
        </p:grpSpPr>
        <p:sp>
          <p:nvSpPr>
            <p:cNvPr id="98" name="Freeform 646">
              <a:extLst>
                <a:ext uri="{FF2B5EF4-FFF2-40B4-BE49-F238E27FC236}">
                  <a16:creationId xmlns:a16="http://schemas.microsoft.com/office/drawing/2014/main" id="{771C7249-013D-4EAA-AE1E-E8DDEB0241C0}"/>
                </a:ext>
              </a:extLst>
            </p:cNvPr>
            <p:cNvSpPr>
              <a:spLocks noEditPoints="1"/>
            </p:cNvSpPr>
            <p:nvPr/>
          </p:nvSpPr>
          <p:spPr bwMode="auto">
            <a:xfrm>
              <a:off x="5306" y="320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647">
              <a:extLst>
                <a:ext uri="{FF2B5EF4-FFF2-40B4-BE49-F238E27FC236}">
                  <a16:creationId xmlns:a16="http://schemas.microsoft.com/office/drawing/2014/main" id="{BC3EFB46-9BF0-4C77-9547-14560EFC9430}"/>
                </a:ext>
              </a:extLst>
            </p:cNvPr>
            <p:cNvSpPr>
              <a:spLocks noEditPoints="1"/>
            </p:cNvSpPr>
            <p:nvPr/>
          </p:nvSpPr>
          <p:spPr bwMode="auto">
            <a:xfrm>
              <a:off x="5370" y="3314"/>
              <a:ext cx="212" cy="99"/>
            </a:xfrm>
            <a:custGeom>
              <a:avLst/>
              <a:gdLst>
                <a:gd name="T0" fmla="*/ 309 w 320"/>
                <a:gd name="T1" fmla="*/ 75 h 150"/>
                <a:gd name="T2" fmla="*/ 298 w 320"/>
                <a:gd name="T3" fmla="*/ 75 h 150"/>
                <a:gd name="T4" fmla="*/ 298 w 320"/>
                <a:gd name="T5" fmla="*/ 54 h 150"/>
                <a:gd name="T6" fmla="*/ 288 w 320"/>
                <a:gd name="T7" fmla="*/ 43 h 150"/>
                <a:gd name="T8" fmla="*/ 277 w 320"/>
                <a:gd name="T9" fmla="*/ 54 h 150"/>
                <a:gd name="T10" fmla="*/ 277 w 320"/>
                <a:gd name="T11" fmla="*/ 67 h 150"/>
                <a:gd name="T12" fmla="*/ 160 w 320"/>
                <a:gd name="T13" fmla="*/ 0 h 150"/>
                <a:gd name="T14" fmla="*/ 42 w 320"/>
                <a:gd name="T15" fmla="*/ 67 h 150"/>
                <a:gd name="T16" fmla="*/ 42 w 320"/>
                <a:gd name="T17" fmla="*/ 54 h 150"/>
                <a:gd name="T18" fmla="*/ 32 w 320"/>
                <a:gd name="T19" fmla="*/ 43 h 150"/>
                <a:gd name="T20" fmla="*/ 21 w 320"/>
                <a:gd name="T21" fmla="*/ 54 h 150"/>
                <a:gd name="T22" fmla="*/ 21 w 320"/>
                <a:gd name="T23" fmla="*/ 75 h 150"/>
                <a:gd name="T24" fmla="*/ 10 w 320"/>
                <a:gd name="T25" fmla="*/ 75 h 150"/>
                <a:gd name="T26" fmla="*/ 0 w 320"/>
                <a:gd name="T27" fmla="*/ 86 h 150"/>
                <a:gd name="T28" fmla="*/ 10 w 320"/>
                <a:gd name="T29" fmla="*/ 96 h 150"/>
                <a:gd name="T30" fmla="*/ 21 w 320"/>
                <a:gd name="T31" fmla="*/ 96 h 150"/>
                <a:gd name="T32" fmla="*/ 21 w 320"/>
                <a:gd name="T33" fmla="*/ 139 h 150"/>
                <a:gd name="T34" fmla="*/ 32 w 320"/>
                <a:gd name="T35" fmla="*/ 150 h 150"/>
                <a:gd name="T36" fmla="*/ 42 w 320"/>
                <a:gd name="T37" fmla="*/ 139 h 150"/>
                <a:gd name="T38" fmla="*/ 42 w 320"/>
                <a:gd name="T39" fmla="*/ 96 h 150"/>
                <a:gd name="T40" fmla="*/ 277 w 320"/>
                <a:gd name="T41" fmla="*/ 96 h 150"/>
                <a:gd name="T42" fmla="*/ 277 w 320"/>
                <a:gd name="T43" fmla="*/ 139 h 150"/>
                <a:gd name="T44" fmla="*/ 288 w 320"/>
                <a:gd name="T45" fmla="*/ 150 h 150"/>
                <a:gd name="T46" fmla="*/ 298 w 320"/>
                <a:gd name="T47" fmla="*/ 139 h 150"/>
                <a:gd name="T48" fmla="*/ 298 w 320"/>
                <a:gd name="T49" fmla="*/ 96 h 150"/>
                <a:gd name="T50" fmla="*/ 309 w 320"/>
                <a:gd name="T51" fmla="*/ 96 h 150"/>
                <a:gd name="T52" fmla="*/ 320 w 320"/>
                <a:gd name="T53" fmla="*/ 86 h 150"/>
                <a:gd name="T54" fmla="*/ 309 w 320"/>
                <a:gd name="T55" fmla="*/ 75 h 150"/>
                <a:gd name="T56" fmla="*/ 202 w 320"/>
                <a:gd name="T57" fmla="*/ 75 h 150"/>
                <a:gd name="T58" fmla="*/ 170 w 320"/>
                <a:gd name="T59" fmla="*/ 75 h 150"/>
                <a:gd name="T60" fmla="*/ 170 w 320"/>
                <a:gd name="T61" fmla="*/ 22 h 150"/>
                <a:gd name="T62" fmla="*/ 202 w 320"/>
                <a:gd name="T63" fmla="*/ 32 h 150"/>
                <a:gd name="T64" fmla="*/ 202 w 320"/>
                <a:gd name="T65" fmla="*/ 32 h 150"/>
                <a:gd name="T66" fmla="*/ 202 w 320"/>
                <a:gd name="T67" fmla="*/ 75 h 150"/>
                <a:gd name="T68" fmla="*/ 149 w 320"/>
                <a:gd name="T69" fmla="*/ 75 h 150"/>
                <a:gd name="T70" fmla="*/ 117 w 320"/>
                <a:gd name="T71" fmla="*/ 75 h 150"/>
                <a:gd name="T72" fmla="*/ 117 w 320"/>
                <a:gd name="T73" fmla="*/ 32 h 150"/>
                <a:gd name="T74" fmla="*/ 117 w 320"/>
                <a:gd name="T75" fmla="*/ 32 h 150"/>
                <a:gd name="T76" fmla="*/ 149 w 320"/>
                <a:gd name="T77" fmla="*/ 22 h 150"/>
                <a:gd name="T78" fmla="*/ 149 w 320"/>
                <a:gd name="T79" fmla="*/ 75 h 150"/>
                <a:gd name="T80" fmla="*/ 96 w 320"/>
                <a:gd name="T81" fmla="*/ 44 h 150"/>
                <a:gd name="T82" fmla="*/ 96 w 320"/>
                <a:gd name="T83" fmla="*/ 75 h 150"/>
                <a:gd name="T84" fmla="*/ 63 w 320"/>
                <a:gd name="T85" fmla="*/ 75 h 150"/>
                <a:gd name="T86" fmla="*/ 96 w 320"/>
                <a:gd name="T87" fmla="*/ 44 h 150"/>
                <a:gd name="T88" fmla="*/ 224 w 320"/>
                <a:gd name="T89" fmla="*/ 75 h 150"/>
                <a:gd name="T90" fmla="*/ 224 w 320"/>
                <a:gd name="T91" fmla="*/ 44 h 150"/>
                <a:gd name="T92" fmla="*/ 256 w 320"/>
                <a:gd name="T93" fmla="*/ 75 h 150"/>
                <a:gd name="T94" fmla="*/ 224 w 320"/>
                <a:gd name="T9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50">
                  <a:moveTo>
                    <a:pt x="309" y="75"/>
                  </a:moveTo>
                  <a:cubicBezTo>
                    <a:pt x="298" y="75"/>
                    <a:pt x="298" y="75"/>
                    <a:pt x="298" y="75"/>
                  </a:cubicBezTo>
                  <a:cubicBezTo>
                    <a:pt x="298" y="54"/>
                    <a:pt x="298" y="54"/>
                    <a:pt x="298" y="54"/>
                  </a:cubicBezTo>
                  <a:cubicBezTo>
                    <a:pt x="298" y="48"/>
                    <a:pt x="294" y="43"/>
                    <a:pt x="288" y="43"/>
                  </a:cubicBezTo>
                  <a:cubicBezTo>
                    <a:pt x="282" y="43"/>
                    <a:pt x="277" y="48"/>
                    <a:pt x="277" y="54"/>
                  </a:cubicBezTo>
                  <a:cubicBezTo>
                    <a:pt x="277" y="67"/>
                    <a:pt x="277" y="67"/>
                    <a:pt x="277" y="67"/>
                  </a:cubicBezTo>
                  <a:cubicBezTo>
                    <a:pt x="244" y="24"/>
                    <a:pt x="202" y="0"/>
                    <a:pt x="160" y="0"/>
                  </a:cubicBezTo>
                  <a:cubicBezTo>
                    <a:pt x="117" y="0"/>
                    <a:pt x="76" y="24"/>
                    <a:pt x="42" y="67"/>
                  </a:cubicBezTo>
                  <a:cubicBezTo>
                    <a:pt x="42" y="54"/>
                    <a:pt x="42" y="54"/>
                    <a:pt x="42" y="54"/>
                  </a:cubicBezTo>
                  <a:cubicBezTo>
                    <a:pt x="42" y="48"/>
                    <a:pt x="38" y="43"/>
                    <a:pt x="32" y="43"/>
                  </a:cubicBezTo>
                  <a:cubicBezTo>
                    <a:pt x="26" y="43"/>
                    <a:pt x="21" y="48"/>
                    <a:pt x="21" y="54"/>
                  </a:cubicBezTo>
                  <a:cubicBezTo>
                    <a:pt x="21" y="75"/>
                    <a:pt x="21" y="75"/>
                    <a:pt x="21" y="75"/>
                  </a:cubicBezTo>
                  <a:cubicBezTo>
                    <a:pt x="10" y="75"/>
                    <a:pt x="10" y="75"/>
                    <a:pt x="10" y="75"/>
                  </a:cubicBezTo>
                  <a:cubicBezTo>
                    <a:pt x="4" y="75"/>
                    <a:pt x="0" y="80"/>
                    <a:pt x="0" y="86"/>
                  </a:cubicBezTo>
                  <a:cubicBezTo>
                    <a:pt x="0" y="92"/>
                    <a:pt x="4" y="96"/>
                    <a:pt x="10" y="96"/>
                  </a:cubicBezTo>
                  <a:cubicBezTo>
                    <a:pt x="21" y="96"/>
                    <a:pt x="21" y="96"/>
                    <a:pt x="21" y="96"/>
                  </a:cubicBezTo>
                  <a:cubicBezTo>
                    <a:pt x="21" y="139"/>
                    <a:pt x="21" y="139"/>
                    <a:pt x="21" y="139"/>
                  </a:cubicBezTo>
                  <a:cubicBezTo>
                    <a:pt x="21" y="145"/>
                    <a:pt x="26" y="150"/>
                    <a:pt x="32" y="150"/>
                  </a:cubicBezTo>
                  <a:cubicBezTo>
                    <a:pt x="38" y="150"/>
                    <a:pt x="42" y="145"/>
                    <a:pt x="42" y="139"/>
                  </a:cubicBezTo>
                  <a:cubicBezTo>
                    <a:pt x="42" y="96"/>
                    <a:pt x="42" y="96"/>
                    <a:pt x="42" y="96"/>
                  </a:cubicBezTo>
                  <a:cubicBezTo>
                    <a:pt x="277" y="96"/>
                    <a:pt x="277" y="96"/>
                    <a:pt x="277" y="96"/>
                  </a:cubicBezTo>
                  <a:cubicBezTo>
                    <a:pt x="277" y="139"/>
                    <a:pt x="277" y="139"/>
                    <a:pt x="277" y="139"/>
                  </a:cubicBezTo>
                  <a:cubicBezTo>
                    <a:pt x="277" y="145"/>
                    <a:pt x="282" y="150"/>
                    <a:pt x="288" y="150"/>
                  </a:cubicBezTo>
                  <a:cubicBezTo>
                    <a:pt x="294" y="150"/>
                    <a:pt x="298" y="145"/>
                    <a:pt x="298" y="139"/>
                  </a:cubicBezTo>
                  <a:cubicBezTo>
                    <a:pt x="298" y="96"/>
                    <a:pt x="298" y="96"/>
                    <a:pt x="298" y="96"/>
                  </a:cubicBezTo>
                  <a:cubicBezTo>
                    <a:pt x="309" y="96"/>
                    <a:pt x="309" y="96"/>
                    <a:pt x="309" y="96"/>
                  </a:cubicBezTo>
                  <a:cubicBezTo>
                    <a:pt x="315" y="96"/>
                    <a:pt x="320" y="92"/>
                    <a:pt x="320" y="86"/>
                  </a:cubicBezTo>
                  <a:cubicBezTo>
                    <a:pt x="320" y="80"/>
                    <a:pt x="315" y="75"/>
                    <a:pt x="309" y="75"/>
                  </a:cubicBezTo>
                  <a:close/>
                  <a:moveTo>
                    <a:pt x="202" y="75"/>
                  </a:moveTo>
                  <a:cubicBezTo>
                    <a:pt x="170" y="75"/>
                    <a:pt x="170" y="75"/>
                    <a:pt x="170" y="75"/>
                  </a:cubicBezTo>
                  <a:cubicBezTo>
                    <a:pt x="170" y="22"/>
                    <a:pt x="170" y="22"/>
                    <a:pt x="170" y="22"/>
                  </a:cubicBezTo>
                  <a:cubicBezTo>
                    <a:pt x="181" y="24"/>
                    <a:pt x="192" y="27"/>
                    <a:pt x="202" y="32"/>
                  </a:cubicBezTo>
                  <a:cubicBezTo>
                    <a:pt x="202" y="32"/>
                    <a:pt x="202" y="32"/>
                    <a:pt x="202" y="32"/>
                  </a:cubicBezTo>
                  <a:lnTo>
                    <a:pt x="202" y="75"/>
                  </a:lnTo>
                  <a:close/>
                  <a:moveTo>
                    <a:pt x="149" y="75"/>
                  </a:moveTo>
                  <a:cubicBezTo>
                    <a:pt x="117" y="75"/>
                    <a:pt x="117" y="75"/>
                    <a:pt x="117" y="75"/>
                  </a:cubicBezTo>
                  <a:cubicBezTo>
                    <a:pt x="117" y="32"/>
                    <a:pt x="117" y="32"/>
                    <a:pt x="117" y="32"/>
                  </a:cubicBezTo>
                  <a:cubicBezTo>
                    <a:pt x="117" y="32"/>
                    <a:pt x="117" y="32"/>
                    <a:pt x="117" y="32"/>
                  </a:cubicBezTo>
                  <a:cubicBezTo>
                    <a:pt x="127" y="27"/>
                    <a:pt x="138" y="24"/>
                    <a:pt x="149" y="22"/>
                  </a:cubicBezTo>
                  <a:lnTo>
                    <a:pt x="149" y="75"/>
                  </a:lnTo>
                  <a:close/>
                  <a:moveTo>
                    <a:pt x="96" y="44"/>
                  </a:moveTo>
                  <a:cubicBezTo>
                    <a:pt x="96" y="75"/>
                    <a:pt x="96" y="75"/>
                    <a:pt x="96" y="75"/>
                  </a:cubicBezTo>
                  <a:cubicBezTo>
                    <a:pt x="63" y="75"/>
                    <a:pt x="63" y="75"/>
                    <a:pt x="63" y="75"/>
                  </a:cubicBezTo>
                  <a:cubicBezTo>
                    <a:pt x="73" y="63"/>
                    <a:pt x="84" y="52"/>
                    <a:pt x="96" y="44"/>
                  </a:cubicBezTo>
                  <a:close/>
                  <a:moveTo>
                    <a:pt x="224" y="75"/>
                  </a:moveTo>
                  <a:cubicBezTo>
                    <a:pt x="224" y="44"/>
                    <a:pt x="224" y="44"/>
                    <a:pt x="224" y="44"/>
                  </a:cubicBezTo>
                  <a:cubicBezTo>
                    <a:pt x="235" y="52"/>
                    <a:pt x="246" y="63"/>
                    <a:pt x="256" y="75"/>
                  </a:cubicBezTo>
                  <a:lnTo>
                    <a:pt x="224" y="75"/>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13" name="Title 1">
            <a:extLst>
              <a:ext uri="{FF2B5EF4-FFF2-40B4-BE49-F238E27FC236}">
                <a16:creationId xmlns:a16="http://schemas.microsoft.com/office/drawing/2014/main" id="{942269F2-382C-47C9-8972-38D7E510A820}"/>
              </a:ext>
            </a:extLst>
          </p:cNvPr>
          <p:cNvSpPr txBox="1">
            <a:spLocks/>
          </p:cNvSpPr>
          <p:nvPr/>
        </p:nvSpPr>
        <p:spPr>
          <a:xfrm>
            <a:off x="1937344" y="356937"/>
            <a:ext cx="8302955" cy="568027"/>
          </a:xfrm>
          <a:prstGeom prst="rect">
            <a:avLst/>
          </a:prstGeom>
        </p:spPr>
        <p:txBody>
          <a:bodyPr/>
          <a:lstStyle>
            <a:lvl1pPr algn="l" defTabSz="914378" rtl="0" eaLnBrk="1" latinLnBrk="0" hangingPunct="1">
              <a:spcBef>
                <a:spcPct val="0"/>
              </a:spcBef>
              <a:buNone/>
              <a:defRPr sz="1500" kern="1200">
                <a:solidFill>
                  <a:schemeClr val="tx1"/>
                </a:solidFill>
                <a:latin typeface="+mj-lt"/>
                <a:ea typeface="+mj-ea"/>
                <a:cs typeface="+mj-cs"/>
              </a:defRPr>
            </a:lvl1pPr>
          </a:lstStyle>
          <a:p>
            <a:r>
              <a:rPr lang="en-US" sz="2800" b="1" dirty="0">
                <a:latin typeface="Segoe UI" panose="020B0502040204020203" pitchFamily="34" charset="0"/>
                <a:cs typeface="Segoe UI" panose="020B0502040204020203" pitchFamily="34" charset="0"/>
              </a:rPr>
              <a:t>USDOT Applicant Roadmap</a:t>
            </a:r>
            <a:endParaRPr lang="en-US" sz="2400" b="1" dirty="0">
              <a:latin typeface="Segoe IU"/>
              <a:cs typeface="Segoe UI" panose="020B0502040204020203" pitchFamily="34" charset="0"/>
            </a:endParaRPr>
          </a:p>
        </p:txBody>
      </p:sp>
      <p:pic>
        <p:nvPicPr>
          <p:cNvPr id="5" name="Picture 4">
            <a:extLst>
              <a:ext uri="{FF2B5EF4-FFF2-40B4-BE49-F238E27FC236}">
                <a16:creationId xmlns:a16="http://schemas.microsoft.com/office/drawing/2014/main" id="{BB1ED4E2-76D3-409B-B902-8519F3D019A5}"/>
              </a:ext>
            </a:extLst>
          </p:cNvPr>
          <p:cNvPicPr>
            <a:picLocks noChangeAspect="1"/>
          </p:cNvPicPr>
          <p:nvPr/>
        </p:nvPicPr>
        <p:blipFill>
          <a:blip r:embed="rId3"/>
          <a:stretch>
            <a:fillRect/>
          </a:stretch>
        </p:blipFill>
        <p:spPr>
          <a:xfrm>
            <a:off x="2092312" y="5714600"/>
            <a:ext cx="5527497" cy="421013"/>
          </a:xfrm>
          <a:prstGeom prst="rect">
            <a:avLst/>
          </a:prstGeom>
        </p:spPr>
      </p:pic>
      <p:grpSp>
        <p:nvGrpSpPr>
          <p:cNvPr id="27" name="Group 26">
            <a:extLst>
              <a:ext uri="{FF2B5EF4-FFF2-40B4-BE49-F238E27FC236}">
                <a16:creationId xmlns:a16="http://schemas.microsoft.com/office/drawing/2014/main" id="{6F139AD1-AFE3-416D-BFA4-A96859136AC6}"/>
              </a:ext>
            </a:extLst>
          </p:cNvPr>
          <p:cNvGrpSpPr/>
          <p:nvPr/>
        </p:nvGrpSpPr>
        <p:grpSpPr>
          <a:xfrm>
            <a:off x="7668172" y="5881436"/>
            <a:ext cx="2821590" cy="294705"/>
            <a:chOff x="6162219" y="5905974"/>
            <a:chExt cx="2821590" cy="294705"/>
          </a:xfrm>
        </p:grpSpPr>
        <p:sp>
          <p:nvSpPr>
            <p:cNvPr id="29" name="Rectangle 28">
              <a:extLst>
                <a:ext uri="{FF2B5EF4-FFF2-40B4-BE49-F238E27FC236}">
                  <a16:creationId xmlns:a16="http://schemas.microsoft.com/office/drawing/2014/main" id="{99711E60-43C9-474C-9F72-AEAB6C3EFC2B}"/>
                </a:ext>
              </a:extLst>
            </p:cNvPr>
            <p:cNvSpPr/>
            <p:nvPr/>
          </p:nvSpPr>
          <p:spPr bwMode="gray">
            <a:xfrm>
              <a:off x="6162219" y="5905974"/>
              <a:ext cx="2821590" cy="294705"/>
            </a:xfrm>
            <a:prstGeom prst="rect">
              <a:avLst/>
            </a:prstGeom>
            <a:noFill/>
            <a:ln w="19050" algn="ctr">
              <a:noFill/>
              <a:miter lim="800000"/>
              <a:headEnd/>
              <a:tailEnd/>
            </a:ln>
          </p:spPr>
          <p:txBody>
            <a:bodyPr wrap="square" lIns="88900" tIns="88900" rIns="88900" bIns="88900" rtlCol="0" anchor="ctr"/>
            <a:lstStyle/>
            <a:p>
              <a:pPr algn="r">
                <a:lnSpc>
                  <a:spcPct val="106000"/>
                </a:lnSpc>
                <a:buFont typeface="Wingdings 2" pitchFamily="18" charset="2"/>
                <a:buNone/>
              </a:pPr>
              <a:r>
                <a:rPr lang="en-US" sz="1600" i="1" dirty="0">
                  <a:solidFill>
                    <a:srgbClr val="2E76BB"/>
                  </a:solidFill>
                  <a:latin typeface="Segoe IU"/>
                </a:rPr>
                <a:t>FOLLOW ALONG ON P. 15</a:t>
              </a:r>
            </a:p>
          </p:txBody>
        </p:sp>
        <p:grpSp>
          <p:nvGrpSpPr>
            <p:cNvPr id="31" name="Group 30">
              <a:extLst>
                <a:ext uri="{FF2B5EF4-FFF2-40B4-BE49-F238E27FC236}">
                  <a16:creationId xmlns:a16="http://schemas.microsoft.com/office/drawing/2014/main" id="{8B3B672B-BFEC-4F2A-9B61-B60722F1EEE4}"/>
                </a:ext>
              </a:extLst>
            </p:cNvPr>
            <p:cNvGrpSpPr>
              <a:grpSpLocks noChangeAspect="1"/>
            </p:cNvGrpSpPr>
            <p:nvPr/>
          </p:nvGrpSpPr>
          <p:grpSpPr>
            <a:xfrm>
              <a:off x="6274585" y="5910451"/>
              <a:ext cx="284163" cy="285750"/>
              <a:chOff x="11600722" y="4299585"/>
              <a:chExt cx="284163" cy="285750"/>
            </a:xfrm>
          </p:grpSpPr>
          <p:sp>
            <p:nvSpPr>
              <p:cNvPr id="32" name="Freeform 327">
                <a:extLst>
                  <a:ext uri="{FF2B5EF4-FFF2-40B4-BE49-F238E27FC236}">
                    <a16:creationId xmlns:a16="http://schemas.microsoft.com/office/drawing/2014/main" id="{784BCB4E-D944-429F-8940-8E0B17D2FAD7}"/>
                  </a:ext>
                </a:extLst>
              </p:cNvPr>
              <p:cNvSpPr>
                <a:spLocks/>
              </p:cNvSpPr>
              <p:nvPr/>
            </p:nvSpPr>
            <p:spPr bwMode="auto">
              <a:xfrm>
                <a:off x="11637234"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E76BB"/>
                  </a:solidFill>
                </a:endParaRPr>
              </a:p>
            </p:txBody>
          </p:sp>
          <p:sp>
            <p:nvSpPr>
              <p:cNvPr id="33" name="Freeform 328">
                <a:extLst>
                  <a:ext uri="{FF2B5EF4-FFF2-40B4-BE49-F238E27FC236}">
                    <a16:creationId xmlns:a16="http://schemas.microsoft.com/office/drawing/2014/main" id="{F03FA121-3FDB-44D1-B86B-34CAE6E33949}"/>
                  </a:ext>
                </a:extLst>
              </p:cNvPr>
              <p:cNvSpPr>
                <a:spLocks noEditPoints="1"/>
              </p:cNvSpPr>
              <p:nvPr/>
            </p:nvSpPr>
            <p:spPr bwMode="auto">
              <a:xfrm>
                <a:off x="11600722"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solidFill>
                <a:srgbClr val="2E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E76BB"/>
                  </a:solidFill>
                </a:endParaRPr>
              </a:p>
            </p:txBody>
          </p:sp>
        </p:grpSp>
      </p:grpSp>
      <p:grpSp>
        <p:nvGrpSpPr>
          <p:cNvPr id="23" name="Group 22">
            <a:extLst>
              <a:ext uri="{FF2B5EF4-FFF2-40B4-BE49-F238E27FC236}">
                <a16:creationId xmlns:a16="http://schemas.microsoft.com/office/drawing/2014/main" id="{14054FFC-DAFA-4977-A0AA-0C1EB67A0901}"/>
              </a:ext>
            </a:extLst>
          </p:cNvPr>
          <p:cNvGrpSpPr/>
          <p:nvPr/>
        </p:nvGrpSpPr>
        <p:grpSpPr>
          <a:xfrm>
            <a:off x="2092310" y="956790"/>
            <a:ext cx="7902593" cy="4775994"/>
            <a:chOff x="568307" y="956790"/>
            <a:chExt cx="7902593" cy="4775994"/>
          </a:xfrm>
        </p:grpSpPr>
        <p:pic>
          <p:nvPicPr>
            <p:cNvPr id="34" name="Picture 33">
              <a:extLst>
                <a:ext uri="{FF2B5EF4-FFF2-40B4-BE49-F238E27FC236}">
                  <a16:creationId xmlns:a16="http://schemas.microsoft.com/office/drawing/2014/main" id="{72D8F61E-3716-4277-BE18-5103F4995415}"/>
                </a:ext>
              </a:extLst>
            </p:cNvPr>
            <p:cNvPicPr>
              <a:picLocks noChangeAspect="1"/>
            </p:cNvPicPr>
            <p:nvPr/>
          </p:nvPicPr>
          <p:blipFill rotWithShape="1">
            <a:blip r:embed="rId4"/>
            <a:srcRect l="396" t="470" r="255"/>
            <a:stretch/>
          </p:blipFill>
          <p:spPr>
            <a:xfrm>
              <a:off x="568307" y="981449"/>
              <a:ext cx="7870130" cy="4733148"/>
            </a:xfrm>
            <a:prstGeom prst="rect">
              <a:avLst/>
            </a:prstGeom>
          </p:spPr>
        </p:pic>
        <p:sp>
          <p:nvSpPr>
            <p:cNvPr id="35" name="Rectangle 34">
              <a:extLst>
                <a:ext uri="{FF2B5EF4-FFF2-40B4-BE49-F238E27FC236}">
                  <a16:creationId xmlns:a16="http://schemas.microsoft.com/office/drawing/2014/main" id="{CCC5E1DD-0A81-49C8-A6C2-B0889772B806}"/>
                </a:ext>
              </a:extLst>
            </p:cNvPr>
            <p:cNvSpPr/>
            <p:nvPr/>
          </p:nvSpPr>
          <p:spPr>
            <a:xfrm>
              <a:off x="568307" y="976568"/>
              <a:ext cx="7870130" cy="4738029"/>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3D031731-1D23-4898-A5BD-22A3E3B54CF1}"/>
                </a:ext>
              </a:extLst>
            </p:cNvPr>
            <p:cNvPicPr>
              <a:picLocks noChangeAspect="1"/>
            </p:cNvPicPr>
            <p:nvPr/>
          </p:nvPicPr>
          <p:blipFill rotWithShape="1">
            <a:blip r:embed="rId4"/>
            <a:srcRect l="26845" t="470" r="255"/>
            <a:stretch/>
          </p:blipFill>
          <p:spPr>
            <a:xfrm>
              <a:off x="2663494" y="981449"/>
              <a:ext cx="5774942" cy="4733148"/>
            </a:xfrm>
            <a:prstGeom prst="rect">
              <a:avLst/>
            </a:prstGeom>
          </p:spPr>
        </p:pic>
        <p:grpSp>
          <p:nvGrpSpPr>
            <p:cNvPr id="39" name="Group 38">
              <a:extLst>
                <a:ext uri="{FF2B5EF4-FFF2-40B4-BE49-F238E27FC236}">
                  <a16:creationId xmlns:a16="http://schemas.microsoft.com/office/drawing/2014/main" id="{BF87B70D-D52C-4C06-B424-E769434F2E95}"/>
                </a:ext>
              </a:extLst>
            </p:cNvPr>
            <p:cNvGrpSpPr/>
            <p:nvPr/>
          </p:nvGrpSpPr>
          <p:grpSpPr>
            <a:xfrm>
              <a:off x="2632075" y="956790"/>
              <a:ext cx="5838825" cy="4775994"/>
              <a:chOff x="2632075" y="956790"/>
              <a:chExt cx="5838825" cy="4775994"/>
            </a:xfrm>
          </p:grpSpPr>
          <p:cxnSp>
            <p:nvCxnSpPr>
              <p:cNvPr id="40" name="Straight Connector 39">
                <a:extLst>
                  <a:ext uri="{FF2B5EF4-FFF2-40B4-BE49-F238E27FC236}">
                    <a16:creationId xmlns:a16="http://schemas.microsoft.com/office/drawing/2014/main" id="{244060BC-7098-4025-8FFF-35E3137FCC55}"/>
                  </a:ext>
                </a:extLst>
              </p:cNvPr>
              <p:cNvCxnSpPr>
                <a:cxnSpLocks/>
              </p:cNvCxnSpPr>
              <p:nvPr/>
            </p:nvCxnSpPr>
            <p:spPr>
              <a:xfrm>
                <a:off x="2632075" y="976567"/>
                <a:ext cx="5818168" cy="1"/>
              </a:xfrm>
              <a:prstGeom prst="line">
                <a:avLst/>
              </a:prstGeom>
              <a:ln w="38100">
                <a:solidFill>
                  <a:srgbClr val="2E76B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2C9219C-D431-4685-9B14-AB9B5BFDD1BE}"/>
                  </a:ext>
                </a:extLst>
              </p:cNvPr>
              <p:cNvCxnSpPr>
                <a:cxnSpLocks/>
              </p:cNvCxnSpPr>
              <p:nvPr/>
            </p:nvCxnSpPr>
            <p:spPr>
              <a:xfrm flipV="1">
                <a:off x="8450243" y="956790"/>
                <a:ext cx="0" cy="4757806"/>
              </a:xfrm>
              <a:prstGeom prst="line">
                <a:avLst/>
              </a:prstGeom>
              <a:ln w="38100">
                <a:solidFill>
                  <a:srgbClr val="2E76B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B72EFD2-09C0-4E7D-9656-167FAEC4EC7B}"/>
                  </a:ext>
                </a:extLst>
              </p:cNvPr>
              <p:cNvCxnSpPr>
                <a:cxnSpLocks/>
              </p:cNvCxnSpPr>
              <p:nvPr/>
            </p:nvCxnSpPr>
            <p:spPr>
              <a:xfrm flipH="1">
                <a:off x="4922875" y="5714596"/>
                <a:ext cx="3548025" cy="0"/>
              </a:xfrm>
              <a:prstGeom prst="line">
                <a:avLst/>
              </a:prstGeom>
              <a:ln w="38100">
                <a:solidFill>
                  <a:srgbClr val="2E76B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485FFEB-D3FD-4D06-9AAD-0CBB196A44CC}"/>
                  </a:ext>
                </a:extLst>
              </p:cNvPr>
              <p:cNvCxnSpPr>
                <a:cxnSpLocks/>
              </p:cNvCxnSpPr>
              <p:nvPr/>
            </p:nvCxnSpPr>
            <p:spPr>
              <a:xfrm>
                <a:off x="2649055" y="957443"/>
                <a:ext cx="0" cy="2743200"/>
              </a:xfrm>
              <a:prstGeom prst="line">
                <a:avLst/>
              </a:prstGeom>
              <a:ln w="38100">
                <a:solidFill>
                  <a:srgbClr val="2E76B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6075BC9-33C5-4243-A324-A0FCA5C89C3E}"/>
                  </a:ext>
                </a:extLst>
              </p:cNvPr>
              <p:cNvCxnSpPr>
                <a:cxnSpLocks/>
              </p:cNvCxnSpPr>
              <p:nvPr/>
            </p:nvCxnSpPr>
            <p:spPr>
              <a:xfrm flipH="1">
                <a:off x="2632075" y="3690704"/>
                <a:ext cx="2292793" cy="0"/>
              </a:xfrm>
              <a:prstGeom prst="line">
                <a:avLst/>
              </a:prstGeom>
              <a:ln w="38100">
                <a:solidFill>
                  <a:srgbClr val="2E76B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E7CA6DC-996E-4A79-9A6F-9C2D340A7D1D}"/>
                  </a:ext>
                </a:extLst>
              </p:cNvPr>
              <p:cNvCxnSpPr>
                <a:cxnSpLocks/>
              </p:cNvCxnSpPr>
              <p:nvPr/>
            </p:nvCxnSpPr>
            <p:spPr>
              <a:xfrm>
                <a:off x="4909767" y="3671888"/>
                <a:ext cx="0" cy="2060896"/>
              </a:xfrm>
              <a:prstGeom prst="line">
                <a:avLst/>
              </a:prstGeom>
              <a:ln w="38100">
                <a:solidFill>
                  <a:srgbClr val="2E76BB"/>
                </a:solidFill>
              </a:ln>
            </p:spPr>
            <p:style>
              <a:lnRef idx="1">
                <a:schemeClr val="accent1"/>
              </a:lnRef>
              <a:fillRef idx="0">
                <a:schemeClr val="accent1"/>
              </a:fillRef>
              <a:effectRef idx="0">
                <a:schemeClr val="accent1"/>
              </a:effectRef>
              <a:fontRef idx="minor">
                <a:schemeClr val="tx1"/>
              </a:fontRef>
            </p:style>
          </p:cxnSp>
        </p:grpSp>
      </p:grpSp>
      <p:sp>
        <p:nvSpPr>
          <p:cNvPr id="42" name="TextBox 41">
            <a:hlinkClick r:id="" action="ppaction://noaction"/>
            <a:extLst>
              <a:ext uri="{FF2B5EF4-FFF2-40B4-BE49-F238E27FC236}">
                <a16:creationId xmlns:a16="http://schemas.microsoft.com/office/drawing/2014/main" id="{E49328BE-3E40-4B85-9108-58A90DC31D3C}"/>
              </a:ext>
            </a:extLst>
          </p:cNvPr>
          <p:cNvSpPr txBox="1"/>
          <p:nvPr/>
        </p:nvSpPr>
        <p:spPr>
          <a:xfrm>
            <a:off x="2607454" y="4117865"/>
            <a:ext cx="3284499" cy="861774"/>
          </a:xfrm>
          <a:prstGeom prst="rect">
            <a:avLst/>
          </a:prstGeom>
          <a:noFill/>
        </p:spPr>
        <p:txBody>
          <a:bodyPr wrap="square" lIns="0" tIns="0" rIns="0" bIns="0" rtlCol="0">
            <a:spAutoFit/>
          </a:bodyPr>
          <a:lstStyle/>
          <a:p>
            <a:pPr algn="ctr" defTabSz="914400">
              <a:defRPr/>
            </a:pPr>
            <a:r>
              <a:rPr lang="en-US" sz="2800" b="1" i="1" kern="0" dirty="0">
                <a:solidFill>
                  <a:srgbClr val="2E76BB"/>
                </a:solidFill>
                <a:latin typeface="Segoe UI" panose="020B0502040204020203" pitchFamily="34" charset="0"/>
                <a:cs typeface="Segoe UI" panose="020B0502040204020203" pitchFamily="34" charset="0"/>
              </a:rPr>
              <a:t>Pre-Award</a:t>
            </a:r>
          </a:p>
          <a:p>
            <a:pPr algn="ctr" defTabSz="914400">
              <a:defRPr/>
            </a:pPr>
            <a:r>
              <a:rPr lang="en-US" sz="2800" b="1" i="1" kern="0" dirty="0">
                <a:solidFill>
                  <a:srgbClr val="2E76BB"/>
                </a:solidFill>
                <a:latin typeface="Segoe UI" panose="020B0502040204020203" pitchFamily="34" charset="0"/>
                <a:cs typeface="Segoe UI" panose="020B0502040204020203" pitchFamily="34" charset="0"/>
              </a:rPr>
              <a:t>Phase</a:t>
            </a:r>
          </a:p>
        </p:txBody>
      </p:sp>
    </p:spTree>
    <p:extLst>
      <p:ext uri="{BB962C8B-B14F-4D97-AF65-F5344CB8AC3E}">
        <p14:creationId xmlns:p14="http://schemas.microsoft.com/office/powerpoint/2010/main" val="25456730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16_9 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Deloitte 16_9 onscreen" id="{5BF5B43D-7990-4CDA-BE48-497BCBC1470C}" vid="{BE4EDB12-465C-4398-86A0-E4F2803CBF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97C51074E0E04EAFBA20EF565C9806" ma:contentTypeVersion="9" ma:contentTypeDescription="Create a new document." ma:contentTypeScope="" ma:versionID="f4953428eee8ec57c998ec74fe02a479">
  <xsd:schema xmlns:xsd="http://www.w3.org/2001/XMLSchema" xmlns:xs="http://www.w3.org/2001/XMLSchema" xmlns:p="http://schemas.microsoft.com/office/2006/metadata/properties" xmlns:ns2="283f2416-b220-474f-a39a-b0edae65da4f" targetNamespace="http://schemas.microsoft.com/office/2006/metadata/properties" ma:root="true" ma:fieldsID="ba1c89abe967b113606991fb5b459a92" ns2:_="">
    <xsd:import namespace="283f2416-b220-474f-a39a-b0edae65da4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f2416-b220-474f-a39a-b0edae65da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82E680-F9B7-401D-8904-1454E75E138F}">
  <ds:schemaRefs>
    <ds:schemaRef ds:uri="http://schemas.microsoft.com/sharepoint/v3/contenttype/forms"/>
  </ds:schemaRefs>
</ds:datastoreItem>
</file>

<file path=customXml/itemProps2.xml><?xml version="1.0" encoding="utf-8"?>
<ds:datastoreItem xmlns:ds="http://schemas.openxmlformats.org/officeDocument/2006/customXml" ds:itemID="{785B2D32-F965-4460-AA59-9C67E5FB1E7A}">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a05abb3-4cd4-46e4-b979-3e1680917f5a"/>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16273C96-DD4F-49DB-86B9-B620169088BF}"/>
</file>

<file path=docProps/app.xml><?xml version="1.0" encoding="utf-8"?>
<Properties xmlns="http://schemas.openxmlformats.org/officeDocument/2006/extended-properties" xmlns:vt="http://schemas.openxmlformats.org/officeDocument/2006/docPropsVTypes">
  <Template>Deloitte 16_9 onscreen</Template>
  <TotalTime>0</TotalTime>
  <Words>5290</Words>
  <Application>Microsoft Office PowerPoint</Application>
  <PresentationFormat>Widescreen</PresentationFormat>
  <Paragraphs>347</Paragraphs>
  <Slides>23</Slides>
  <Notes>23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8" baseType="lpstr">
      <vt:lpstr>Arial</vt:lpstr>
      <vt:lpstr>Bebas Neue</vt:lpstr>
      <vt:lpstr>Calibri</vt:lpstr>
      <vt:lpstr>Frutiger Next Pro</vt:lpstr>
      <vt:lpstr>Open Sans</vt:lpstr>
      <vt:lpstr>Open Sans Light</vt:lpstr>
      <vt:lpstr>Segoe IU</vt:lpstr>
      <vt:lpstr>Segoe UI</vt:lpstr>
      <vt:lpstr>Segoe UI Light</vt:lpstr>
      <vt:lpstr>Segoe UI Semibold</vt:lpstr>
      <vt:lpstr>Verdana</vt:lpstr>
      <vt:lpstr>Wingdings</vt:lpstr>
      <vt:lpstr>Wingdings 2</vt:lpstr>
      <vt:lpstr>Deloitte 16_9 onscreen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2019-11-07T22:28:08Z</dcterms:created>
  <dcterms:modified xsi:type="dcterms:W3CDTF">2020-08-10T18:22:15Z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0x010100AA97C51074E0E04EAFBA20EF565C9806</vt:lpwstr>
  </property>
</Properties>
</file>