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Lst>
  <p:sldSz cx="9753600" cy="7315200"/>
  <p:notesSz cx="6858000" cy="9144000"/>
  <p:embeddedFontLst>
    <p:embeddedFont>
      <p:font typeface="Raleway" pitchFamily="2" charset="0"/>
      <p:regular r:id="rId205"/>
      <p:bold r:id="rId206"/>
      <p:italic r:id="rId207"/>
      <p:boldItalic r:id="rId208"/>
    </p:embeddedFont>
    <p:embeddedFont>
      <p:font typeface="Raleway Bold" charset="0"/>
      <p:regular r:id="rId209"/>
    </p:embeddedFont>
    <p:embeddedFont>
      <p:font typeface="Roboto" panose="02000000000000000000" pitchFamily="2" charset="0"/>
      <p:regular r:id="rId210"/>
      <p:bold r:id="rId211"/>
      <p:italic r:id="rId212"/>
      <p:boldItalic r:id="rId213"/>
    </p:embeddedFont>
    <p:embeddedFont>
      <p:font typeface="Roboto Bold" panose="02000000000000000000" charset="0"/>
      <p:regular r:id="rId214"/>
    </p:embeddedFont>
    <p:embeddedFont>
      <p:font typeface="Roboto Bold Italics" panose="020B0604020202020204" charset="0"/>
      <p:regular r:id="rId215"/>
    </p:embeddedFont>
    <p:embeddedFont>
      <p:font typeface="Roboto Italics" panose="020B0604020202020204" charset="0"/>
      <p:regular r:id="rId2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8" d="100"/>
          <a:sy n="98" d="100"/>
        </p:scale>
        <p:origin x="178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12.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font" Target="fonts/font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font" Target="fonts/font3.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font" Target="fonts/font4.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font" Target="fonts/font10.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5.fntdata"/><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6.fntdata"/><Relationship Id="rId215" Type="http://schemas.openxmlformats.org/officeDocument/2006/relationships/font" Target="fonts/font11.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microsoft.com/office/2016/11/relationships/changesInfo" Target="changesInfos/changesInfo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7.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customXml" Target="../customXml/item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8.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customXml" Target="../customXml/item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na Henderson" userId="65b85af2-f089-4cd2-9de9-bffef32256cb" providerId="ADAL" clId="{F59FA39D-EAC7-411F-86F8-7777BFB93B1E}"/>
    <pc:docChg chg="undo custSel modSld">
      <pc:chgData name="Nona Henderson" userId="65b85af2-f089-4cd2-9de9-bffef32256cb" providerId="ADAL" clId="{F59FA39D-EAC7-411F-86F8-7777BFB93B1E}" dt="2024-01-24T16:13:57.537" v="352" actId="14100"/>
      <pc:docMkLst>
        <pc:docMk/>
      </pc:docMkLst>
      <pc:sldChg chg="modSp mod">
        <pc:chgData name="Nona Henderson" userId="65b85af2-f089-4cd2-9de9-bffef32256cb" providerId="ADAL" clId="{F59FA39D-EAC7-411F-86F8-7777BFB93B1E}" dt="2024-01-24T15:53:00.919" v="0" actId="14100"/>
        <pc:sldMkLst>
          <pc:docMk/>
          <pc:sldMk cId="0" sldId="278"/>
        </pc:sldMkLst>
        <pc:grpChg chg="mod">
          <ac:chgData name="Nona Henderson" userId="65b85af2-f089-4cd2-9de9-bffef32256cb" providerId="ADAL" clId="{F59FA39D-EAC7-411F-86F8-7777BFB93B1E}" dt="2024-01-24T15:53:00.919" v="0" actId="14100"/>
          <ac:grpSpMkLst>
            <pc:docMk/>
            <pc:sldMk cId="0" sldId="278"/>
            <ac:grpSpMk id="3" creationId="{00000000-0000-0000-0000-000000000000}"/>
          </ac:grpSpMkLst>
        </pc:grpChg>
      </pc:sldChg>
      <pc:sldChg chg="modSp mod">
        <pc:chgData name="Nona Henderson" userId="65b85af2-f089-4cd2-9de9-bffef32256cb" providerId="ADAL" clId="{F59FA39D-EAC7-411F-86F8-7777BFB93B1E}" dt="2024-01-24T15:53:06.890" v="2" actId="167"/>
        <pc:sldMkLst>
          <pc:docMk/>
          <pc:sldMk cId="0" sldId="279"/>
        </pc:sldMkLst>
        <pc:grpChg chg="mod ord">
          <ac:chgData name="Nona Henderson" userId="65b85af2-f089-4cd2-9de9-bffef32256cb" providerId="ADAL" clId="{F59FA39D-EAC7-411F-86F8-7777BFB93B1E}" dt="2024-01-24T15:53:06.890" v="2" actId="167"/>
          <ac:grpSpMkLst>
            <pc:docMk/>
            <pc:sldMk cId="0" sldId="279"/>
            <ac:grpSpMk id="4" creationId="{00000000-0000-0000-0000-000000000000}"/>
          </ac:grpSpMkLst>
        </pc:grpChg>
      </pc:sldChg>
      <pc:sldChg chg="modSp mod">
        <pc:chgData name="Nona Henderson" userId="65b85af2-f089-4cd2-9de9-bffef32256cb" providerId="ADAL" clId="{F59FA39D-EAC7-411F-86F8-7777BFB93B1E}" dt="2024-01-24T15:53:11.501" v="3" actId="14100"/>
        <pc:sldMkLst>
          <pc:docMk/>
          <pc:sldMk cId="0" sldId="280"/>
        </pc:sldMkLst>
        <pc:grpChg chg="mod">
          <ac:chgData name="Nona Henderson" userId="65b85af2-f089-4cd2-9de9-bffef32256cb" providerId="ADAL" clId="{F59FA39D-EAC7-411F-86F8-7777BFB93B1E}" dt="2024-01-24T15:53:11.501" v="3" actId="14100"/>
          <ac:grpSpMkLst>
            <pc:docMk/>
            <pc:sldMk cId="0" sldId="280"/>
            <ac:grpSpMk id="3" creationId="{00000000-0000-0000-0000-000000000000}"/>
          </ac:grpSpMkLst>
        </pc:grpChg>
      </pc:sldChg>
      <pc:sldChg chg="modSp mod">
        <pc:chgData name="Nona Henderson" userId="65b85af2-f089-4cd2-9de9-bffef32256cb" providerId="ADAL" clId="{F59FA39D-EAC7-411F-86F8-7777BFB93B1E}" dt="2024-01-24T15:53:18.056" v="5" actId="14100"/>
        <pc:sldMkLst>
          <pc:docMk/>
          <pc:sldMk cId="0" sldId="281"/>
        </pc:sldMkLst>
        <pc:spChg chg="mod">
          <ac:chgData name="Nona Henderson" userId="65b85af2-f089-4cd2-9de9-bffef32256cb" providerId="ADAL" clId="{F59FA39D-EAC7-411F-86F8-7777BFB93B1E}" dt="2024-01-24T15:53:15.518" v="4" actId="14100"/>
          <ac:spMkLst>
            <pc:docMk/>
            <pc:sldMk cId="0" sldId="281"/>
            <ac:spMk id="13" creationId="{00000000-0000-0000-0000-000000000000}"/>
          </ac:spMkLst>
        </pc:spChg>
        <pc:grpChg chg="mod">
          <ac:chgData name="Nona Henderson" userId="65b85af2-f089-4cd2-9de9-bffef32256cb" providerId="ADAL" clId="{F59FA39D-EAC7-411F-86F8-7777BFB93B1E}" dt="2024-01-24T15:53:18.056" v="5" actId="14100"/>
          <ac:grpSpMkLst>
            <pc:docMk/>
            <pc:sldMk cId="0" sldId="281"/>
            <ac:grpSpMk id="2" creationId="{00000000-0000-0000-0000-000000000000}"/>
          </ac:grpSpMkLst>
        </pc:grpChg>
      </pc:sldChg>
      <pc:sldChg chg="modSp mod">
        <pc:chgData name="Nona Henderson" userId="65b85af2-f089-4cd2-9de9-bffef32256cb" providerId="ADAL" clId="{F59FA39D-EAC7-411F-86F8-7777BFB93B1E}" dt="2024-01-24T15:53:23.896" v="7" actId="14100"/>
        <pc:sldMkLst>
          <pc:docMk/>
          <pc:sldMk cId="0" sldId="282"/>
        </pc:sldMkLst>
        <pc:spChg chg="mod">
          <ac:chgData name="Nona Henderson" userId="65b85af2-f089-4cd2-9de9-bffef32256cb" providerId="ADAL" clId="{F59FA39D-EAC7-411F-86F8-7777BFB93B1E}" dt="2024-01-24T15:53:21.753" v="6" actId="14100"/>
          <ac:spMkLst>
            <pc:docMk/>
            <pc:sldMk cId="0" sldId="282"/>
            <ac:spMk id="13" creationId="{00000000-0000-0000-0000-000000000000}"/>
          </ac:spMkLst>
        </pc:spChg>
        <pc:grpChg chg="mod">
          <ac:chgData name="Nona Henderson" userId="65b85af2-f089-4cd2-9de9-bffef32256cb" providerId="ADAL" clId="{F59FA39D-EAC7-411F-86F8-7777BFB93B1E}" dt="2024-01-24T15:53:23.896" v="7" actId="14100"/>
          <ac:grpSpMkLst>
            <pc:docMk/>
            <pc:sldMk cId="0" sldId="282"/>
            <ac:grpSpMk id="2" creationId="{00000000-0000-0000-0000-000000000000}"/>
          </ac:grpSpMkLst>
        </pc:grpChg>
      </pc:sldChg>
      <pc:sldChg chg="modSp mod">
        <pc:chgData name="Nona Henderson" userId="65b85af2-f089-4cd2-9de9-bffef32256cb" providerId="ADAL" clId="{F59FA39D-EAC7-411F-86F8-7777BFB93B1E}" dt="2024-01-24T15:53:42.265" v="14" actId="14100"/>
        <pc:sldMkLst>
          <pc:docMk/>
          <pc:sldMk cId="0" sldId="283"/>
        </pc:sldMkLst>
        <pc:spChg chg="mod">
          <ac:chgData name="Nona Henderson" userId="65b85af2-f089-4cd2-9de9-bffef32256cb" providerId="ADAL" clId="{F59FA39D-EAC7-411F-86F8-7777BFB93B1E}" dt="2024-01-24T15:53:27.169" v="8" actId="14100"/>
          <ac:spMkLst>
            <pc:docMk/>
            <pc:sldMk cId="0" sldId="283"/>
            <ac:spMk id="13" creationId="{00000000-0000-0000-0000-000000000000}"/>
          </ac:spMkLst>
        </pc:spChg>
        <pc:spChg chg="mod">
          <ac:chgData name="Nona Henderson" userId="65b85af2-f089-4cd2-9de9-bffef32256cb" providerId="ADAL" clId="{F59FA39D-EAC7-411F-86F8-7777BFB93B1E}" dt="2024-01-24T15:53:42.265" v="14" actId="14100"/>
          <ac:spMkLst>
            <pc:docMk/>
            <pc:sldMk cId="0" sldId="283"/>
            <ac:spMk id="19" creationId="{00000000-0000-0000-0000-000000000000}"/>
          </ac:spMkLst>
        </pc:spChg>
        <pc:grpChg chg="mod">
          <ac:chgData name="Nona Henderson" userId="65b85af2-f089-4cd2-9de9-bffef32256cb" providerId="ADAL" clId="{F59FA39D-EAC7-411F-86F8-7777BFB93B1E}" dt="2024-01-24T15:53:29.240" v="9" actId="14100"/>
          <ac:grpSpMkLst>
            <pc:docMk/>
            <pc:sldMk cId="0" sldId="283"/>
            <ac:grpSpMk id="2" creationId="{00000000-0000-0000-0000-000000000000}"/>
          </ac:grpSpMkLst>
        </pc:grpChg>
      </pc:sldChg>
      <pc:sldChg chg="modSp mod">
        <pc:chgData name="Nona Henderson" userId="65b85af2-f089-4cd2-9de9-bffef32256cb" providerId="ADAL" clId="{F59FA39D-EAC7-411F-86F8-7777BFB93B1E}" dt="2024-01-24T15:53:39.672" v="13" actId="14100"/>
        <pc:sldMkLst>
          <pc:docMk/>
          <pc:sldMk cId="0" sldId="284"/>
        </pc:sldMkLst>
        <pc:spChg chg="mod">
          <ac:chgData name="Nona Henderson" userId="65b85af2-f089-4cd2-9de9-bffef32256cb" providerId="ADAL" clId="{F59FA39D-EAC7-411F-86F8-7777BFB93B1E}" dt="2024-01-24T15:53:32.101" v="10" actId="14100"/>
          <ac:spMkLst>
            <pc:docMk/>
            <pc:sldMk cId="0" sldId="284"/>
            <ac:spMk id="13" creationId="{00000000-0000-0000-0000-000000000000}"/>
          </ac:spMkLst>
        </pc:spChg>
        <pc:spChg chg="mod">
          <ac:chgData name="Nona Henderson" userId="65b85af2-f089-4cd2-9de9-bffef32256cb" providerId="ADAL" clId="{F59FA39D-EAC7-411F-86F8-7777BFB93B1E}" dt="2024-01-24T15:53:39.672" v="13" actId="14100"/>
          <ac:spMkLst>
            <pc:docMk/>
            <pc:sldMk cId="0" sldId="284"/>
            <ac:spMk id="19" creationId="{00000000-0000-0000-0000-000000000000}"/>
          </ac:spMkLst>
        </pc:spChg>
        <pc:spChg chg="mod">
          <ac:chgData name="Nona Henderson" userId="65b85af2-f089-4cd2-9de9-bffef32256cb" providerId="ADAL" clId="{F59FA39D-EAC7-411F-86F8-7777BFB93B1E}" dt="2024-01-24T15:53:36.045" v="12" actId="14100"/>
          <ac:spMkLst>
            <pc:docMk/>
            <pc:sldMk cId="0" sldId="284"/>
            <ac:spMk id="31" creationId="{00000000-0000-0000-0000-000000000000}"/>
          </ac:spMkLst>
        </pc:spChg>
        <pc:grpChg chg="mod">
          <ac:chgData name="Nona Henderson" userId="65b85af2-f089-4cd2-9de9-bffef32256cb" providerId="ADAL" clId="{F59FA39D-EAC7-411F-86F8-7777BFB93B1E}" dt="2024-01-24T15:53:33.660" v="11" actId="14100"/>
          <ac:grpSpMkLst>
            <pc:docMk/>
            <pc:sldMk cId="0" sldId="284"/>
            <ac:grpSpMk id="2" creationId="{00000000-0000-0000-0000-000000000000}"/>
          </ac:grpSpMkLst>
        </pc:grpChg>
      </pc:sldChg>
      <pc:sldChg chg="modSp mod">
        <pc:chgData name="Nona Henderson" userId="65b85af2-f089-4cd2-9de9-bffef32256cb" providerId="ADAL" clId="{F59FA39D-EAC7-411F-86F8-7777BFB93B1E}" dt="2024-01-24T15:53:47.233" v="15" actId="14100"/>
        <pc:sldMkLst>
          <pc:docMk/>
          <pc:sldMk cId="0" sldId="285"/>
        </pc:sldMkLst>
        <pc:grpChg chg="mod">
          <ac:chgData name="Nona Henderson" userId="65b85af2-f089-4cd2-9de9-bffef32256cb" providerId="ADAL" clId="{F59FA39D-EAC7-411F-86F8-7777BFB93B1E}" dt="2024-01-24T15:53:47.233" v="15" actId="14100"/>
          <ac:grpSpMkLst>
            <pc:docMk/>
            <pc:sldMk cId="0" sldId="285"/>
            <ac:grpSpMk id="2" creationId="{00000000-0000-0000-0000-000000000000}"/>
          </ac:grpSpMkLst>
        </pc:grpChg>
      </pc:sldChg>
      <pc:sldChg chg="modSp mod">
        <pc:chgData name="Nona Henderson" userId="65b85af2-f089-4cd2-9de9-bffef32256cb" providerId="ADAL" clId="{F59FA39D-EAC7-411F-86F8-7777BFB93B1E}" dt="2024-01-24T15:53:51.411" v="16" actId="14100"/>
        <pc:sldMkLst>
          <pc:docMk/>
          <pc:sldMk cId="0" sldId="286"/>
        </pc:sldMkLst>
        <pc:grpChg chg="mod">
          <ac:chgData name="Nona Henderson" userId="65b85af2-f089-4cd2-9de9-bffef32256cb" providerId="ADAL" clId="{F59FA39D-EAC7-411F-86F8-7777BFB93B1E}" dt="2024-01-24T15:53:51.411" v="16" actId="14100"/>
          <ac:grpSpMkLst>
            <pc:docMk/>
            <pc:sldMk cId="0" sldId="286"/>
            <ac:grpSpMk id="2" creationId="{00000000-0000-0000-0000-000000000000}"/>
          </ac:grpSpMkLst>
        </pc:grpChg>
      </pc:sldChg>
      <pc:sldChg chg="modSp mod">
        <pc:chgData name="Nona Henderson" userId="65b85af2-f089-4cd2-9de9-bffef32256cb" providerId="ADAL" clId="{F59FA39D-EAC7-411F-86F8-7777BFB93B1E}" dt="2024-01-24T15:53:55.893" v="17" actId="14100"/>
        <pc:sldMkLst>
          <pc:docMk/>
          <pc:sldMk cId="0" sldId="287"/>
        </pc:sldMkLst>
        <pc:grpChg chg="mod">
          <ac:chgData name="Nona Henderson" userId="65b85af2-f089-4cd2-9de9-bffef32256cb" providerId="ADAL" clId="{F59FA39D-EAC7-411F-86F8-7777BFB93B1E}" dt="2024-01-24T15:53:55.893" v="17" actId="14100"/>
          <ac:grpSpMkLst>
            <pc:docMk/>
            <pc:sldMk cId="0" sldId="287"/>
            <ac:grpSpMk id="2" creationId="{00000000-0000-0000-0000-000000000000}"/>
          </ac:grpSpMkLst>
        </pc:grpChg>
      </pc:sldChg>
      <pc:sldChg chg="modSp mod">
        <pc:chgData name="Nona Henderson" userId="65b85af2-f089-4cd2-9de9-bffef32256cb" providerId="ADAL" clId="{F59FA39D-EAC7-411F-86F8-7777BFB93B1E}" dt="2024-01-24T15:53:59.380" v="18" actId="14100"/>
        <pc:sldMkLst>
          <pc:docMk/>
          <pc:sldMk cId="0" sldId="288"/>
        </pc:sldMkLst>
        <pc:grpChg chg="mod">
          <ac:chgData name="Nona Henderson" userId="65b85af2-f089-4cd2-9de9-bffef32256cb" providerId="ADAL" clId="{F59FA39D-EAC7-411F-86F8-7777BFB93B1E}" dt="2024-01-24T15:53:59.380" v="18" actId="14100"/>
          <ac:grpSpMkLst>
            <pc:docMk/>
            <pc:sldMk cId="0" sldId="288"/>
            <ac:grpSpMk id="2" creationId="{00000000-0000-0000-0000-000000000000}"/>
          </ac:grpSpMkLst>
        </pc:grpChg>
      </pc:sldChg>
      <pc:sldChg chg="modSp mod">
        <pc:chgData name="Nona Henderson" userId="65b85af2-f089-4cd2-9de9-bffef32256cb" providerId="ADAL" clId="{F59FA39D-EAC7-411F-86F8-7777BFB93B1E}" dt="2024-01-24T15:54:07.808" v="20" actId="14100"/>
        <pc:sldMkLst>
          <pc:docMk/>
          <pc:sldMk cId="0" sldId="289"/>
        </pc:sldMkLst>
        <pc:spChg chg="mod">
          <ac:chgData name="Nona Henderson" userId="65b85af2-f089-4cd2-9de9-bffef32256cb" providerId="ADAL" clId="{F59FA39D-EAC7-411F-86F8-7777BFB93B1E}" dt="2024-01-24T15:54:03.019" v="19" actId="14100"/>
          <ac:spMkLst>
            <pc:docMk/>
            <pc:sldMk cId="0" sldId="289"/>
            <ac:spMk id="10" creationId="{00000000-0000-0000-0000-000000000000}"/>
          </ac:spMkLst>
        </pc:spChg>
        <pc:grpChg chg="mod">
          <ac:chgData name="Nona Henderson" userId="65b85af2-f089-4cd2-9de9-bffef32256cb" providerId="ADAL" clId="{F59FA39D-EAC7-411F-86F8-7777BFB93B1E}" dt="2024-01-24T15:54:07.808" v="20" actId="14100"/>
          <ac:grpSpMkLst>
            <pc:docMk/>
            <pc:sldMk cId="0" sldId="289"/>
            <ac:grpSpMk id="3" creationId="{00000000-0000-0000-0000-000000000000}"/>
          </ac:grpSpMkLst>
        </pc:grpChg>
      </pc:sldChg>
      <pc:sldChg chg="modSp mod">
        <pc:chgData name="Nona Henderson" userId="65b85af2-f089-4cd2-9de9-bffef32256cb" providerId="ADAL" clId="{F59FA39D-EAC7-411F-86F8-7777BFB93B1E}" dt="2024-01-24T15:54:12.396" v="21" actId="14100"/>
        <pc:sldMkLst>
          <pc:docMk/>
          <pc:sldMk cId="0" sldId="290"/>
        </pc:sldMkLst>
        <pc:grpChg chg="mod">
          <ac:chgData name="Nona Henderson" userId="65b85af2-f089-4cd2-9de9-bffef32256cb" providerId="ADAL" clId="{F59FA39D-EAC7-411F-86F8-7777BFB93B1E}" dt="2024-01-24T15:54:12.396" v="21" actId="14100"/>
          <ac:grpSpMkLst>
            <pc:docMk/>
            <pc:sldMk cId="0" sldId="290"/>
            <ac:grpSpMk id="2" creationId="{00000000-0000-0000-0000-000000000000}"/>
          </ac:grpSpMkLst>
        </pc:grpChg>
      </pc:sldChg>
      <pc:sldChg chg="modSp mod">
        <pc:chgData name="Nona Henderson" userId="65b85af2-f089-4cd2-9de9-bffef32256cb" providerId="ADAL" clId="{F59FA39D-EAC7-411F-86F8-7777BFB93B1E}" dt="2024-01-24T15:54:16.845" v="22" actId="14100"/>
        <pc:sldMkLst>
          <pc:docMk/>
          <pc:sldMk cId="0" sldId="291"/>
        </pc:sldMkLst>
        <pc:grpChg chg="mod">
          <ac:chgData name="Nona Henderson" userId="65b85af2-f089-4cd2-9de9-bffef32256cb" providerId="ADAL" clId="{F59FA39D-EAC7-411F-86F8-7777BFB93B1E}" dt="2024-01-24T15:54:16.845" v="22" actId="14100"/>
          <ac:grpSpMkLst>
            <pc:docMk/>
            <pc:sldMk cId="0" sldId="291"/>
            <ac:grpSpMk id="8" creationId="{00000000-0000-0000-0000-000000000000}"/>
          </ac:grpSpMkLst>
        </pc:grpChg>
      </pc:sldChg>
      <pc:sldChg chg="modSp mod">
        <pc:chgData name="Nona Henderson" userId="65b85af2-f089-4cd2-9de9-bffef32256cb" providerId="ADAL" clId="{F59FA39D-EAC7-411F-86F8-7777BFB93B1E}" dt="2024-01-24T15:54:26.804" v="25" actId="14100"/>
        <pc:sldMkLst>
          <pc:docMk/>
          <pc:sldMk cId="0" sldId="292"/>
        </pc:sldMkLst>
        <pc:spChg chg="mod">
          <ac:chgData name="Nona Henderson" userId="65b85af2-f089-4cd2-9de9-bffef32256cb" providerId="ADAL" clId="{F59FA39D-EAC7-411F-86F8-7777BFB93B1E}" dt="2024-01-24T15:54:24.260" v="24" actId="1076"/>
          <ac:spMkLst>
            <pc:docMk/>
            <pc:sldMk cId="0" sldId="292"/>
            <ac:spMk id="9" creationId="{00000000-0000-0000-0000-000000000000}"/>
          </ac:spMkLst>
        </pc:spChg>
        <pc:grpChg chg="mod">
          <ac:chgData name="Nona Henderson" userId="65b85af2-f089-4cd2-9de9-bffef32256cb" providerId="ADAL" clId="{F59FA39D-EAC7-411F-86F8-7777BFB93B1E}" dt="2024-01-24T15:54:26.804" v="25" actId="14100"/>
          <ac:grpSpMkLst>
            <pc:docMk/>
            <pc:sldMk cId="0" sldId="292"/>
            <ac:grpSpMk id="2" creationId="{00000000-0000-0000-0000-000000000000}"/>
          </ac:grpSpMkLst>
        </pc:grpChg>
      </pc:sldChg>
      <pc:sldChg chg="modSp mod">
        <pc:chgData name="Nona Henderson" userId="65b85af2-f089-4cd2-9de9-bffef32256cb" providerId="ADAL" clId="{F59FA39D-EAC7-411F-86F8-7777BFB93B1E}" dt="2024-01-24T15:54:31.472" v="26" actId="14100"/>
        <pc:sldMkLst>
          <pc:docMk/>
          <pc:sldMk cId="0" sldId="293"/>
        </pc:sldMkLst>
        <pc:grpChg chg="mod">
          <ac:chgData name="Nona Henderson" userId="65b85af2-f089-4cd2-9de9-bffef32256cb" providerId="ADAL" clId="{F59FA39D-EAC7-411F-86F8-7777BFB93B1E}" dt="2024-01-24T15:54:31.472" v="26" actId="14100"/>
          <ac:grpSpMkLst>
            <pc:docMk/>
            <pc:sldMk cId="0" sldId="293"/>
            <ac:grpSpMk id="2" creationId="{00000000-0000-0000-0000-000000000000}"/>
          </ac:grpSpMkLst>
        </pc:grpChg>
      </pc:sldChg>
      <pc:sldChg chg="modSp mod">
        <pc:chgData name="Nona Henderson" userId="65b85af2-f089-4cd2-9de9-bffef32256cb" providerId="ADAL" clId="{F59FA39D-EAC7-411F-86F8-7777BFB93B1E}" dt="2024-01-24T15:54:40.465" v="29" actId="14100"/>
        <pc:sldMkLst>
          <pc:docMk/>
          <pc:sldMk cId="0" sldId="294"/>
        </pc:sldMkLst>
        <pc:spChg chg="mod">
          <ac:chgData name="Nona Henderson" userId="65b85af2-f089-4cd2-9de9-bffef32256cb" providerId="ADAL" clId="{F59FA39D-EAC7-411F-86F8-7777BFB93B1E}" dt="2024-01-24T15:54:38.016" v="28" actId="1076"/>
          <ac:spMkLst>
            <pc:docMk/>
            <pc:sldMk cId="0" sldId="294"/>
            <ac:spMk id="11" creationId="{00000000-0000-0000-0000-000000000000}"/>
          </ac:spMkLst>
        </pc:spChg>
        <pc:grpChg chg="mod">
          <ac:chgData name="Nona Henderson" userId="65b85af2-f089-4cd2-9de9-bffef32256cb" providerId="ADAL" clId="{F59FA39D-EAC7-411F-86F8-7777BFB93B1E}" dt="2024-01-24T15:54:40.465" v="29" actId="14100"/>
          <ac:grpSpMkLst>
            <pc:docMk/>
            <pc:sldMk cId="0" sldId="294"/>
            <ac:grpSpMk id="3" creationId="{00000000-0000-0000-0000-000000000000}"/>
          </ac:grpSpMkLst>
        </pc:grpChg>
      </pc:sldChg>
      <pc:sldChg chg="modSp mod">
        <pc:chgData name="Nona Henderson" userId="65b85af2-f089-4cd2-9de9-bffef32256cb" providerId="ADAL" clId="{F59FA39D-EAC7-411F-86F8-7777BFB93B1E}" dt="2024-01-24T15:54:50.496" v="30" actId="14100"/>
        <pc:sldMkLst>
          <pc:docMk/>
          <pc:sldMk cId="0" sldId="295"/>
        </pc:sldMkLst>
        <pc:grpChg chg="mod">
          <ac:chgData name="Nona Henderson" userId="65b85af2-f089-4cd2-9de9-bffef32256cb" providerId="ADAL" clId="{F59FA39D-EAC7-411F-86F8-7777BFB93B1E}" dt="2024-01-24T15:54:50.496" v="30" actId="14100"/>
          <ac:grpSpMkLst>
            <pc:docMk/>
            <pc:sldMk cId="0" sldId="295"/>
            <ac:grpSpMk id="2" creationId="{00000000-0000-0000-0000-000000000000}"/>
          </ac:grpSpMkLst>
        </pc:grpChg>
      </pc:sldChg>
      <pc:sldChg chg="modSp mod">
        <pc:chgData name="Nona Henderson" userId="65b85af2-f089-4cd2-9de9-bffef32256cb" providerId="ADAL" clId="{F59FA39D-EAC7-411F-86F8-7777BFB93B1E}" dt="2024-01-24T15:55:03.068" v="33" actId="1076"/>
        <pc:sldMkLst>
          <pc:docMk/>
          <pc:sldMk cId="0" sldId="296"/>
        </pc:sldMkLst>
        <pc:spChg chg="mod">
          <ac:chgData name="Nona Henderson" userId="65b85af2-f089-4cd2-9de9-bffef32256cb" providerId="ADAL" clId="{F59FA39D-EAC7-411F-86F8-7777BFB93B1E}" dt="2024-01-24T15:55:03.068" v="33" actId="1076"/>
          <ac:spMkLst>
            <pc:docMk/>
            <pc:sldMk cId="0" sldId="296"/>
            <ac:spMk id="11" creationId="{00000000-0000-0000-0000-000000000000}"/>
          </ac:spMkLst>
        </pc:spChg>
        <pc:grpChg chg="mod">
          <ac:chgData name="Nona Henderson" userId="65b85af2-f089-4cd2-9de9-bffef32256cb" providerId="ADAL" clId="{F59FA39D-EAC7-411F-86F8-7777BFB93B1E}" dt="2024-01-24T15:54:59.992" v="32" actId="14100"/>
          <ac:grpSpMkLst>
            <pc:docMk/>
            <pc:sldMk cId="0" sldId="296"/>
            <ac:grpSpMk id="2" creationId="{00000000-0000-0000-0000-000000000000}"/>
          </ac:grpSpMkLst>
        </pc:grpChg>
      </pc:sldChg>
      <pc:sldChg chg="modSp mod">
        <pc:chgData name="Nona Henderson" userId="65b85af2-f089-4cd2-9de9-bffef32256cb" providerId="ADAL" clId="{F59FA39D-EAC7-411F-86F8-7777BFB93B1E}" dt="2024-01-24T15:55:07.440" v="34" actId="14100"/>
        <pc:sldMkLst>
          <pc:docMk/>
          <pc:sldMk cId="0" sldId="297"/>
        </pc:sldMkLst>
        <pc:grpChg chg="mod">
          <ac:chgData name="Nona Henderson" userId="65b85af2-f089-4cd2-9de9-bffef32256cb" providerId="ADAL" clId="{F59FA39D-EAC7-411F-86F8-7777BFB93B1E}" dt="2024-01-24T15:55:07.440" v="34" actId="14100"/>
          <ac:grpSpMkLst>
            <pc:docMk/>
            <pc:sldMk cId="0" sldId="297"/>
            <ac:grpSpMk id="2" creationId="{00000000-0000-0000-0000-000000000000}"/>
          </ac:grpSpMkLst>
        </pc:grpChg>
      </pc:sldChg>
      <pc:sldChg chg="modSp mod">
        <pc:chgData name="Nona Henderson" userId="65b85af2-f089-4cd2-9de9-bffef32256cb" providerId="ADAL" clId="{F59FA39D-EAC7-411F-86F8-7777BFB93B1E}" dt="2024-01-24T15:55:17.833" v="36" actId="1076"/>
        <pc:sldMkLst>
          <pc:docMk/>
          <pc:sldMk cId="0" sldId="298"/>
        </pc:sldMkLst>
        <pc:spChg chg="mod">
          <ac:chgData name="Nona Henderson" userId="65b85af2-f089-4cd2-9de9-bffef32256cb" providerId="ADAL" clId="{F59FA39D-EAC7-411F-86F8-7777BFB93B1E}" dt="2024-01-24T15:55:17.833" v="36" actId="1076"/>
          <ac:spMkLst>
            <pc:docMk/>
            <pc:sldMk cId="0" sldId="298"/>
            <ac:spMk id="9" creationId="{00000000-0000-0000-0000-000000000000}"/>
          </ac:spMkLst>
        </pc:spChg>
        <pc:grpChg chg="mod">
          <ac:chgData name="Nona Henderson" userId="65b85af2-f089-4cd2-9de9-bffef32256cb" providerId="ADAL" clId="{F59FA39D-EAC7-411F-86F8-7777BFB93B1E}" dt="2024-01-24T15:55:12.683" v="35" actId="14100"/>
          <ac:grpSpMkLst>
            <pc:docMk/>
            <pc:sldMk cId="0" sldId="298"/>
            <ac:grpSpMk id="2" creationId="{00000000-0000-0000-0000-000000000000}"/>
          </ac:grpSpMkLst>
        </pc:grpChg>
      </pc:sldChg>
      <pc:sldChg chg="modSp mod">
        <pc:chgData name="Nona Henderson" userId="65b85af2-f089-4cd2-9de9-bffef32256cb" providerId="ADAL" clId="{F59FA39D-EAC7-411F-86F8-7777BFB93B1E}" dt="2024-01-24T15:55:23.652" v="39" actId="14100"/>
        <pc:sldMkLst>
          <pc:docMk/>
          <pc:sldMk cId="0" sldId="299"/>
        </pc:sldMkLst>
        <pc:grpChg chg="mod">
          <ac:chgData name="Nona Henderson" userId="65b85af2-f089-4cd2-9de9-bffef32256cb" providerId="ADAL" clId="{F59FA39D-EAC7-411F-86F8-7777BFB93B1E}" dt="2024-01-24T15:55:23.652" v="39" actId="14100"/>
          <ac:grpSpMkLst>
            <pc:docMk/>
            <pc:sldMk cId="0" sldId="299"/>
            <ac:grpSpMk id="2" creationId="{00000000-0000-0000-0000-000000000000}"/>
          </ac:grpSpMkLst>
        </pc:grpChg>
      </pc:sldChg>
      <pc:sldChg chg="modSp mod">
        <pc:chgData name="Nona Henderson" userId="65b85af2-f089-4cd2-9de9-bffef32256cb" providerId="ADAL" clId="{F59FA39D-EAC7-411F-86F8-7777BFB93B1E}" dt="2024-01-24T15:55:26.884" v="40" actId="14100"/>
        <pc:sldMkLst>
          <pc:docMk/>
          <pc:sldMk cId="0" sldId="300"/>
        </pc:sldMkLst>
        <pc:grpChg chg="mod">
          <ac:chgData name="Nona Henderson" userId="65b85af2-f089-4cd2-9de9-bffef32256cb" providerId="ADAL" clId="{F59FA39D-EAC7-411F-86F8-7777BFB93B1E}" dt="2024-01-24T15:55:26.884" v="40" actId="14100"/>
          <ac:grpSpMkLst>
            <pc:docMk/>
            <pc:sldMk cId="0" sldId="300"/>
            <ac:grpSpMk id="2" creationId="{00000000-0000-0000-0000-000000000000}"/>
          </ac:grpSpMkLst>
        </pc:grpChg>
      </pc:sldChg>
      <pc:sldChg chg="modSp mod">
        <pc:chgData name="Nona Henderson" userId="65b85af2-f089-4cd2-9de9-bffef32256cb" providerId="ADAL" clId="{F59FA39D-EAC7-411F-86F8-7777BFB93B1E}" dt="2024-01-24T15:55:35.340" v="42" actId="1076"/>
        <pc:sldMkLst>
          <pc:docMk/>
          <pc:sldMk cId="0" sldId="301"/>
        </pc:sldMkLst>
        <pc:spChg chg="mod">
          <ac:chgData name="Nona Henderson" userId="65b85af2-f089-4cd2-9de9-bffef32256cb" providerId="ADAL" clId="{F59FA39D-EAC7-411F-86F8-7777BFB93B1E}" dt="2024-01-24T15:55:35.340" v="42" actId="1076"/>
          <ac:spMkLst>
            <pc:docMk/>
            <pc:sldMk cId="0" sldId="301"/>
            <ac:spMk id="9" creationId="{00000000-0000-0000-0000-000000000000}"/>
          </ac:spMkLst>
        </pc:spChg>
        <pc:grpChg chg="mod">
          <ac:chgData name="Nona Henderson" userId="65b85af2-f089-4cd2-9de9-bffef32256cb" providerId="ADAL" clId="{F59FA39D-EAC7-411F-86F8-7777BFB93B1E}" dt="2024-01-24T15:55:32.588" v="41" actId="14100"/>
          <ac:grpSpMkLst>
            <pc:docMk/>
            <pc:sldMk cId="0" sldId="301"/>
            <ac:grpSpMk id="2" creationId="{00000000-0000-0000-0000-000000000000}"/>
          </ac:grpSpMkLst>
        </pc:grpChg>
      </pc:sldChg>
      <pc:sldChg chg="modSp mod">
        <pc:chgData name="Nona Henderson" userId="65b85af2-f089-4cd2-9de9-bffef32256cb" providerId="ADAL" clId="{F59FA39D-EAC7-411F-86F8-7777BFB93B1E}" dt="2024-01-24T15:55:42.799" v="44" actId="14100"/>
        <pc:sldMkLst>
          <pc:docMk/>
          <pc:sldMk cId="0" sldId="302"/>
        </pc:sldMkLst>
        <pc:spChg chg="mod">
          <ac:chgData name="Nona Henderson" userId="65b85af2-f089-4cd2-9de9-bffef32256cb" providerId="ADAL" clId="{F59FA39D-EAC7-411F-86F8-7777BFB93B1E}" dt="2024-01-24T15:55:40.944" v="43" actId="1076"/>
          <ac:spMkLst>
            <pc:docMk/>
            <pc:sldMk cId="0" sldId="302"/>
            <ac:spMk id="10" creationId="{00000000-0000-0000-0000-000000000000}"/>
          </ac:spMkLst>
        </pc:spChg>
        <pc:grpChg chg="mod">
          <ac:chgData name="Nona Henderson" userId="65b85af2-f089-4cd2-9de9-bffef32256cb" providerId="ADAL" clId="{F59FA39D-EAC7-411F-86F8-7777BFB93B1E}" dt="2024-01-24T15:55:42.799" v="44" actId="14100"/>
          <ac:grpSpMkLst>
            <pc:docMk/>
            <pc:sldMk cId="0" sldId="302"/>
            <ac:grpSpMk id="2" creationId="{00000000-0000-0000-0000-000000000000}"/>
          </ac:grpSpMkLst>
        </pc:grpChg>
      </pc:sldChg>
      <pc:sldChg chg="modSp mod">
        <pc:chgData name="Nona Henderson" userId="65b85af2-f089-4cd2-9de9-bffef32256cb" providerId="ADAL" clId="{F59FA39D-EAC7-411F-86F8-7777BFB93B1E}" dt="2024-01-24T15:55:56.857" v="46" actId="167"/>
        <pc:sldMkLst>
          <pc:docMk/>
          <pc:sldMk cId="0" sldId="303"/>
        </pc:sldMkLst>
        <pc:spChg chg="ord">
          <ac:chgData name="Nona Henderson" userId="65b85af2-f089-4cd2-9de9-bffef32256cb" providerId="ADAL" clId="{F59FA39D-EAC7-411F-86F8-7777BFB93B1E}" dt="2024-01-24T15:55:56.857" v="46" actId="167"/>
          <ac:spMkLst>
            <pc:docMk/>
            <pc:sldMk cId="0" sldId="303"/>
            <ac:spMk id="9" creationId="{00000000-0000-0000-0000-000000000000}"/>
          </ac:spMkLst>
        </pc:spChg>
        <pc:grpChg chg="mod">
          <ac:chgData name="Nona Henderson" userId="65b85af2-f089-4cd2-9de9-bffef32256cb" providerId="ADAL" clId="{F59FA39D-EAC7-411F-86F8-7777BFB93B1E}" dt="2024-01-24T15:55:46.685" v="45" actId="14100"/>
          <ac:grpSpMkLst>
            <pc:docMk/>
            <pc:sldMk cId="0" sldId="303"/>
            <ac:grpSpMk id="2" creationId="{00000000-0000-0000-0000-000000000000}"/>
          </ac:grpSpMkLst>
        </pc:grpChg>
      </pc:sldChg>
      <pc:sldChg chg="modSp mod">
        <pc:chgData name="Nona Henderson" userId="65b85af2-f089-4cd2-9de9-bffef32256cb" providerId="ADAL" clId="{F59FA39D-EAC7-411F-86F8-7777BFB93B1E}" dt="2024-01-24T15:56:02.916" v="47" actId="14100"/>
        <pc:sldMkLst>
          <pc:docMk/>
          <pc:sldMk cId="0" sldId="304"/>
        </pc:sldMkLst>
        <pc:grpChg chg="mod">
          <ac:chgData name="Nona Henderson" userId="65b85af2-f089-4cd2-9de9-bffef32256cb" providerId="ADAL" clId="{F59FA39D-EAC7-411F-86F8-7777BFB93B1E}" dt="2024-01-24T15:56:02.916" v="47" actId="14100"/>
          <ac:grpSpMkLst>
            <pc:docMk/>
            <pc:sldMk cId="0" sldId="304"/>
            <ac:grpSpMk id="3" creationId="{00000000-0000-0000-0000-000000000000}"/>
          </ac:grpSpMkLst>
        </pc:grpChg>
      </pc:sldChg>
      <pc:sldChg chg="modSp mod">
        <pc:chgData name="Nona Henderson" userId="65b85af2-f089-4cd2-9de9-bffef32256cb" providerId="ADAL" clId="{F59FA39D-EAC7-411F-86F8-7777BFB93B1E}" dt="2024-01-24T15:56:07.151" v="48" actId="14100"/>
        <pc:sldMkLst>
          <pc:docMk/>
          <pc:sldMk cId="0" sldId="305"/>
        </pc:sldMkLst>
        <pc:grpChg chg="mod">
          <ac:chgData name="Nona Henderson" userId="65b85af2-f089-4cd2-9de9-bffef32256cb" providerId="ADAL" clId="{F59FA39D-EAC7-411F-86F8-7777BFB93B1E}" dt="2024-01-24T15:56:07.151" v="48" actId="14100"/>
          <ac:grpSpMkLst>
            <pc:docMk/>
            <pc:sldMk cId="0" sldId="305"/>
            <ac:grpSpMk id="2" creationId="{00000000-0000-0000-0000-000000000000}"/>
          </ac:grpSpMkLst>
        </pc:grpChg>
      </pc:sldChg>
      <pc:sldChg chg="modSp mod">
        <pc:chgData name="Nona Henderson" userId="65b85af2-f089-4cd2-9de9-bffef32256cb" providerId="ADAL" clId="{F59FA39D-EAC7-411F-86F8-7777BFB93B1E}" dt="2024-01-24T15:56:15.604" v="50" actId="1076"/>
        <pc:sldMkLst>
          <pc:docMk/>
          <pc:sldMk cId="0" sldId="306"/>
        </pc:sldMkLst>
        <pc:spChg chg="mod">
          <ac:chgData name="Nona Henderson" userId="65b85af2-f089-4cd2-9de9-bffef32256cb" providerId="ADAL" clId="{F59FA39D-EAC7-411F-86F8-7777BFB93B1E}" dt="2024-01-24T15:56:15.604" v="50" actId="1076"/>
          <ac:spMkLst>
            <pc:docMk/>
            <pc:sldMk cId="0" sldId="306"/>
            <ac:spMk id="10" creationId="{00000000-0000-0000-0000-000000000000}"/>
          </ac:spMkLst>
        </pc:spChg>
        <pc:grpChg chg="mod">
          <ac:chgData name="Nona Henderson" userId="65b85af2-f089-4cd2-9de9-bffef32256cb" providerId="ADAL" clId="{F59FA39D-EAC7-411F-86F8-7777BFB93B1E}" dt="2024-01-24T15:56:10.700" v="49" actId="14100"/>
          <ac:grpSpMkLst>
            <pc:docMk/>
            <pc:sldMk cId="0" sldId="306"/>
            <ac:grpSpMk id="2" creationId="{00000000-0000-0000-0000-000000000000}"/>
          </ac:grpSpMkLst>
        </pc:grpChg>
      </pc:sldChg>
      <pc:sldChg chg="modSp mod">
        <pc:chgData name="Nona Henderson" userId="65b85af2-f089-4cd2-9de9-bffef32256cb" providerId="ADAL" clId="{F59FA39D-EAC7-411F-86F8-7777BFB93B1E}" dt="2024-01-24T15:56:19.405" v="51" actId="14100"/>
        <pc:sldMkLst>
          <pc:docMk/>
          <pc:sldMk cId="0" sldId="307"/>
        </pc:sldMkLst>
        <pc:grpChg chg="mod">
          <ac:chgData name="Nona Henderson" userId="65b85af2-f089-4cd2-9de9-bffef32256cb" providerId="ADAL" clId="{F59FA39D-EAC7-411F-86F8-7777BFB93B1E}" dt="2024-01-24T15:56:19.405" v="51" actId="14100"/>
          <ac:grpSpMkLst>
            <pc:docMk/>
            <pc:sldMk cId="0" sldId="307"/>
            <ac:grpSpMk id="2" creationId="{00000000-0000-0000-0000-000000000000}"/>
          </ac:grpSpMkLst>
        </pc:grpChg>
      </pc:sldChg>
      <pc:sldChg chg="modSp mod">
        <pc:chgData name="Nona Henderson" userId="65b85af2-f089-4cd2-9de9-bffef32256cb" providerId="ADAL" clId="{F59FA39D-EAC7-411F-86F8-7777BFB93B1E}" dt="2024-01-24T15:56:22.947" v="52" actId="14100"/>
        <pc:sldMkLst>
          <pc:docMk/>
          <pc:sldMk cId="0" sldId="308"/>
        </pc:sldMkLst>
        <pc:grpChg chg="mod">
          <ac:chgData name="Nona Henderson" userId="65b85af2-f089-4cd2-9de9-bffef32256cb" providerId="ADAL" clId="{F59FA39D-EAC7-411F-86F8-7777BFB93B1E}" dt="2024-01-24T15:56:22.947" v="52" actId="14100"/>
          <ac:grpSpMkLst>
            <pc:docMk/>
            <pc:sldMk cId="0" sldId="308"/>
            <ac:grpSpMk id="2" creationId="{00000000-0000-0000-0000-000000000000}"/>
          </ac:grpSpMkLst>
        </pc:grpChg>
      </pc:sldChg>
      <pc:sldChg chg="modSp mod">
        <pc:chgData name="Nona Henderson" userId="65b85af2-f089-4cd2-9de9-bffef32256cb" providerId="ADAL" clId="{F59FA39D-EAC7-411F-86F8-7777BFB93B1E}" dt="2024-01-24T15:56:25.751" v="53" actId="14100"/>
        <pc:sldMkLst>
          <pc:docMk/>
          <pc:sldMk cId="0" sldId="309"/>
        </pc:sldMkLst>
        <pc:grpChg chg="mod">
          <ac:chgData name="Nona Henderson" userId="65b85af2-f089-4cd2-9de9-bffef32256cb" providerId="ADAL" clId="{F59FA39D-EAC7-411F-86F8-7777BFB93B1E}" dt="2024-01-24T15:56:25.751" v="53" actId="14100"/>
          <ac:grpSpMkLst>
            <pc:docMk/>
            <pc:sldMk cId="0" sldId="309"/>
            <ac:grpSpMk id="2" creationId="{00000000-0000-0000-0000-000000000000}"/>
          </ac:grpSpMkLst>
        </pc:grpChg>
      </pc:sldChg>
      <pc:sldChg chg="modSp mod">
        <pc:chgData name="Nona Henderson" userId="65b85af2-f089-4cd2-9de9-bffef32256cb" providerId="ADAL" clId="{F59FA39D-EAC7-411F-86F8-7777BFB93B1E}" dt="2024-01-24T15:56:30.904" v="54" actId="14100"/>
        <pc:sldMkLst>
          <pc:docMk/>
          <pc:sldMk cId="0" sldId="310"/>
        </pc:sldMkLst>
        <pc:grpChg chg="mod">
          <ac:chgData name="Nona Henderson" userId="65b85af2-f089-4cd2-9de9-bffef32256cb" providerId="ADAL" clId="{F59FA39D-EAC7-411F-86F8-7777BFB93B1E}" dt="2024-01-24T15:56:30.904" v="54" actId="14100"/>
          <ac:grpSpMkLst>
            <pc:docMk/>
            <pc:sldMk cId="0" sldId="310"/>
            <ac:grpSpMk id="2" creationId="{00000000-0000-0000-0000-000000000000}"/>
          </ac:grpSpMkLst>
        </pc:grpChg>
      </pc:sldChg>
      <pc:sldChg chg="modSp mod">
        <pc:chgData name="Nona Henderson" userId="65b85af2-f089-4cd2-9de9-bffef32256cb" providerId="ADAL" clId="{F59FA39D-EAC7-411F-86F8-7777BFB93B1E}" dt="2024-01-24T15:56:34.161" v="55" actId="14100"/>
        <pc:sldMkLst>
          <pc:docMk/>
          <pc:sldMk cId="0" sldId="312"/>
        </pc:sldMkLst>
        <pc:grpChg chg="mod">
          <ac:chgData name="Nona Henderson" userId="65b85af2-f089-4cd2-9de9-bffef32256cb" providerId="ADAL" clId="{F59FA39D-EAC7-411F-86F8-7777BFB93B1E}" dt="2024-01-24T15:56:34.161" v="55" actId="14100"/>
          <ac:grpSpMkLst>
            <pc:docMk/>
            <pc:sldMk cId="0" sldId="312"/>
            <ac:grpSpMk id="2" creationId="{00000000-0000-0000-0000-000000000000}"/>
          </ac:grpSpMkLst>
        </pc:grpChg>
      </pc:sldChg>
      <pc:sldChg chg="modSp mod">
        <pc:chgData name="Nona Henderson" userId="65b85af2-f089-4cd2-9de9-bffef32256cb" providerId="ADAL" clId="{F59FA39D-EAC7-411F-86F8-7777BFB93B1E}" dt="2024-01-24T15:56:39.545" v="56" actId="14100"/>
        <pc:sldMkLst>
          <pc:docMk/>
          <pc:sldMk cId="0" sldId="313"/>
        </pc:sldMkLst>
        <pc:grpChg chg="mod">
          <ac:chgData name="Nona Henderson" userId="65b85af2-f089-4cd2-9de9-bffef32256cb" providerId="ADAL" clId="{F59FA39D-EAC7-411F-86F8-7777BFB93B1E}" dt="2024-01-24T15:56:39.545" v="56" actId="14100"/>
          <ac:grpSpMkLst>
            <pc:docMk/>
            <pc:sldMk cId="0" sldId="313"/>
            <ac:grpSpMk id="2" creationId="{00000000-0000-0000-0000-000000000000}"/>
          </ac:grpSpMkLst>
        </pc:grpChg>
      </pc:sldChg>
      <pc:sldChg chg="modSp mod">
        <pc:chgData name="Nona Henderson" userId="65b85af2-f089-4cd2-9de9-bffef32256cb" providerId="ADAL" clId="{F59FA39D-EAC7-411F-86F8-7777BFB93B1E}" dt="2024-01-24T15:56:43.956" v="57" actId="14100"/>
        <pc:sldMkLst>
          <pc:docMk/>
          <pc:sldMk cId="0" sldId="314"/>
        </pc:sldMkLst>
        <pc:grpChg chg="mod">
          <ac:chgData name="Nona Henderson" userId="65b85af2-f089-4cd2-9de9-bffef32256cb" providerId="ADAL" clId="{F59FA39D-EAC7-411F-86F8-7777BFB93B1E}" dt="2024-01-24T15:56:43.956" v="57" actId="14100"/>
          <ac:grpSpMkLst>
            <pc:docMk/>
            <pc:sldMk cId="0" sldId="314"/>
            <ac:grpSpMk id="2" creationId="{00000000-0000-0000-0000-000000000000}"/>
          </ac:grpSpMkLst>
        </pc:grpChg>
      </pc:sldChg>
      <pc:sldChg chg="modSp mod">
        <pc:chgData name="Nona Henderson" userId="65b85af2-f089-4cd2-9de9-bffef32256cb" providerId="ADAL" clId="{F59FA39D-EAC7-411F-86F8-7777BFB93B1E}" dt="2024-01-24T15:57:04.116" v="62" actId="14100"/>
        <pc:sldMkLst>
          <pc:docMk/>
          <pc:sldMk cId="0" sldId="315"/>
        </pc:sldMkLst>
        <pc:spChg chg="ord">
          <ac:chgData name="Nona Henderson" userId="65b85af2-f089-4cd2-9de9-bffef32256cb" providerId="ADAL" clId="{F59FA39D-EAC7-411F-86F8-7777BFB93B1E}" dt="2024-01-24T15:57:00.802" v="61" actId="167"/>
          <ac:spMkLst>
            <pc:docMk/>
            <pc:sldMk cId="0" sldId="315"/>
            <ac:spMk id="9" creationId="{00000000-0000-0000-0000-000000000000}"/>
          </ac:spMkLst>
        </pc:spChg>
        <pc:spChg chg="mod">
          <ac:chgData name="Nona Henderson" userId="65b85af2-f089-4cd2-9de9-bffef32256cb" providerId="ADAL" clId="{F59FA39D-EAC7-411F-86F8-7777BFB93B1E}" dt="2024-01-24T15:57:04.116" v="62" actId="14100"/>
          <ac:spMkLst>
            <pc:docMk/>
            <pc:sldMk cId="0" sldId="315"/>
            <ac:spMk id="10" creationId="{00000000-0000-0000-0000-000000000000}"/>
          </ac:spMkLst>
        </pc:spChg>
        <pc:grpChg chg="mod">
          <ac:chgData name="Nona Henderson" userId="65b85af2-f089-4cd2-9de9-bffef32256cb" providerId="ADAL" clId="{F59FA39D-EAC7-411F-86F8-7777BFB93B1E}" dt="2024-01-24T15:56:52.324" v="60" actId="14100"/>
          <ac:grpSpMkLst>
            <pc:docMk/>
            <pc:sldMk cId="0" sldId="315"/>
            <ac:grpSpMk id="2" creationId="{00000000-0000-0000-0000-000000000000}"/>
          </ac:grpSpMkLst>
        </pc:grpChg>
      </pc:sldChg>
      <pc:sldChg chg="modSp mod">
        <pc:chgData name="Nona Henderson" userId="65b85af2-f089-4cd2-9de9-bffef32256cb" providerId="ADAL" clId="{F59FA39D-EAC7-411F-86F8-7777BFB93B1E}" dt="2024-01-24T15:57:11.684" v="63" actId="14100"/>
        <pc:sldMkLst>
          <pc:docMk/>
          <pc:sldMk cId="0" sldId="316"/>
        </pc:sldMkLst>
        <pc:grpChg chg="mod">
          <ac:chgData name="Nona Henderson" userId="65b85af2-f089-4cd2-9de9-bffef32256cb" providerId="ADAL" clId="{F59FA39D-EAC7-411F-86F8-7777BFB93B1E}" dt="2024-01-24T15:57:11.684" v="63" actId="14100"/>
          <ac:grpSpMkLst>
            <pc:docMk/>
            <pc:sldMk cId="0" sldId="316"/>
            <ac:grpSpMk id="3" creationId="{00000000-0000-0000-0000-000000000000}"/>
          </ac:grpSpMkLst>
        </pc:grpChg>
      </pc:sldChg>
      <pc:sldChg chg="modSp mod">
        <pc:chgData name="Nona Henderson" userId="65b85af2-f089-4cd2-9de9-bffef32256cb" providerId="ADAL" clId="{F59FA39D-EAC7-411F-86F8-7777BFB93B1E}" dt="2024-01-24T15:57:17.036" v="64" actId="14100"/>
        <pc:sldMkLst>
          <pc:docMk/>
          <pc:sldMk cId="0" sldId="317"/>
        </pc:sldMkLst>
        <pc:grpChg chg="mod">
          <ac:chgData name="Nona Henderson" userId="65b85af2-f089-4cd2-9de9-bffef32256cb" providerId="ADAL" clId="{F59FA39D-EAC7-411F-86F8-7777BFB93B1E}" dt="2024-01-24T15:57:17.036" v="64" actId="14100"/>
          <ac:grpSpMkLst>
            <pc:docMk/>
            <pc:sldMk cId="0" sldId="317"/>
            <ac:grpSpMk id="2" creationId="{00000000-0000-0000-0000-000000000000}"/>
          </ac:grpSpMkLst>
        </pc:grpChg>
      </pc:sldChg>
      <pc:sldChg chg="modSp mod">
        <pc:chgData name="Nona Henderson" userId="65b85af2-f089-4cd2-9de9-bffef32256cb" providerId="ADAL" clId="{F59FA39D-EAC7-411F-86F8-7777BFB93B1E}" dt="2024-01-24T15:57:25.850" v="67" actId="14100"/>
        <pc:sldMkLst>
          <pc:docMk/>
          <pc:sldMk cId="0" sldId="318"/>
        </pc:sldMkLst>
        <pc:spChg chg="mod">
          <ac:chgData name="Nona Henderson" userId="65b85af2-f089-4cd2-9de9-bffef32256cb" providerId="ADAL" clId="{F59FA39D-EAC7-411F-86F8-7777BFB93B1E}" dt="2024-01-24T15:57:25.850" v="67" actId="14100"/>
          <ac:spMkLst>
            <pc:docMk/>
            <pc:sldMk cId="0" sldId="318"/>
            <ac:spMk id="11" creationId="{00000000-0000-0000-0000-000000000000}"/>
          </ac:spMkLst>
        </pc:spChg>
        <pc:grpChg chg="mod">
          <ac:chgData name="Nona Henderson" userId="65b85af2-f089-4cd2-9de9-bffef32256cb" providerId="ADAL" clId="{F59FA39D-EAC7-411F-86F8-7777BFB93B1E}" dt="2024-01-24T15:57:20.680" v="65" actId="14100"/>
          <ac:grpSpMkLst>
            <pc:docMk/>
            <pc:sldMk cId="0" sldId="318"/>
            <ac:grpSpMk id="2" creationId="{00000000-0000-0000-0000-000000000000}"/>
          </ac:grpSpMkLst>
        </pc:grpChg>
      </pc:sldChg>
      <pc:sldChg chg="modSp mod">
        <pc:chgData name="Nona Henderson" userId="65b85af2-f089-4cd2-9de9-bffef32256cb" providerId="ADAL" clId="{F59FA39D-EAC7-411F-86F8-7777BFB93B1E}" dt="2024-01-24T15:57:38.583" v="70" actId="1076"/>
        <pc:sldMkLst>
          <pc:docMk/>
          <pc:sldMk cId="0" sldId="319"/>
        </pc:sldMkLst>
        <pc:spChg chg="mod">
          <ac:chgData name="Nona Henderson" userId="65b85af2-f089-4cd2-9de9-bffef32256cb" providerId="ADAL" clId="{F59FA39D-EAC7-411F-86F8-7777BFB93B1E}" dt="2024-01-24T15:57:38.583" v="70" actId="1076"/>
          <ac:spMkLst>
            <pc:docMk/>
            <pc:sldMk cId="0" sldId="319"/>
            <ac:spMk id="10" creationId="{00000000-0000-0000-0000-000000000000}"/>
          </ac:spMkLst>
        </pc:spChg>
        <pc:grpChg chg="mod">
          <ac:chgData name="Nona Henderson" userId="65b85af2-f089-4cd2-9de9-bffef32256cb" providerId="ADAL" clId="{F59FA39D-EAC7-411F-86F8-7777BFB93B1E}" dt="2024-01-24T15:57:30.128" v="68" actId="14100"/>
          <ac:grpSpMkLst>
            <pc:docMk/>
            <pc:sldMk cId="0" sldId="319"/>
            <ac:grpSpMk id="2" creationId="{00000000-0000-0000-0000-000000000000}"/>
          </ac:grpSpMkLst>
        </pc:grpChg>
      </pc:sldChg>
      <pc:sldChg chg="modSp mod">
        <pc:chgData name="Nona Henderson" userId="65b85af2-f089-4cd2-9de9-bffef32256cb" providerId="ADAL" clId="{F59FA39D-EAC7-411F-86F8-7777BFB93B1E}" dt="2024-01-24T15:57:45.972" v="71" actId="14100"/>
        <pc:sldMkLst>
          <pc:docMk/>
          <pc:sldMk cId="0" sldId="320"/>
        </pc:sldMkLst>
        <pc:grpChg chg="mod">
          <ac:chgData name="Nona Henderson" userId="65b85af2-f089-4cd2-9de9-bffef32256cb" providerId="ADAL" clId="{F59FA39D-EAC7-411F-86F8-7777BFB93B1E}" dt="2024-01-24T15:57:45.972" v="71" actId="14100"/>
          <ac:grpSpMkLst>
            <pc:docMk/>
            <pc:sldMk cId="0" sldId="320"/>
            <ac:grpSpMk id="2" creationId="{00000000-0000-0000-0000-000000000000}"/>
          </ac:grpSpMkLst>
        </pc:grpChg>
      </pc:sldChg>
      <pc:sldChg chg="modSp mod">
        <pc:chgData name="Nona Henderson" userId="65b85af2-f089-4cd2-9de9-bffef32256cb" providerId="ADAL" clId="{F59FA39D-EAC7-411F-86F8-7777BFB93B1E}" dt="2024-01-24T15:57:50.668" v="72" actId="14100"/>
        <pc:sldMkLst>
          <pc:docMk/>
          <pc:sldMk cId="0" sldId="321"/>
        </pc:sldMkLst>
        <pc:grpChg chg="mod">
          <ac:chgData name="Nona Henderson" userId="65b85af2-f089-4cd2-9de9-bffef32256cb" providerId="ADAL" clId="{F59FA39D-EAC7-411F-86F8-7777BFB93B1E}" dt="2024-01-24T15:57:50.668" v="72" actId="14100"/>
          <ac:grpSpMkLst>
            <pc:docMk/>
            <pc:sldMk cId="0" sldId="321"/>
            <ac:grpSpMk id="2" creationId="{00000000-0000-0000-0000-000000000000}"/>
          </ac:grpSpMkLst>
        </pc:grpChg>
      </pc:sldChg>
      <pc:sldChg chg="modSp mod">
        <pc:chgData name="Nona Henderson" userId="65b85af2-f089-4cd2-9de9-bffef32256cb" providerId="ADAL" clId="{F59FA39D-EAC7-411F-86F8-7777BFB93B1E}" dt="2024-01-24T15:57:58.155" v="74" actId="1076"/>
        <pc:sldMkLst>
          <pc:docMk/>
          <pc:sldMk cId="0" sldId="322"/>
        </pc:sldMkLst>
        <pc:spChg chg="mod">
          <ac:chgData name="Nona Henderson" userId="65b85af2-f089-4cd2-9de9-bffef32256cb" providerId="ADAL" clId="{F59FA39D-EAC7-411F-86F8-7777BFB93B1E}" dt="2024-01-24T15:57:58.155" v="74" actId="1076"/>
          <ac:spMkLst>
            <pc:docMk/>
            <pc:sldMk cId="0" sldId="322"/>
            <ac:spMk id="9" creationId="{00000000-0000-0000-0000-000000000000}"/>
          </ac:spMkLst>
        </pc:spChg>
        <pc:grpChg chg="mod">
          <ac:chgData name="Nona Henderson" userId="65b85af2-f089-4cd2-9de9-bffef32256cb" providerId="ADAL" clId="{F59FA39D-EAC7-411F-86F8-7777BFB93B1E}" dt="2024-01-24T15:57:54.816" v="73" actId="14100"/>
          <ac:grpSpMkLst>
            <pc:docMk/>
            <pc:sldMk cId="0" sldId="322"/>
            <ac:grpSpMk id="2" creationId="{00000000-0000-0000-0000-000000000000}"/>
          </ac:grpSpMkLst>
        </pc:grpChg>
      </pc:sldChg>
      <pc:sldChg chg="modSp mod">
        <pc:chgData name="Nona Henderson" userId="65b85af2-f089-4cd2-9de9-bffef32256cb" providerId="ADAL" clId="{F59FA39D-EAC7-411F-86F8-7777BFB93B1E}" dt="2024-01-24T15:58:05.011" v="75" actId="14100"/>
        <pc:sldMkLst>
          <pc:docMk/>
          <pc:sldMk cId="0" sldId="323"/>
        </pc:sldMkLst>
        <pc:grpChg chg="mod">
          <ac:chgData name="Nona Henderson" userId="65b85af2-f089-4cd2-9de9-bffef32256cb" providerId="ADAL" clId="{F59FA39D-EAC7-411F-86F8-7777BFB93B1E}" dt="2024-01-24T15:58:05.011" v="75" actId="14100"/>
          <ac:grpSpMkLst>
            <pc:docMk/>
            <pc:sldMk cId="0" sldId="323"/>
            <ac:grpSpMk id="2" creationId="{00000000-0000-0000-0000-000000000000}"/>
          </ac:grpSpMkLst>
        </pc:grpChg>
      </pc:sldChg>
      <pc:sldChg chg="modSp mod">
        <pc:chgData name="Nona Henderson" userId="65b85af2-f089-4cd2-9de9-bffef32256cb" providerId="ADAL" clId="{F59FA39D-EAC7-411F-86F8-7777BFB93B1E}" dt="2024-01-24T15:58:08.916" v="76" actId="14100"/>
        <pc:sldMkLst>
          <pc:docMk/>
          <pc:sldMk cId="0" sldId="324"/>
        </pc:sldMkLst>
        <pc:grpChg chg="mod">
          <ac:chgData name="Nona Henderson" userId="65b85af2-f089-4cd2-9de9-bffef32256cb" providerId="ADAL" clId="{F59FA39D-EAC7-411F-86F8-7777BFB93B1E}" dt="2024-01-24T15:58:08.916" v="76" actId="14100"/>
          <ac:grpSpMkLst>
            <pc:docMk/>
            <pc:sldMk cId="0" sldId="324"/>
            <ac:grpSpMk id="2" creationId="{00000000-0000-0000-0000-000000000000}"/>
          </ac:grpSpMkLst>
        </pc:grpChg>
      </pc:sldChg>
      <pc:sldChg chg="modSp mod">
        <pc:chgData name="Nona Henderson" userId="65b85af2-f089-4cd2-9de9-bffef32256cb" providerId="ADAL" clId="{F59FA39D-EAC7-411F-86F8-7777BFB93B1E}" dt="2024-01-24T15:58:14.240" v="77" actId="14100"/>
        <pc:sldMkLst>
          <pc:docMk/>
          <pc:sldMk cId="0" sldId="325"/>
        </pc:sldMkLst>
        <pc:grpChg chg="mod">
          <ac:chgData name="Nona Henderson" userId="65b85af2-f089-4cd2-9de9-bffef32256cb" providerId="ADAL" clId="{F59FA39D-EAC7-411F-86F8-7777BFB93B1E}" dt="2024-01-24T15:58:14.240" v="77" actId="14100"/>
          <ac:grpSpMkLst>
            <pc:docMk/>
            <pc:sldMk cId="0" sldId="325"/>
            <ac:grpSpMk id="2" creationId="{00000000-0000-0000-0000-000000000000}"/>
          </ac:grpSpMkLst>
        </pc:grpChg>
      </pc:sldChg>
      <pc:sldChg chg="modSp mod">
        <pc:chgData name="Nona Henderson" userId="65b85af2-f089-4cd2-9de9-bffef32256cb" providerId="ADAL" clId="{F59FA39D-EAC7-411F-86F8-7777BFB93B1E}" dt="2024-01-24T15:58:18.547" v="78" actId="14100"/>
        <pc:sldMkLst>
          <pc:docMk/>
          <pc:sldMk cId="0" sldId="326"/>
        </pc:sldMkLst>
        <pc:grpChg chg="mod">
          <ac:chgData name="Nona Henderson" userId="65b85af2-f089-4cd2-9de9-bffef32256cb" providerId="ADAL" clId="{F59FA39D-EAC7-411F-86F8-7777BFB93B1E}" dt="2024-01-24T15:58:18.547" v="78" actId="14100"/>
          <ac:grpSpMkLst>
            <pc:docMk/>
            <pc:sldMk cId="0" sldId="326"/>
            <ac:grpSpMk id="2" creationId="{00000000-0000-0000-0000-000000000000}"/>
          </ac:grpSpMkLst>
        </pc:grpChg>
      </pc:sldChg>
      <pc:sldChg chg="modSp mod">
        <pc:chgData name="Nona Henderson" userId="65b85af2-f089-4cd2-9de9-bffef32256cb" providerId="ADAL" clId="{F59FA39D-EAC7-411F-86F8-7777BFB93B1E}" dt="2024-01-24T15:58:23.748" v="79" actId="14100"/>
        <pc:sldMkLst>
          <pc:docMk/>
          <pc:sldMk cId="0" sldId="327"/>
        </pc:sldMkLst>
        <pc:grpChg chg="mod">
          <ac:chgData name="Nona Henderson" userId="65b85af2-f089-4cd2-9de9-bffef32256cb" providerId="ADAL" clId="{F59FA39D-EAC7-411F-86F8-7777BFB93B1E}" dt="2024-01-24T15:58:23.748" v="79" actId="14100"/>
          <ac:grpSpMkLst>
            <pc:docMk/>
            <pc:sldMk cId="0" sldId="327"/>
            <ac:grpSpMk id="2" creationId="{00000000-0000-0000-0000-000000000000}"/>
          </ac:grpSpMkLst>
        </pc:grpChg>
      </pc:sldChg>
      <pc:sldChg chg="modSp mod">
        <pc:chgData name="Nona Henderson" userId="65b85af2-f089-4cd2-9de9-bffef32256cb" providerId="ADAL" clId="{F59FA39D-EAC7-411F-86F8-7777BFB93B1E}" dt="2024-01-24T15:58:38.804" v="83" actId="1076"/>
        <pc:sldMkLst>
          <pc:docMk/>
          <pc:sldMk cId="0" sldId="328"/>
        </pc:sldMkLst>
        <pc:spChg chg="mod">
          <ac:chgData name="Nona Henderson" userId="65b85af2-f089-4cd2-9de9-bffef32256cb" providerId="ADAL" clId="{F59FA39D-EAC7-411F-86F8-7777BFB93B1E}" dt="2024-01-24T15:58:38.804" v="83" actId="1076"/>
          <ac:spMkLst>
            <pc:docMk/>
            <pc:sldMk cId="0" sldId="328"/>
            <ac:spMk id="8" creationId="{00000000-0000-0000-0000-000000000000}"/>
          </ac:spMkLst>
        </pc:spChg>
        <pc:grpChg chg="mod">
          <ac:chgData name="Nona Henderson" userId="65b85af2-f089-4cd2-9de9-bffef32256cb" providerId="ADAL" clId="{F59FA39D-EAC7-411F-86F8-7777BFB93B1E}" dt="2024-01-24T15:58:29.800" v="80" actId="14100"/>
          <ac:grpSpMkLst>
            <pc:docMk/>
            <pc:sldMk cId="0" sldId="328"/>
            <ac:grpSpMk id="2" creationId="{00000000-0000-0000-0000-000000000000}"/>
          </ac:grpSpMkLst>
        </pc:grpChg>
      </pc:sldChg>
      <pc:sldChg chg="modSp mod">
        <pc:chgData name="Nona Henderson" userId="65b85af2-f089-4cd2-9de9-bffef32256cb" providerId="ADAL" clId="{F59FA39D-EAC7-411F-86F8-7777BFB93B1E}" dt="2024-01-24T15:58:43.147" v="84" actId="14100"/>
        <pc:sldMkLst>
          <pc:docMk/>
          <pc:sldMk cId="0" sldId="329"/>
        </pc:sldMkLst>
        <pc:grpChg chg="mod">
          <ac:chgData name="Nona Henderson" userId="65b85af2-f089-4cd2-9de9-bffef32256cb" providerId="ADAL" clId="{F59FA39D-EAC7-411F-86F8-7777BFB93B1E}" dt="2024-01-24T15:58:43.147" v="84" actId="14100"/>
          <ac:grpSpMkLst>
            <pc:docMk/>
            <pc:sldMk cId="0" sldId="329"/>
            <ac:grpSpMk id="2" creationId="{00000000-0000-0000-0000-000000000000}"/>
          </ac:grpSpMkLst>
        </pc:grpChg>
      </pc:sldChg>
      <pc:sldChg chg="modSp mod">
        <pc:chgData name="Nona Henderson" userId="65b85af2-f089-4cd2-9de9-bffef32256cb" providerId="ADAL" clId="{F59FA39D-EAC7-411F-86F8-7777BFB93B1E}" dt="2024-01-24T15:58:50.068" v="85" actId="14100"/>
        <pc:sldMkLst>
          <pc:docMk/>
          <pc:sldMk cId="0" sldId="330"/>
        </pc:sldMkLst>
        <pc:grpChg chg="mod">
          <ac:chgData name="Nona Henderson" userId="65b85af2-f089-4cd2-9de9-bffef32256cb" providerId="ADAL" clId="{F59FA39D-EAC7-411F-86F8-7777BFB93B1E}" dt="2024-01-24T15:58:50.068" v="85" actId="14100"/>
          <ac:grpSpMkLst>
            <pc:docMk/>
            <pc:sldMk cId="0" sldId="330"/>
            <ac:grpSpMk id="2" creationId="{00000000-0000-0000-0000-000000000000}"/>
          </ac:grpSpMkLst>
        </pc:grpChg>
      </pc:sldChg>
      <pc:sldChg chg="modSp mod">
        <pc:chgData name="Nona Henderson" userId="65b85af2-f089-4cd2-9de9-bffef32256cb" providerId="ADAL" clId="{F59FA39D-EAC7-411F-86F8-7777BFB93B1E}" dt="2024-01-24T15:58:55.388" v="86" actId="14100"/>
        <pc:sldMkLst>
          <pc:docMk/>
          <pc:sldMk cId="0" sldId="331"/>
        </pc:sldMkLst>
        <pc:grpChg chg="mod">
          <ac:chgData name="Nona Henderson" userId="65b85af2-f089-4cd2-9de9-bffef32256cb" providerId="ADAL" clId="{F59FA39D-EAC7-411F-86F8-7777BFB93B1E}" dt="2024-01-24T15:58:55.388" v="86" actId="14100"/>
          <ac:grpSpMkLst>
            <pc:docMk/>
            <pc:sldMk cId="0" sldId="331"/>
            <ac:grpSpMk id="2" creationId="{00000000-0000-0000-0000-000000000000}"/>
          </ac:grpSpMkLst>
        </pc:grpChg>
      </pc:sldChg>
      <pc:sldChg chg="modSp mod">
        <pc:chgData name="Nona Henderson" userId="65b85af2-f089-4cd2-9de9-bffef32256cb" providerId="ADAL" clId="{F59FA39D-EAC7-411F-86F8-7777BFB93B1E}" dt="2024-01-24T15:58:59.684" v="87" actId="14100"/>
        <pc:sldMkLst>
          <pc:docMk/>
          <pc:sldMk cId="0" sldId="332"/>
        </pc:sldMkLst>
        <pc:grpChg chg="mod">
          <ac:chgData name="Nona Henderson" userId="65b85af2-f089-4cd2-9de9-bffef32256cb" providerId="ADAL" clId="{F59FA39D-EAC7-411F-86F8-7777BFB93B1E}" dt="2024-01-24T15:58:59.684" v="87" actId="14100"/>
          <ac:grpSpMkLst>
            <pc:docMk/>
            <pc:sldMk cId="0" sldId="332"/>
            <ac:grpSpMk id="2" creationId="{00000000-0000-0000-0000-000000000000}"/>
          </ac:grpSpMkLst>
        </pc:grpChg>
      </pc:sldChg>
      <pc:sldChg chg="modSp mod">
        <pc:chgData name="Nona Henderson" userId="65b85af2-f089-4cd2-9de9-bffef32256cb" providerId="ADAL" clId="{F59FA39D-EAC7-411F-86F8-7777BFB93B1E}" dt="2024-01-24T15:59:04.236" v="88" actId="14100"/>
        <pc:sldMkLst>
          <pc:docMk/>
          <pc:sldMk cId="0" sldId="333"/>
        </pc:sldMkLst>
        <pc:grpChg chg="mod">
          <ac:chgData name="Nona Henderson" userId="65b85af2-f089-4cd2-9de9-bffef32256cb" providerId="ADAL" clId="{F59FA39D-EAC7-411F-86F8-7777BFB93B1E}" dt="2024-01-24T15:59:04.236" v="88" actId="14100"/>
          <ac:grpSpMkLst>
            <pc:docMk/>
            <pc:sldMk cId="0" sldId="333"/>
            <ac:grpSpMk id="2" creationId="{00000000-0000-0000-0000-000000000000}"/>
          </ac:grpSpMkLst>
        </pc:grpChg>
      </pc:sldChg>
      <pc:sldChg chg="modSp mod">
        <pc:chgData name="Nona Henderson" userId="65b85af2-f089-4cd2-9de9-bffef32256cb" providerId="ADAL" clId="{F59FA39D-EAC7-411F-86F8-7777BFB93B1E}" dt="2024-01-24T15:59:07.777" v="89" actId="14100"/>
        <pc:sldMkLst>
          <pc:docMk/>
          <pc:sldMk cId="0" sldId="334"/>
        </pc:sldMkLst>
        <pc:grpChg chg="mod">
          <ac:chgData name="Nona Henderson" userId="65b85af2-f089-4cd2-9de9-bffef32256cb" providerId="ADAL" clId="{F59FA39D-EAC7-411F-86F8-7777BFB93B1E}" dt="2024-01-24T15:59:07.777" v="89" actId="14100"/>
          <ac:grpSpMkLst>
            <pc:docMk/>
            <pc:sldMk cId="0" sldId="334"/>
            <ac:grpSpMk id="2" creationId="{00000000-0000-0000-0000-000000000000}"/>
          </ac:grpSpMkLst>
        </pc:grpChg>
      </pc:sldChg>
      <pc:sldChg chg="modSp mod">
        <pc:chgData name="Nona Henderson" userId="65b85af2-f089-4cd2-9de9-bffef32256cb" providerId="ADAL" clId="{F59FA39D-EAC7-411F-86F8-7777BFB93B1E}" dt="2024-01-24T15:59:19.429" v="92" actId="14100"/>
        <pc:sldMkLst>
          <pc:docMk/>
          <pc:sldMk cId="0" sldId="335"/>
        </pc:sldMkLst>
        <pc:spChg chg="mod">
          <ac:chgData name="Nona Henderson" userId="65b85af2-f089-4cd2-9de9-bffef32256cb" providerId="ADAL" clId="{F59FA39D-EAC7-411F-86F8-7777BFB93B1E}" dt="2024-01-24T15:59:19.429" v="92" actId="14100"/>
          <ac:spMkLst>
            <pc:docMk/>
            <pc:sldMk cId="0" sldId="335"/>
            <ac:spMk id="8" creationId="{00000000-0000-0000-0000-000000000000}"/>
          </ac:spMkLst>
        </pc:spChg>
        <pc:grpChg chg="mod">
          <ac:chgData name="Nona Henderson" userId="65b85af2-f089-4cd2-9de9-bffef32256cb" providerId="ADAL" clId="{F59FA39D-EAC7-411F-86F8-7777BFB93B1E}" dt="2024-01-24T15:59:11.552" v="90" actId="14100"/>
          <ac:grpSpMkLst>
            <pc:docMk/>
            <pc:sldMk cId="0" sldId="335"/>
            <ac:grpSpMk id="2" creationId="{00000000-0000-0000-0000-000000000000}"/>
          </ac:grpSpMkLst>
        </pc:grpChg>
      </pc:sldChg>
      <pc:sldChg chg="modSp mod">
        <pc:chgData name="Nona Henderson" userId="65b85af2-f089-4cd2-9de9-bffef32256cb" providerId="ADAL" clId="{F59FA39D-EAC7-411F-86F8-7777BFB93B1E}" dt="2024-01-24T15:59:24.596" v="93" actId="14100"/>
        <pc:sldMkLst>
          <pc:docMk/>
          <pc:sldMk cId="0" sldId="337"/>
        </pc:sldMkLst>
        <pc:grpChg chg="mod">
          <ac:chgData name="Nona Henderson" userId="65b85af2-f089-4cd2-9de9-bffef32256cb" providerId="ADAL" clId="{F59FA39D-EAC7-411F-86F8-7777BFB93B1E}" dt="2024-01-24T15:59:24.596" v="93" actId="14100"/>
          <ac:grpSpMkLst>
            <pc:docMk/>
            <pc:sldMk cId="0" sldId="337"/>
            <ac:grpSpMk id="2" creationId="{00000000-0000-0000-0000-000000000000}"/>
          </ac:grpSpMkLst>
        </pc:grpChg>
      </pc:sldChg>
      <pc:sldChg chg="modSp mod">
        <pc:chgData name="Nona Henderson" userId="65b85af2-f089-4cd2-9de9-bffef32256cb" providerId="ADAL" clId="{F59FA39D-EAC7-411F-86F8-7777BFB93B1E}" dt="2024-01-24T15:59:28.536" v="94" actId="14100"/>
        <pc:sldMkLst>
          <pc:docMk/>
          <pc:sldMk cId="0" sldId="338"/>
        </pc:sldMkLst>
        <pc:grpChg chg="mod">
          <ac:chgData name="Nona Henderson" userId="65b85af2-f089-4cd2-9de9-bffef32256cb" providerId="ADAL" clId="{F59FA39D-EAC7-411F-86F8-7777BFB93B1E}" dt="2024-01-24T15:59:28.536" v="94" actId="14100"/>
          <ac:grpSpMkLst>
            <pc:docMk/>
            <pc:sldMk cId="0" sldId="338"/>
            <ac:grpSpMk id="2" creationId="{00000000-0000-0000-0000-000000000000}"/>
          </ac:grpSpMkLst>
        </pc:grpChg>
      </pc:sldChg>
      <pc:sldChg chg="modSp mod">
        <pc:chgData name="Nona Henderson" userId="65b85af2-f089-4cd2-9de9-bffef32256cb" providerId="ADAL" clId="{F59FA39D-EAC7-411F-86F8-7777BFB93B1E}" dt="2024-01-24T15:59:31.900" v="95" actId="14100"/>
        <pc:sldMkLst>
          <pc:docMk/>
          <pc:sldMk cId="0" sldId="339"/>
        </pc:sldMkLst>
        <pc:grpChg chg="mod">
          <ac:chgData name="Nona Henderson" userId="65b85af2-f089-4cd2-9de9-bffef32256cb" providerId="ADAL" clId="{F59FA39D-EAC7-411F-86F8-7777BFB93B1E}" dt="2024-01-24T15:59:31.900" v="95" actId="14100"/>
          <ac:grpSpMkLst>
            <pc:docMk/>
            <pc:sldMk cId="0" sldId="339"/>
            <ac:grpSpMk id="2" creationId="{00000000-0000-0000-0000-000000000000}"/>
          </ac:grpSpMkLst>
        </pc:grpChg>
      </pc:sldChg>
      <pc:sldChg chg="modSp mod">
        <pc:chgData name="Nona Henderson" userId="65b85af2-f089-4cd2-9de9-bffef32256cb" providerId="ADAL" clId="{F59FA39D-EAC7-411F-86F8-7777BFB93B1E}" dt="2024-01-24T15:59:36.827" v="96" actId="14100"/>
        <pc:sldMkLst>
          <pc:docMk/>
          <pc:sldMk cId="0" sldId="340"/>
        </pc:sldMkLst>
        <pc:grpChg chg="mod">
          <ac:chgData name="Nona Henderson" userId="65b85af2-f089-4cd2-9de9-bffef32256cb" providerId="ADAL" clId="{F59FA39D-EAC7-411F-86F8-7777BFB93B1E}" dt="2024-01-24T15:59:36.827" v="96" actId="14100"/>
          <ac:grpSpMkLst>
            <pc:docMk/>
            <pc:sldMk cId="0" sldId="340"/>
            <ac:grpSpMk id="2" creationId="{00000000-0000-0000-0000-000000000000}"/>
          </ac:grpSpMkLst>
        </pc:grpChg>
      </pc:sldChg>
      <pc:sldChg chg="modSp mod">
        <pc:chgData name="Nona Henderson" userId="65b85af2-f089-4cd2-9de9-bffef32256cb" providerId="ADAL" clId="{F59FA39D-EAC7-411F-86F8-7777BFB93B1E}" dt="2024-01-24T15:59:45.888" v="98" actId="1076"/>
        <pc:sldMkLst>
          <pc:docMk/>
          <pc:sldMk cId="0" sldId="341"/>
        </pc:sldMkLst>
        <pc:grpChg chg="mod">
          <ac:chgData name="Nona Henderson" userId="65b85af2-f089-4cd2-9de9-bffef32256cb" providerId="ADAL" clId="{F59FA39D-EAC7-411F-86F8-7777BFB93B1E}" dt="2024-01-24T15:59:43.663" v="97" actId="14100"/>
          <ac:grpSpMkLst>
            <pc:docMk/>
            <pc:sldMk cId="0" sldId="341"/>
            <ac:grpSpMk id="2" creationId="{00000000-0000-0000-0000-000000000000}"/>
          </ac:grpSpMkLst>
        </pc:grpChg>
        <pc:grpChg chg="mod">
          <ac:chgData name="Nona Henderson" userId="65b85af2-f089-4cd2-9de9-bffef32256cb" providerId="ADAL" clId="{F59FA39D-EAC7-411F-86F8-7777BFB93B1E}" dt="2024-01-24T15:59:45.888" v="98" actId="1076"/>
          <ac:grpSpMkLst>
            <pc:docMk/>
            <pc:sldMk cId="0" sldId="341"/>
            <ac:grpSpMk id="10" creationId="{00000000-0000-0000-0000-000000000000}"/>
          </ac:grpSpMkLst>
        </pc:grpChg>
      </pc:sldChg>
      <pc:sldChg chg="modSp mod">
        <pc:chgData name="Nona Henderson" userId="65b85af2-f089-4cd2-9de9-bffef32256cb" providerId="ADAL" clId="{F59FA39D-EAC7-411F-86F8-7777BFB93B1E}" dt="2024-01-24T15:59:51.080" v="99" actId="14100"/>
        <pc:sldMkLst>
          <pc:docMk/>
          <pc:sldMk cId="0" sldId="342"/>
        </pc:sldMkLst>
        <pc:grpChg chg="mod">
          <ac:chgData name="Nona Henderson" userId="65b85af2-f089-4cd2-9de9-bffef32256cb" providerId="ADAL" clId="{F59FA39D-EAC7-411F-86F8-7777BFB93B1E}" dt="2024-01-24T15:59:51.080" v="99" actId="14100"/>
          <ac:grpSpMkLst>
            <pc:docMk/>
            <pc:sldMk cId="0" sldId="342"/>
            <ac:grpSpMk id="2" creationId="{00000000-0000-0000-0000-000000000000}"/>
          </ac:grpSpMkLst>
        </pc:grpChg>
      </pc:sldChg>
      <pc:sldChg chg="modSp mod">
        <pc:chgData name="Nona Henderson" userId="65b85af2-f089-4cd2-9de9-bffef32256cb" providerId="ADAL" clId="{F59FA39D-EAC7-411F-86F8-7777BFB93B1E}" dt="2024-01-24T15:59:56.264" v="100" actId="14100"/>
        <pc:sldMkLst>
          <pc:docMk/>
          <pc:sldMk cId="0" sldId="343"/>
        </pc:sldMkLst>
        <pc:grpChg chg="mod">
          <ac:chgData name="Nona Henderson" userId="65b85af2-f089-4cd2-9de9-bffef32256cb" providerId="ADAL" clId="{F59FA39D-EAC7-411F-86F8-7777BFB93B1E}" dt="2024-01-24T15:59:56.264" v="100" actId="14100"/>
          <ac:grpSpMkLst>
            <pc:docMk/>
            <pc:sldMk cId="0" sldId="343"/>
            <ac:grpSpMk id="2" creationId="{00000000-0000-0000-0000-000000000000}"/>
          </ac:grpSpMkLst>
        </pc:grpChg>
      </pc:sldChg>
      <pc:sldChg chg="modSp mod">
        <pc:chgData name="Nona Henderson" userId="65b85af2-f089-4cd2-9de9-bffef32256cb" providerId="ADAL" clId="{F59FA39D-EAC7-411F-86F8-7777BFB93B1E}" dt="2024-01-24T16:00:05.368" v="101" actId="14100"/>
        <pc:sldMkLst>
          <pc:docMk/>
          <pc:sldMk cId="0" sldId="344"/>
        </pc:sldMkLst>
        <pc:grpChg chg="mod">
          <ac:chgData name="Nona Henderson" userId="65b85af2-f089-4cd2-9de9-bffef32256cb" providerId="ADAL" clId="{F59FA39D-EAC7-411F-86F8-7777BFB93B1E}" dt="2024-01-24T16:00:05.368" v="101" actId="14100"/>
          <ac:grpSpMkLst>
            <pc:docMk/>
            <pc:sldMk cId="0" sldId="344"/>
            <ac:grpSpMk id="2" creationId="{00000000-0000-0000-0000-000000000000}"/>
          </ac:grpSpMkLst>
        </pc:grpChg>
      </pc:sldChg>
      <pc:sldChg chg="modSp mod">
        <pc:chgData name="Nona Henderson" userId="65b85af2-f089-4cd2-9de9-bffef32256cb" providerId="ADAL" clId="{F59FA39D-EAC7-411F-86F8-7777BFB93B1E}" dt="2024-01-24T16:00:09.872" v="102" actId="14100"/>
        <pc:sldMkLst>
          <pc:docMk/>
          <pc:sldMk cId="0" sldId="345"/>
        </pc:sldMkLst>
        <pc:grpChg chg="mod">
          <ac:chgData name="Nona Henderson" userId="65b85af2-f089-4cd2-9de9-bffef32256cb" providerId="ADAL" clId="{F59FA39D-EAC7-411F-86F8-7777BFB93B1E}" dt="2024-01-24T16:00:09.872" v="102" actId="14100"/>
          <ac:grpSpMkLst>
            <pc:docMk/>
            <pc:sldMk cId="0" sldId="345"/>
            <ac:grpSpMk id="2" creationId="{00000000-0000-0000-0000-000000000000}"/>
          </ac:grpSpMkLst>
        </pc:grpChg>
      </pc:sldChg>
      <pc:sldChg chg="modSp mod">
        <pc:chgData name="Nona Henderson" userId="65b85af2-f089-4cd2-9de9-bffef32256cb" providerId="ADAL" clId="{F59FA39D-EAC7-411F-86F8-7777BFB93B1E}" dt="2024-01-24T16:00:13.841" v="103" actId="14100"/>
        <pc:sldMkLst>
          <pc:docMk/>
          <pc:sldMk cId="0" sldId="346"/>
        </pc:sldMkLst>
        <pc:grpChg chg="mod">
          <ac:chgData name="Nona Henderson" userId="65b85af2-f089-4cd2-9de9-bffef32256cb" providerId="ADAL" clId="{F59FA39D-EAC7-411F-86F8-7777BFB93B1E}" dt="2024-01-24T16:00:13.841" v="103" actId="14100"/>
          <ac:grpSpMkLst>
            <pc:docMk/>
            <pc:sldMk cId="0" sldId="346"/>
            <ac:grpSpMk id="2" creationId="{00000000-0000-0000-0000-000000000000}"/>
          </ac:grpSpMkLst>
        </pc:grpChg>
      </pc:sldChg>
      <pc:sldChg chg="modSp mod">
        <pc:chgData name="Nona Henderson" userId="65b85af2-f089-4cd2-9de9-bffef32256cb" providerId="ADAL" clId="{F59FA39D-EAC7-411F-86F8-7777BFB93B1E}" dt="2024-01-24T16:03:16.748" v="148" actId="14100"/>
        <pc:sldMkLst>
          <pc:docMk/>
          <pc:sldMk cId="0" sldId="347"/>
        </pc:sldMkLst>
        <pc:spChg chg="mod">
          <ac:chgData name="Nona Henderson" userId="65b85af2-f089-4cd2-9de9-bffef32256cb" providerId="ADAL" clId="{F59FA39D-EAC7-411F-86F8-7777BFB93B1E}" dt="2024-01-24T16:03:16.748" v="148" actId="14100"/>
          <ac:spMkLst>
            <pc:docMk/>
            <pc:sldMk cId="0" sldId="347"/>
            <ac:spMk id="9" creationId="{00000000-0000-0000-0000-000000000000}"/>
          </ac:spMkLst>
        </pc:spChg>
        <pc:grpChg chg="mod">
          <ac:chgData name="Nona Henderson" userId="65b85af2-f089-4cd2-9de9-bffef32256cb" providerId="ADAL" clId="{F59FA39D-EAC7-411F-86F8-7777BFB93B1E}" dt="2024-01-24T16:00:17.560" v="104" actId="14100"/>
          <ac:grpSpMkLst>
            <pc:docMk/>
            <pc:sldMk cId="0" sldId="347"/>
            <ac:grpSpMk id="3" creationId="{00000000-0000-0000-0000-000000000000}"/>
          </ac:grpSpMkLst>
        </pc:grpChg>
      </pc:sldChg>
      <pc:sldChg chg="modSp mod">
        <pc:chgData name="Nona Henderson" userId="65b85af2-f089-4cd2-9de9-bffef32256cb" providerId="ADAL" clId="{F59FA39D-EAC7-411F-86F8-7777BFB93B1E}" dt="2024-01-24T16:00:26.773" v="106" actId="1076"/>
        <pc:sldMkLst>
          <pc:docMk/>
          <pc:sldMk cId="0" sldId="349"/>
        </pc:sldMkLst>
        <pc:spChg chg="mod">
          <ac:chgData name="Nona Henderson" userId="65b85af2-f089-4cd2-9de9-bffef32256cb" providerId="ADAL" clId="{F59FA39D-EAC7-411F-86F8-7777BFB93B1E}" dt="2024-01-24T16:00:26.773" v="106" actId="1076"/>
          <ac:spMkLst>
            <pc:docMk/>
            <pc:sldMk cId="0" sldId="349"/>
            <ac:spMk id="9" creationId="{00000000-0000-0000-0000-000000000000}"/>
          </ac:spMkLst>
        </pc:spChg>
        <pc:grpChg chg="mod">
          <ac:chgData name="Nona Henderson" userId="65b85af2-f089-4cd2-9de9-bffef32256cb" providerId="ADAL" clId="{F59FA39D-EAC7-411F-86F8-7777BFB93B1E}" dt="2024-01-24T16:00:24.128" v="105" actId="14100"/>
          <ac:grpSpMkLst>
            <pc:docMk/>
            <pc:sldMk cId="0" sldId="349"/>
            <ac:grpSpMk id="2" creationId="{00000000-0000-0000-0000-000000000000}"/>
          </ac:grpSpMkLst>
        </pc:grpChg>
      </pc:sldChg>
      <pc:sldChg chg="modSp mod">
        <pc:chgData name="Nona Henderson" userId="65b85af2-f089-4cd2-9de9-bffef32256cb" providerId="ADAL" clId="{F59FA39D-EAC7-411F-86F8-7777BFB93B1E}" dt="2024-01-24T16:00:36.477" v="108" actId="207"/>
        <pc:sldMkLst>
          <pc:docMk/>
          <pc:sldMk cId="0" sldId="350"/>
        </pc:sldMkLst>
        <pc:spChg chg="mod">
          <ac:chgData name="Nona Henderson" userId="65b85af2-f089-4cd2-9de9-bffef32256cb" providerId="ADAL" clId="{F59FA39D-EAC7-411F-86F8-7777BFB93B1E}" dt="2024-01-24T16:00:36.477" v="108" actId="207"/>
          <ac:spMkLst>
            <pc:docMk/>
            <pc:sldMk cId="0" sldId="350"/>
            <ac:spMk id="9" creationId="{00000000-0000-0000-0000-000000000000}"/>
          </ac:spMkLst>
        </pc:spChg>
        <pc:grpChg chg="mod">
          <ac:chgData name="Nona Henderson" userId="65b85af2-f089-4cd2-9de9-bffef32256cb" providerId="ADAL" clId="{F59FA39D-EAC7-411F-86F8-7777BFB93B1E}" dt="2024-01-24T16:00:30.692" v="107" actId="14100"/>
          <ac:grpSpMkLst>
            <pc:docMk/>
            <pc:sldMk cId="0" sldId="350"/>
            <ac:grpSpMk id="2" creationId="{00000000-0000-0000-0000-000000000000}"/>
          </ac:grpSpMkLst>
        </pc:grpChg>
      </pc:sldChg>
      <pc:sldChg chg="modSp mod">
        <pc:chgData name="Nona Henderson" userId="65b85af2-f089-4cd2-9de9-bffef32256cb" providerId="ADAL" clId="{F59FA39D-EAC7-411F-86F8-7777BFB93B1E}" dt="2024-01-24T16:00:40.300" v="109" actId="14100"/>
        <pc:sldMkLst>
          <pc:docMk/>
          <pc:sldMk cId="0" sldId="351"/>
        </pc:sldMkLst>
        <pc:grpChg chg="mod">
          <ac:chgData name="Nona Henderson" userId="65b85af2-f089-4cd2-9de9-bffef32256cb" providerId="ADAL" clId="{F59FA39D-EAC7-411F-86F8-7777BFB93B1E}" dt="2024-01-24T16:00:40.300" v="109" actId="14100"/>
          <ac:grpSpMkLst>
            <pc:docMk/>
            <pc:sldMk cId="0" sldId="351"/>
            <ac:grpSpMk id="2" creationId="{00000000-0000-0000-0000-000000000000}"/>
          </ac:grpSpMkLst>
        </pc:grpChg>
      </pc:sldChg>
      <pc:sldChg chg="modSp mod">
        <pc:chgData name="Nona Henderson" userId="65b85af2-f089-4cd2-9de9-bffef32256cb" providerId="ADAL" clId="{F59FA39D-EAC7-411F-86F8-7777BFB93B1E}" dt="2024-01-24T16:00:43.542" v="110" actId="14100"/>
        <pc:sldMkLst>
          <pc:docMk/>
          <pc:sldMk cId="0" sldId="352"/>
        </pc:sldMkLst>
        <pc:grpChg chg="mod">
          <ac:chgData name="Nona Henderson" userId="65b85af2-f089-4cd2-9de9-bffef32256cb" providerId="ADAL" clId="{F59FA39D-EAC7-411F-86F8-7777BFB93B1E}" dt="2024-01-24T16:00:43.542" v="110" actId="14100"/>
          <ac:grpSpMkLst>
            <pc:docMk/>
            <pc:sldMk cId="0" sldId="352"/>
            <ac:grpSpMk id="2" creationId="{00000000-0000-0000-0000-000000000000}"/>
          </ac:grpSpMkLst>
        </pc:grpChg>
      </pc:sldChg>
      <pc:sldChg chg="modSp mod">
        <pc:chgData name="Nona Henderson" userId="65b85af2-f089-4cd2-9de9-bffef32256cb" providerId="ADAL" clId="{F59FA39D-EAC7-411F-86F8-7777BFB93B1E}" dt="2024-01-24T16:00:46.613" v="111" actId="14100"/>
        <pc:sldMkLst>
          <pc:docMk/>
          <pc:sldMk cId="0" sldId="353"/>
        </pc:sldMkLst>
        <pc:grpChg chg="mod">
          <ac:chgData name="Nona Henderson" userId="65b85af2-f089-4cd2-9de9-bffef32256cb" providerId="ADAL" clId="{F59FA39D-EAC7-411F-86F8-7777BFB93B1E}" dt="2024-01-24T16:00:46.613" v="111" actId="14100"/>
          <ac:grpSpMkLst>
            <pc:docMk/>
            <pc:sldMk cId="0" sldId="353"/>
            <ac:grpSpMk id="2" creationId="{00000000-0000-0000-0000-000000000000}"/>
          </ac:grpSpMkLst>
        </pc:grpChg>
      </pc:sldChg>
      <pc:sldChg chg="modSp mod">
        <pc:chgData name="Nona Henderson" userId="65b85af2-f089-4cd2-9de9-bffef32256cb" providerId="ADAL" clId="{F59FA39D-EAC7-411F-86F8-7777BFB93B1E}" dt="2024-01-24T16:00:59.612" v="115" actId="207"/>
        <pc:sldMkLst>
          <pc:docMk/>
          <pc:sldMk cId="0" sldId="354"/>
        </pc:sldMkLst>
        <pc:spChg chg="mod">
          <ac:chgData name="Nona Henderson" userId="65b85af2-f089-4cd2-9de9-bffef32256cb" providerId="ADAL" clId="{F59FA39D-EAC7-411F-86F8-7777BFB93B1E}" dt="2024-01-24T16:00:59.612" v="115" actId="207"/>
          <ac:spMkLst>
            <pc:docMk/>
            <pc:sldMk cId="0" sldId="354"/>
            <ac:spMk id="9" creationId="{00000000-0000-0000-0000-000000000000}"/>
          </ac:spMkLst>
        </pc:spChg>
        <pc:grpChg chg="mod">
          <ac:chgData name="Nona Henderson" userId="65b85af2-f089-4cd2-9de9-bffef32256cb" providerId="ADAL" clId="{F59FA39D-EAC7-411F-86F8-7777BFB93B1E}" dt="2024-01-24T16:00:50.260" v="112" actId="14100"/>
          <ac:grpSpMkLst>
            <pc:docMk/>
            <pc:sldMk cId="0" sldId="354"/>
            <ac:grpSpMk id="2" creationId="{00000000-0000-0000-0000-000000000000}"/>
          </ac:grpSpMkLst>
        </pc:grpChg>
      </pc:sldChg>
      <pc:sldChg chg="modSp mod">
        <pc:chgData name="Nona Henderson" userId="65b85af2-f089-4cd2-9de9-bffef32256cb" providerId="ADAL" clId="{F59FA39D-EAC7-411F-86F8-7777BFB93B1E}" dt="2024-01-24T16:01:06.383" v="116" actId="14100"/>
        <pc:sldMkLst>
          <pc:docMk/>
          <pc:sldMk cId="0" sldId="355"/>
        </pc:sldMkLst>
        <pc:grpChg chg="mod">
          <ac:chgData name="Nona Henderson" userId="65b85af2-f089-4cd2-9de9-bffef32256cb" providerId="ADAL" clId="{F59FA39D-EAC7-411F-86F8-7777BFB93B1E}" dt="2024-01-24T16:01:06.383" v="116" actId="14100"/>
          <ac:grpSpMkLst>
            <pc:docMk/>
            <pc:sldMk cId="0" sldId="355"/>
            <ac:grpSpMk id="2" creationId="{00000000-0000-0000-0000-000000000000}"/>
          </ac:grpSpMkLst>
        </pc:grpChg>
      </pc:sldChg>
      <pc:sldChg chg="modSp mod">
        <pc:chgData name="Nona Henderson" userId="65b85af2-f089-4cd2-9de9-bffef32256cb" providerId="ADAL" clId="{F59FA39D-EAC7-411F-86F8-7777BFB93B1E}" dt="2024-01-24T16:01:09.228" v="117" actId="14100"/>
        <pc:sldMkLst>
          <pc:docMk/>
          <pc:sldMk cId="0" sldId="356"/>
        </pc:sldMkLst>
        <pc:grpChg chg="mod">
          <ac:chgData name="Nona Henderson" userId="65b85af2-f089-4cd2-9de9-bffef32256cb" providerId="ADAL" clId="{F59FA39D-EAC7-411F-86F8-7777BFB93B1E}" dt="2024-01-24T16:01:09.228" v="117" actId="14100"/>
          <ac:grpSpMkLst>
            <pc:docMk/>
            <pc:sldMk cId="0" sldId="356"/>
            <ac:grpSpMk id="2" creationId="{00000000-0000-0000-0000-000000000000}"/>
          </ac:grpSpMkLst>
        </pc:grpChg>
      </pc:sldChg>
      <pc:sldChg chg="modSp mod">
        <pc:chgData name="Nona Henderson" userId="65b85af2-f089-4cd2-9de9-bffef32256cb" providerId="ADAL" clId="{F59FA39D-EAC7-411F-86F8-7777BFB93B1E}" dt="2024-01-24T16:03:11.576" v="147" actId="14100"/>
        <pc:sldMkLst>
          <pc:docMk/>
          <pc:sldMk cId="0" sldId="357"/>
        </pc:sldMkLst>
        <pc:spChg chg="ord">
          <ac:chgData name="Nona Henderson" userId="65b85af2-f089-4cd2-9de9-bffef32256cb" providerId="ADAL" clId="{F59FA39D-EAC7-411F-86F8-7777BFB93B1E}" dt="2024-01-24T16:01:26.707" v="119" actId="167"/>
          <ac:spMkLst>
            <pc:docMk/>
            <pc:sldMk cId="0" sldId="357"/>
            <ac:spMk id="8" creationId="{00000000-0000-0000-0000-000000000000}"/>
          </ac:spMkLst>
        </pc:spChg>
        <pc:spChg chg="mod">
          <ac:chgData name="Nona Henderson" userId="65b85af2-f089-4cd2-9de9-bffef32256cb" providerId="ADAL" clId="{F59FA39D-EAC7-411F-86F8-7777BFB93B1E}" dt="2024-01-24T16:03:11.576" v="147" actId="14100"/>
          <ac:spMkLst>
            <pc:docMk/>
            <pc:sldMk cId="0" sldId="357"/>
            <ac:spMk id="9" creationId="{00000000-0000-0000-0000-000000000000}"/>
          </ac:spMkLst>
        </pc:spChg>
        <pc:grpChg chg="mod">
          <ac:chgData name="Nona Henderson" userId="65b85af2-f089-4cd2-9de9-bffef32256cb" providerId="ADAL" clId="{F59FA39D-EAC7-411F-86F8-7777BFB93B1E}" dt="2024-01-24T16:01:13.772" v="118" actId="14100"/>
          <ac:grpSpMkLst>
            <pc:docMk/>
            <pc:sldMk cId="0" sldId="357"/>
            <ac:grpSpMk id="2" creationId="{00000000-0000-0000-0000-000000000000}"/>
          </ac:grpSpMkLst>
        </pc:grpChg>
      </pc:sldChg>
      <pc:sldChg chg="modSp mod">
        <pc:chgData name="Nona Henderson" userId="65b85af2-f089-4cd2-9de9-bffef32256cb" providerId="ADAL" clId="{F59FA39D-EAC7-411F-86F8-7777BFB93B1E}" dt="2024-01-24T16:01:41.200" v="123" actId="14100"/>
        <pc:sldMkLst>
          <pc:docMk/>
          <pc:sldMk cId="0" sldId="358"/>
        </pc:sldMkLst>
        <pc:spChg chg="mod">
          <ac:chgData name="Nona Henderson" userId="65b85af2-f089-4cd2-9de9-bffef32256cb" providerId="ADAL" clId="{F59FA39D-EAC7-411F-86F8-7777BFB93B1E}" dt="2024-01-24T16:01:41.200" v="123" actId="14100"/>
          <ac:spMkLst>
            <pc:docMk/>
            <pc:sldMk cId="0" sldId="358"/>
            <ac:spMk id="8" creationId="{00000000-0000-0000-0000-000000000000}"/>
          </ac:spMkLst>
        </pc:spChg>
        <pc:spChg chg="mod">
          <ac:chgData name="Nona Henderson" userId="65b85af2-f089-4cd2-9de9-bffef32256cb" providerId="ADAL" clId="{F59FA39D-EAC7-411F-86F8-7777BFB93B1E}" dt="2024-01-24T16:01:37.666" v="122" actId="14100"/>
          <ac:spMkLst>
            <pc:docMk/>
            <pc:sldMk cId="0" sldId="358"/>
            <ac:spMk id="10" creationId="{00000000-0000-0000-0000-000000000000}"/>
          </ac:spMkLst>
        </pc:spChg>
        <pc:grpChg chg="mod">
          <ac:chgData name="Nona Henderson" userId="65b85af2-f089-4cd2-9de9-bffef32256cb" providerId="ADAL" clId="{F59FA39D-EAC7-411F-86F8-7777BFB93B1E}" dt="2024-01-24T16:01:31.244" v="120" actId="14100"/>
          <ac:grpSpMkLst>
            <pc:docMk/>
            <pc:sldMk cId="0" sldId="358"/>
            <ac:grpSpMk id="2" creationId="{00000000-0000-0000-0000-000000000000}"/>
          </ac:grpSpMkLst>
        </pc:grpChg>
      </pc:sldChg>
      <pc:sldChg chg="modSp mod">
        <pc:chgData name="Nona Henderson" userId="65b85af2-f089-4cd2-9de9-bffef32256cb" providerId="ADAL" clId="{F59FA39D-EAC7-411F-86F8-7777BFB93B1E}" dt="2024-01-24T16:01:47.051" v="124" actId="14100"/>
        <pc:sldMkLst>
          <pc:docMk/>
          <pc:sldMk cId="0" sldId="359"/>
        </pc:sldMkLst>
        <pc:grpChg chg="mod">
          <ac:chgData name="Nona Henderson" userId="65b85af2-f089-4cd2-9de9-bffef32256cb" providerId="ADAL" clId="{F59FA39D-EAC7-411F-86F8-7777BFB93B1E}" dt="2024-01-24T16:01:47.051" v="124" actId="14100"/>
          <ac:grpSpMkLst>
            <pc:docMk/>
            <pc:sldMk cId="0" sldId="359"/>
            <ac:grpSpMk id="2" creationId="{00000000-0000-0000-0000-000000000000}"/>
          </ac:grpSpMkLst>
        </pc:grpChg>
      </pc:sldChg>
      <pc:sldChg chg="modSp mod">
        <pc:chgData name="Nona Henderson" userId="65b85af2-f089-4cd2-9de9-bffef32256cb" providerId="ADAL" clId="{F59FA39D-EAC7-411F-86F8-7777BFB93B1E}" dt="2024-01-24T16:01:51.931" v="125" actId="14100"/>
        <pc:sldMkLst>
          <pc:docMk/>
          <pc:sldMk cId="0" sldId="360"/>
        </pc:sldMkLst>
        <pc:grpChg chg="mod">
          <ac:chgData name="Nona Henderson" userId="65b85af2-f089-4cd2-9de9-bffef32256cb" providerId="ADAL" clId="{F59FA39D-EAC7-411F-86F8-7777BFB93B1E}" dt="2024-01-24T16:01:51.931" v="125" actId="14100"/>
          <ac:grpSpMkLst>
            <pc:docMk/>
            <pc:sldMk cId="0" sldId="360"/>
            <ac:grpSpMk id="2" creationId="{00000000-0000-0000-0000-000000000000}"/>
          </ac:grpSpMkLst>
        </pc:grpChg>
      </pc:sldChg>
      <pc:sldChg chg="modSp mod">
        <pc:chgData name="Nona Henderson" userId="65b85af2-f089-4cd2-9de9-bffef32256cb" providerId="ADAL" clId="{F59FA39D-EAC7-411F-86F8-7777BFB93B1E}" dt="2024-01-24T16:02:00.975" v="128" actId="207"/>
        <pc:sldMkLst>
          <pc:docMk/>
          <pc:sldMk cId="0" sldId="361"/>
        </pc:sldMkLst>
        <pc:spChg chg="mod">
          <ac:chgData name="Nona Henderson" userId="65b85af2-f089-4cd2-9de9-bffef32256cb" providerId="ADAL" clId="{F59FA39D-EAC7-411F-86F8-7777BFB93B1E}" dt="2024-01-24T16:02:00.975" v="128" actId="207"/>
          <ac:spMkLst>
            <pc:docMk/>
            <pc:sldMk cId="0" sldId="361"/>
            <ac:spMk id="9" creationId="{00000000-0000-0000-0000-000000000000}"/>
          </ac:spMkLst>
        </pc:spChg>
        <pc:grpChg chg="mod">
          <ac:chgData name="Nona Henderson" userId="65b85af2-f089-4cd2-9de9-bffef32256cb" providerId="ADAL" clId="{F59FA39D-EAC7-411F-86F8-7777BFB93B1E}" dt="2024-01-24T16:01:56.011" v="126" actId="14100"/>
          <ac:grpSpMkLst>
            <pc:docMk/>
            <pc:sldMk cId="0" sldId="361"/>
            <ac:grpSpMk id="2" creationId="{00000000-0000-0000-0000-000000000000}"/>
          </ac:grpSpMkLst>
        </pc:grpChg>
      </pc:sldChg>
      <pc:sldChg chg="modSp mod">
        <pc:chgData name="Nona Henderson" userId="65b85af2-f089-4cd2-9de9-bffef32256cb" providerId="ADAL" clId="{F59FA39D-EAC7-411F-86F8-7777BFB93B1E}" dt="2024-01-24T16:02:14.916" v="132" actId="1076"/>
        <pc:sldMkLst>
          <pc:docMk/>
          <pc:sldMk cId="0" sldId="362"/>
        </pc:sldMkLst>
        <pc:spChg chg="mod">
          <ac:chgData name="Nona Henderson" userId="65b85af2-f089-4cd2-9de9-bffef32256cb" providerId="ADAL" clId="{F59FA39D-EAC7-411F-86F8-7777BFB93B1E}" dt="2024-01-24T16:02:11.939" v="131" actId="1076"/>
          <ac:spMkLst>
            <pc:docMk/>
            <pc:sldMk cId="0" sldId="362"/>
            <ac:spMk id="8" creationId="{00000000-0000-0000-0000-000000000000}"/>
          </ac:spMkLst>
        </pc:spChg>
        <pc:spChg chg="mod">
          <ac:chgData name="Nona Henderson" userId="65b85af2-f089-4cd2-9de9-bffef32256cb" providerId="ADAL" clId="{F59FA39D-EAC7-411F-86F8-7777BFB93B1E}" dt="2024-01-24T16:02:14.916" v="132" actId="1076"/>
          <ac:spMkLst>
            <pc:docMk/>
            <pc:sldMk cId="0" sldId="362"/>
            <ac:spMk id="10" creationId="{00000000-0000-0000-0000-000000000000}"/>
          </ac:spMkLst>
        </pc:spChg>
        <pc:grpChg chg="mod">
          <ac:chgData name="Nona Henderson" userId="65b85af2-f089-4cd2-9de9-bffef32256cb" providerId="ADAL" clId="{F59FA39D-EAC7-411F-86F8-7777BFB93B1E}" dt="2024-01-24T16:02:05.704" v="129" actId="14100"/>
          <ac:grpSpMkLst>
            <pc:docMk/>
            <pc:sldMk cId="0" sldId="362"/>
            <ac:grpSpMk id="2" creationId="{00000000-0000-0000-0000-000000000000}"/>
          </ac:grpSpMkLst>
        </pc:grpChg>
      </pc:sldChg>
      <pc:sldChg chg="modSp mod">
        <pc:chgData name="Nona Henderson" userId="65b85af2-f089-4cd2-9de9-bffef32256cb" providerId="ADAL" clId="{F59FA39D-EAC7-411F-86F8-7777BFB93B1E}" dt="2024-01-24T16:02:18.223" v="133" actId="14100"/>
        <pc:sldMkLst>
          <pc:docMk/>
          <pc:sldMk cId="0" sldId="363"/>
        </pc:sldMkLst>
        <pc:grpChg chg="mod">
          <ac:chgData name="Nona Henderson" userId="65b85af2-f089-4cd2-9de9-bffef32256cb" providerId="ADAL" clId="{F59FA39D-EAC7-411F-86F8-7777BFB93B1E}" dt="2024-01-24T16:02:18.223" v="133" actId="14100"/>
          <ac:grpSpMkLst>
            <pc:docMk/>
            <pc:sldMk cId="0" sldId="363"/>
            <ac:grpSpMk id="2" creationId="{00000000-0000-0000-0000-000000000000}"/>
          </ac:grpSpMkLst>
        </pc:grpChg>
      </pc:sldChg>
      <pc:sldChg chg="modSp mod">
        <pc:chgData name="Nona Henderson" userId="65b85af2-f089-4cd2-9de9-bffef32256cb" providerId="ADAL" clId="{F59FA39D-EAC7-411F-86F8-7777BFB93B1E}" dt="2024-01-24T16:02:22.044" v="134" actId="14100"/>
        <pc:sldMkLst>
          <pc:docMk/>
          <pc:sldMk cId="0" sldId="364"/>
        </pc:sldMkLst>
        <pc:grpChg chg="mod">
          <ac:chgData name="Nona Henderson" userId="65b85af2-f089-4cd2-9de9-bffef32256cb" providerId="ADAL" clId="{F59FA39D-EAC7-411F-86F8-7777BFB93B1E}" dt="2024-01-24T16:02:22.044" v="134" actId="14100"/>
          <ac:grpSpMkLst>
            <pc:docMk/>
            <pc:sldMk cId="0" sldId="364"/>
            <ac:grpSpMk id="2" creationId="{00000000-0000-0000-0000-000000000000}"/>
          </ac:grpSpMkLst>
        </pc:grpChg>
      </pc:sldChg>
      <pc:sldChg chg="modSp mod">
        <pc:chgData name="Nona Henderson" userId="65b85af2-f089-4cd2-9de9-bffef32256cb" providerId="ADAL" clId="{F59FA39D-EAC7-411F-86F8-7777BFB93B1E}" dt="2024-01-24T16:02:25.832" v="135" actId="14100"/>
        <pc:sldMkLst>
          <pc:docMk/>
          <pc:sldMk cId="0" sldId="365"/>
        </pc:sldMkLst>
        <pc:grpChg chg="mod">
          <ac:chgData name="Nona Henderson" userId="65b85af2-f089-4cd2-9de9-bffef32256cb" providerId="ADAL" clId="{F59FA39D-EAC7-411F-86F8-7777BFB93B1E}" dt="2024-01-24T16:02:25.832" v="135" actId="14100"/>
          <ac:grpSpMkLst>
            <pc:docMk/>
            <pc:sldMk cId="0" sldId="365"/>
            <ac:grpSpMk id="2" creationId="{00000000-0000-0000-0000-000000000000}"/>
          </ac:grpSpMkLst>
        </pc:grpChg>
      </pc:sldChg>
      <pc:sldChg chg="modSp mod">
        <pc:chgData name="Nona Henderson" userId="65b85af2-f089-4cd2-9de9-bffef32256cb" providerId="ADAL" clId="{F59FA39D-EAC7-411F-86F8-7777BFB93B1E}" dt="2024-01-24T16:02:29.031" v="136" actId="14100"/>
        <pc:sldMkLst>
          <pc:docMk/>
          <pc:sldMk cId="0" sldId="366"/>
        </pc:sldMkLst>
        <pc:grpChg chg="mod">
          <ac:chgData name="Nona Henderson" userId="65b85af2-f089-4cd2-9de9-bffef32256cb" providerId="ADAL" clId="{F59FA39D-EAC7-411F-86F8-7777BFB93B1E}" dt="2024-01-24T16:02:29.031" v="136" actId="14100"/>
          <ac:grpSpMkLst>
            <pc:docMk/>
            <pc:sldMk cId="0" sldId="366"/>
            <ac:grpSpMk id="2" creationId="{00000000-0000-0000-0000-000000000000}"/>
          </ac:grpSpMkLst>
        </pc:grpChg>
      </pc:sldChg>
      <pc:sldChg chg="modSp mod">
        <pc:chgData name="Nona Henderson" userId="65b85af2-f089-4cd2-9de9-bffef32256cb" providerId="ADAL" clId="{F59FA39D-EAC7-411F-86F8-7777BFB93B1E}" dt="2024-01-24T16:02:33.500" v="137" actId="14100"/>
        <pc:sldMkLst>
          <pc:docMk/>
          <pc:sldMk cId="0" sldId="367"/>
        </pc:sldMkLst>
        <pc:grpChg chg="mod">
          <ac:chgData name="Nona Henderson" userId="65b85af2-f089-4cd2-9de9-bffef32256cb" providerId="ADAL" clId="{F59FA39D-EAC7-411F-86F8-7777BFB93B1E}" dt="2024-01-24T16:02:33.500" v="137" actId="14100"/>
          <ac:grpSpMkLst>
            <pc:docMk/>
            <pc:sldMk cId="0" sldId="367"/>
            <ac:grpSpMk id="2" creationId="{00000000-0000-0000-0000-000000000000}"/>
          </ac:grpSpMkLst>
        </pc:grpChg>
      </pc:sldChg>
      <pc:sldChg chg="modSp mod">
        <pc:chgData name="Nona Henderson" userId="65b85af2-f089-4cd2-9de9-bffef32256cb" providerId="ADAL" clId="{F59FA39D-EAC7-411F-86F8-7777BFB93B1E}" dt="2024-01-24T16:02:37.039" v="138" actId="14100"/>
        <pc:sldMkLst>
          <pc:docMk/>
          <pc:sldMk cId="0" sldId="368"/>
        </pc:sldMkLst>
        <pc:grpChg chg="mod">
          <ac:chgData name="Nona Henderson" userId="65b85af2-f089-4cd2-9de9-bffef32256cb" providerId="ADAL" clId="{F59FA39D-EAC7-411F-86F8-7777BFB93B1E}" dt="2024-01-24T16:02:37.039" v="138" actId="14100"/>
          <ac:grpSpMkLst>
            <pc:docMk/>
            <pc:sldMk cId="0" sldId="368"/>
            <ac:grpSpMk id="2" creationId="{00000000-0000-0000-0000-000000000000}"/>
          </ac:grpSpMkLst>
        </pc:grpChg>
      </pc:sldChg>
      <pc:sldChg chg="modSp mod">
        <pc:chgData name="Nona Henderson" userId="65b85af2-f089-4cd2-9de9-bffef32256cb" providerId="ADAL" clId="{F59FA39D-EAC7-411F-86F8-7777BFB93B1E}" dt="2024-01-24T16:02:41.296" v="139" actId="14100"/>
        <pc:sldMkLst>
          <pc:docMk/>
          <pc:sldMk cId="0" sldId="369"/>
        </pc:sldMkLst>
        <pc:grpChg chg="mod">
          <ac:chgData name="Nona Henderson" userId="65b85af2-f089-4cd2-9de9-bffef32256cb" providerId="ADAL" clId="{F59FA39D-EAC7-411F-86F8-7777BFB93B1E}" dt="2024-01-24T16:02:41.296" v="139" actId="14100"/>
          <ac:grpSpMkLst>
            <pc:docMk/>
            <pc:sldMk cId="0" sldId="369"/>
            <ac:grpSpMk id="2" creationId="{00000000-0000-0000-0000-000000000000}"/>
          </ac:grpSpMkLst>
        </pc:grpChg>
      </pc:sldChg>
      <pc:sldChg chg="modSp mod">
        <pc:chgData name="Nona Henderson" userId="65b85af2-f089-4cd2-9de9-bffef32256cb" providerId="ADAL" clId="{F59FA39D-EAC7-411F-86F8-7777BFB93B1E}" dt="2024-01-24T16:02:46.137" v="140" actId="14100"/>
        <pc:sldMkLst>
          <pc:docMk/>
          <pc:sldMk cId="0" sldId="370"/>
        </pc:sldMkLst>
        <pc:grpChg chg="mod">
          <ac:chgData name="Nona Henderson" userId="65b85af2-f089-4cd2-9de9-bffef32256cb" providerId="ADAL" clId="{F59FA39D-EAC7-411F-86F8-7777BFB93B1E}" dt="2024-01-24T16:02:46.137" v="140" actId="14100"/>
          <ac:grpSpMkLst>
            <pc:docMk/>
            <pc:sldMk cId="0" sldId="370"/>
            <ac:grpSpMk id="2" creationId="{00000000-0000-0000-0000-000000000000}"/>
          </ac:grpSpMkLst>
        </pc:grpChg>
      </pc:sldChg>
      <pc:sldChg chg="modSp mod">
        <pc:chgData name="Nona Henderson" userId="65b85af2-f089-4cd2-9de9-bffef32256cb" providerId="ADAL" clId="{F59FA39D-EAC7-411F-86F8-7777BFB93B1E}" dt="2024-01-24T16:02:54.614" v="143" actId="207"/>
        <pc:sldMkLst>
          <pc:docMk/>
          <pc:sldMk cId="0" sldId="371"/>
        </pc:sldMkLst>
        <pc:spChg chg="mod">
          <ac:chgData name="Nona Henderson" userId="65b85af2-f089-4cd2-9de9-bffef32256cb" providerId="ADAL" clId="{F59FA39D-EAC7-411F-86F8-7777BFB93B1E}" dt="2024-01-24T16:02:54.614" v="143" actId="207"/>
          <ac:spMkLst>
            <pc:docMk/>
            <pc:sldMk cId="0" sldId="371"/>
            <ac:spMk id="9" creationId="{00000000-0000-0000-0000-000000000000}"/>
          </ac:spMkLst>
        </pc:spChg>
        <pc:grpChg chg="mod">
          <ac:chgData name="Nona Henderson" userId="65b85af2-f089-4cd2-9de9-bffef32256cb" providerId="ADAL" clId="{F59FA39D-EAC7-411F-86F8-7777BFB93B1E}" dt="2024-01-24T16:02:50.816" v="141" actId="14100"/>
          <ac:grpSpMkLst>
            <pc:docMk/>
            <pc:sldMk cId="0" sldId="371"/>
            <ac:grpSpMk id="2" creationId="{00000000-0000-0000-0000-000000000000}"/>
          </ac:grpSpMkLst>
        </pc:grpChg>
      </pc:sldChg>
      <pc:sldChg chg="modSp mod">
        <pc:chgData name="Nona Henderson" userId="65b85af2-f089-4cd2-9de9-bffef32256cb" providerId="ADAL" clId="{F59FA39D-EAC7-411F-86F8-7777BFB93B1E}" dt="2024-01-24T16:03:04.459" v="146" actId="167"/>
        <pc:sldMkLst>
          <pc:docMk/>
          <pc:sldMk cId="0" sldId="372"/>
        </pc:sldMkLst>
        <pc:spChg chg="ord">
          <ac:chgData name="Nona Henderson" userId="65b85af2-f089-4cd2-9de9-bffef32256cb" providerId="ADAL" clId="{F59FA39D-EAC7-411F-86F8-7777BFB93B1E}" dt="2024-01-24T16:03:04.459" v="146" actId="167"/>
          <ac:spMkLst>
            <pc:docMk/>
            <pc:sldMk cId="0" sldId="372"/>
            <ac:spMk id="8" creationId="{00000000-0000-0000-0000-000000000000}"/>
          </ac:spMkLst>
        </pc:spChg>
        <pc:spChg chg="mod">
          <ac:chgData name="Nona Henderson" userId="65b85af2-f089-4cd2-9de9-bffef32256cb" providerId="ADAL" clId="{F59FA39D-EAC7-411F-86F8-7777BFB93B1E}" dt="2024-01-24T16:03:00.380" v="145" actId="14100"/>
          <ac:spMkLst>
            <pc:docMk/>
            <pc:sldMk cId="0" sldId="372"/>
            <ac:spMk id="9" creationId="{00000000-0000-0000-0000-000000000000}"/>
          </ac:spMkLst>
        </pc:spChg>
        <pc:grpChg chg="mod">
          <ac:chgData name="Nona Henderson" userId="65b85af2-f089-4cd2-9de9-bffef32256cb" providerId="ADAL" clId="{F59FA39D-EAC7-411F-86F8-7777BFB93B1E}" dt="2024-01-24T16:02:58.475" v="144" actId="14100"/>
          <ac:grpSpMkLst>
            <pc:docMk/>
            <pc:sldMk cId="0" sldId="372"/>
            <ac:grpSpMk id="2" creationId="{00000000-0000-0000-0000-000000000000}"/>
          </ac:grpSpMkLst>
        </pc:grpChg>
      </pc:sldChg>
      <pc:sldChg chg="modSp mod">
        <pc:chgData name="Nona Henderson" userId="65b85af2-f089-4cd2-9de9-bffef32256cb" providerId="ADAL" clId="{F59FA39D-EAC7-411F-86F8-7777BFB93B1E}" dt="2024-01-24T16:03:36.764" v="149" actId="14100"/>
        <pc:sldMkLst>
          <pc:docMk/>
          <pc:sldMk cId="0" sldId="373"/>
        </pc:sldMkLst>
        <pc:grpChg chg="mod">
          <ac:chgData name="Nona Henderson" userId="65b85af2-f089-4cd2-9de9-bffef32256cb" providerId="ADAL" clId="{F59FA39D-EAC7-411F-86F8-7777BFB93B1E}" dt="2024-01-24T16:03:36.764" v="149" actId="14100"/>
          <ac:grpSpMkLst>
            <pc:docMk/>
            <pc:sldMk cId="0" sldId="373"/>
            <ac:grpSpMk id="2" creationId="{00000000-0000-0000-0000-000000000000}"/>
          </ac:grpSpMkLst>
        </pc:grpChg>
      </pc:sldChg>
      <pc:sldChg chg="modSp mod">
        <pc:chgData name="Nona Henderson" userId="65b85af2-f089-4cd2-9de9-bffef32256cb" providerId="ADAL" clId="{F59FA39D-EAC7-411F-86F8-7777BFB93B1E}" dt="2024-01-24T16:03:42.954" v="152" actId="207"/>
        <pc:sldMkLst>
          <pc:docMk/>
          <pc:sldMk cId="0" sldId="374"/>
        </pc:sldMkLst>
        <pc:spChg chg="mod">
          <ac:chgData name="Nona Henderson" userId="65b85af2-f089-4cd2-9de9-bffef32256cb" providerId="ADAL" clId="{F59FA39D-EAC7-411F-86F8-7777BFB93B1E}" dt="2024-01-24T16:03:42.954" v="152" actId="207"/>
          <ac:spMkLst>
            <pc:docMk/>
            <pc:sldMk cId="0" sldId="374"/>
            <ac:spMk id="9" creationId="{00000000-0000-0000-0000-000000000000}"/>
          </ac:spMkLst>
        </pc:spChg>
        <pc:grpChg chg="mod">
          <ac:chgData name="Nona Henderson" userId="65b85af2-f089-4cd2-9de9-bffef32256cb" providerId="ADAL" clId="{F59FA39D-EAC7-411F-86F8-7777BFB93B1E}" dt="2024-01-24T16:03:39.139" v="150" actId="14100"/>
          <ac:grpSpMkLst>
            <pc:docMk/>
            <pc:sldMk cId="0" sldId="374"/>
            <ac:grpSpMk id="2" creationId="{00000000-0000-0000-0000-000000000000}"/>
          </ac:grpSpMkLst>
        </pc:grpChg>
      </pc:sldChg>
      <pc:sldChg chg="modSp mod">
        <pc:chgData name="Nona Henderson" userId="65b85af2-f089-4cd2-9de9-bffef32256cb" providerId="ADAL" clId="{F59FA39D-EAC7-411F-86F8-7777BFB93B1E}" dt="2024-01-24T16:03:58.509" v="159" actId="207"/>
        <pc:sldMkLst>
          <pc:docMk/>
          <pc:sldMk cId="0" sldId="375"/>
        </pc:sldMkLst>
        <pc:spChg chg="mod">
          <ac:chgData name="Nona Henderson" userId="65b85af2-f089-4cd2-9de9-bffef32256cb" providerId="ADAL" clId="{F59FA39D-EAC7-411F-86F8-7777BFB93B1E}" dt="2024-01-24T16:03:58.509" v="159" actId="207"/>
          <ac:spMkLst>
            <pc:docMk/>
            <pc:sldMk cId="0" sldId="375"/>
            <ac:spMk id="9" creationId="{00000000-0000-0000-0000-000000000000}"/>
          </ac:spMkLst>
        </pc:spChg>
        <pc:grpChg chg="mod">
          <ac:chgData name="Nona Henderson" userId="65b85af2-f089-4cd2-9de9-bffef32256cb" providerId="ADAL" clId="{F59FA39D-EAC7-411F-86F8-7777BFB93B1E}" dt="2024-01-24T16:03:46.323" v="154" actId="14100"/>
          <ac:grpSpMkLst>
            <pc:docMk/>
            <pc:sldMk cId="0" sldId="375"/>
            <ac:grpSpMk id="2" creationId="{00000000-0000-0000-0000-000000000000}"/>
          </ac:grpSpMkLst>
        </pc:grpChg>
      </pc:sldChg>
      <pc:sldChg chg="modSp mod">
        <pc:chgData name="Nona Henderson" userId="65b85af2-f089-4cd2-9de9-bffef32256cb" providerId="ADAL" clId="{F59FA39D-EAC7-411F-86F8-7777BFB93B1E}" dt="2024-01-24T16:04:11.934" v="164" actId="207"/>
        <pc:sldMkLst>
          <pc:docMk/>
          <pc:sldMk cId="0" sldId="377"/>
        </pc:sldMkLst>
        <pc:spChg chg="mod">
          <ac:chgData name="Nona Henderson" userId="65b85af2-f089-4cd2-9de9-bffef32256cb" providerId="ADAL" clId="{F59FA39D-EAC7-411F-86F8-7777BFB93B1E}" dt="2024-01-24T16:04:11.934" v="164" actId="207"/>
          <ac:spMkLst>
            <pc:docMk/>
            <pc:sldMk cId="0" sldId="377"/>
            <ac:spMk id="9" creationId="{00000000-0000-0000-0000-000000000000}"/>
          </ac:spMkLst>
        </pc:spChg>
        <pc:grpChg chg="mod">
          <ac:chgData name="Nona Henderson" userId="65b85af2-f089-4cd2-9de9-bffef32256cb" providerId="ADAL" clId="{F59FA39D-EAC7-411F-86F8-7777BFB93B1E}" dt="2024-01-24T16:04:03.544" v="160" actId="14100"/>
          <ac:grpSpMkLst>
            <pc:docMk/>
            <pc:sldMk cId="0" sldId="377"/>
            <ac:grpSpMk id="2" creationId="{00000000-0000-0000-0000-000000000000}"/>
          </ac:grpSpMkLst>
        </pc:grpChg>
      </pc:sldChg>
      <pc:sldChg chg="modSp mod">
        <pc:chgData name="Nona Henderson" userId="65b85af2-f089-4cd2-9de9-bffef32256cb" providerId="ADAL" clId="{F59FA39D-EAC7-411F-86F8-7777BFB93B1E}" dt="2024-01-24T16:04:16.944" v="165" actId="14100"/>
        <pc:sldMkLst>
          <pc:docMk/>
          <pc:sldMk cId="0" sldId="378"/>
        </pc:sldMkLst>
        <pc:grpChg chg="mod">
          <ac:chgData name="Nona Henderson" userId="65b85af2-f089-4cd2-9de9-bffef32256cb" providerId="ADAL" clId="{F59FA39D-EAC7-411F-86F8-7777BFB93B1E}" dt="2024-01-24T16:04:16.944" v="165" actId="14100"/>
          <ac:grpSpMkLst>
            <pc:docMk/>
            <pc:sldMk cId="0" sldId="378"/>
            <ac:grpSpMk id="2" creationId="{00000000-0000-0000-0000-000000000000}"/>
          </ac:grpSpMkLst>
        </pc:grpChg>
      </pc:sldChg>
      <pc:sldChg chg="modSp mod">
        <pc:chgData name="Nona Henderson" userId="65b85af2-f089-4cd2-9de9-bffef32256cb" providerId="ADAL" clId="{F59FA39D-EAC7-411F-86F8-7777BFB93B1E}" dt="2024-01-24T16:04:24.320" v="167" actId="14100"/>
        <pc:sldMkLst>
          <pc:docMk/>
          <pc:sldMk cId="0" sldId="379"/>
        </pc:sldMkLst>
        <pc:spChg chg="mod">
          <ac:chgData name="Nona Henderson" userId="65b85af2-f089-4cd2-9de9-bffef32256cb" providerId="ADAL" clId="{F59FA39D-EAC7-411F-86F8-7777BFB93B1E}" dt="2024-01-24T16:04:24.320" v="167" actId="14100"/>
          <ac:spMkLst>
            <pc:docMk/>
            <pc:sldMk cId="0" sldId="379"/>
            <ac:spMk id="8" creationId="{00000000-0000-0000-0000-000000000000}"/>
          </ac:spMkLst>
        </pc:spChg>
        <pc:grpChg chg="mod">
          <ac:chgData name="Nona Henderson" userId="65b85af2-f089-4cd2-9de9-bffef32256cb" providerId="ADAL" clId="{F59FA39D-EAC7-411F-86F8-7777BFB93B1E}" dt="2024-01-24T16:04:21.559" v="166" actId="14100"/>
          <ac:grpSpMkLst>
            <pc:docMk/>
            <pc:sldMk cId="0" sldId="379"/>
            <ac:grpSpMk id="2" creationId="{00000000-0000-0000-0000-000000000000}"/>
          </ac:grpSpMkLst>
        </pc:grpChg>
      </pc:sldChg>
      <pc:sldChg chg="modSp mod">
        <pc:chgData name="Nona Henderson" userId="65b85af2-f089-4cd2-9de9-bffef32256cb" providerId="ADAL" clId="{F59FA39D-EAC7-411F-86F8-7777BFB93B1E}" dt="2024-01-24T16:04:38.227" v="172" actId="207"/>
        <pc:sldMkLst>
          <pc:docMk/>
          <pc:sldMk cId="0" sldId="380"/>
        </pc:sldMkLst>
        <pc:spChg chg="mod">
          <ac:chgData name="Nona Henderson" userId="65b85af2-f089-4cd2-9de9-bffef32256cb" providerId="ADAL" clId="{F59FA39D-EAC7-411F-86F8-7777BFB93B1E}" dt="2024-01-24T16:04:38.227" v="172" actId="207"/>
          <ac:spMkLst>
            <pc:docMk/>
            <pc:sldMk cId="0" sldId="380"/>
            <ac:spMk id="9" creationId="{00000000-0000-0000-0000-000000000000}"/>
          </ac:spMkLst>
        </pc:spChg>
        <pc:grpChg chg="mod">
          <ac:chgData name="Nona Henderson" userId="65b85af2-f089-4cd2-9de9-bffef32256cb" providerId="ADAL" clId="{F59FA39D-EAC7-411F-86F8-7777BFB93B1E}" dt="2024-01-24T16:04:31.271" v="168" actId="14100"/>
          <ac:grpSpMkLst>
            <pc:docMk/>
            <pc:sldMk cId="0" sldId="380"/>
            <ac:grpSpMk id="2" creationId="{00000000-0000-0000-0000-000000000000}"/>
          </ac:grpSpMkLst>
        </pc:grpChg>
      </pc:sldChg>
      <pc:sldChg chg="modSp mod">
        <pc:chgData name="Nona Henderson" userId="65b85af2-f089-4cd2-9de9-bffef32256cb" providerId="ADAL" clId="{F59FA39D-EAC7-411F-86F8-7777BFB93B1E}" dt="2024-01-24T16:04:47.731" v="175" actId="207"/>
        <pc:sldMkLst>
          <pc:docMk/>
          <pc:sldMk cId="0" sldId="381"/>
        </pc:sldMkLst>
        <pc:spChg chg="mod">
          <ac:chgData name="Nona Henderson" userId="65b85af2-f089-4cd2-9de9-bffef32256cb" providerId="ADAL" clId="{F59FA39D-EAC7-411F-86F8-7777BFB93B1E}" dt="2024-01-24T16:04:47.731" v="175" actId="207"/>
          <ac:spMkLst>
            <pc:docMk/>
            <pc:sldMk cId="0" sldId="381"/>
            <ac:spMk id="9" creationId="{00000000-0000-0000-0000-000000000000}"/>
          </ac:spMkLst>
        </pc:spChg>
        <pc:grpChg chg="mod">
          <ac:chgData name="Nona Henderson" userId="65b85af2-f089-4cd2-9de9-bffef32256cb" providerId="ADAL" clId="{F59FA39D-EAC7-411F-86F8-7777BFB93B1E}" dt="2024-01-24T16:04:44.104" v="173" actId="14100"/>
          <ac:grpSpMkLst>
            <pc:docMk/>
            <pc:sldMk cId="0" sldId="381"/>
            <ac:grpSpMk id="2" creationId="{00000000-0000-0000-0000-000000000000}"/>
          </ac:grpSpMkLst>
        </pc:grpChg>
      </pc:sldChg>
      <pc:sldChg chg="modSp mod">
        <pc:chgData name="Nona Henderson" userId="65b85af2-f089-4cd2-9de9-bffef32256cb" providerId="ADAL" clId="{F59FA39D-EAC7-411F-86F8-7777BFB93B1E}" dt="2024-01-24T16:04:52.343" v="176" actId="14100"/>
        <pc:sldMkLst>
          <pc:docMk/>
          <pc:sldMk cId="0" sldId="382"/>
        </pc:sldMkLst>
        <pc:grpChg chg="mod">
          <ac:chgData name="Nona Henderson" userId="65b85af2-f089-4cd2-9de9-bffef32256cb" providerId="ADAL" clId="{F59FA39D-EAC7-411F-86F8-7777BFB93B1E}" dt="2024-01-24T16:04:52.343" v="176" actId="14100"/>
          <ac:grpSpMkLst>
            <pc:docMk/>
            <pc:sldMk cId="0" sldId="382"/>
            <ac:grpSpMk id="2" creationId="{00000000-0000-0000-0000-000000000000}"/>
          </ac:grpSpMkLst>
        </pc:grpChg>
      </pc:sldChg>
      <pc:sldChg chg="modSp mod">
        <pc:chgData name="Nona Henderson" userId="65b85af2-f089-4cd2-9de9-bffef32256cb" providerId="ADAL" clId="{F59FA39D-EAC7-411F-86F8-7777BFB93B1E}" dt="2024-01-24T16:05:00.923" v="179" actId="207"/>
        <pc:sldMkLst>
          <pc:docMk/>
          <pc:sldMk cId="0" sldId="383"/>
        </pc:sldMkLst>
        <pc:spChg chg="mod">
          <ac:chgData name="Nona Henderson" userId="65b85af2-f089-4cd2-9de9-bffef32256cb" providerId="ADAL" clId="{F59FA39D-EAC7-411F-86F8-7777BFB93B1E}" dt="2024-01-24T16:05:00.923" v="179" actId="207"/>
          <ac:spMkLst>
            <pc:docMk/>
            <pc:sldMk cId="0" sldId="383"/>
            <ac:spMk id="9" creationId="{00000000-0000-0000-0000-000000000000}"/>
          </ac:spMkLst>
        </pc:spChg>
        <pc:grpChg chg="mod">
          <ac:chgData name="Nona Henderson" userId="65b85af2-f089-4cd2-9de9-bffef32256cb" providerId="ADAL" clId="{F59FA39D-EAC7-411F-86F8-7777BFB93B1E}" dt="2024-01-24T16:04:57.027" v="177" actId="14100"/>
          <ac:grpSpMkLst>
            <pc:docMk/>
            <pc:sldMk cId="0" sldId="383"/>
            <ac:grpSpMk id="2" creationId="{00000000-0000-0000-0000-000000000000}"/>
          </ac:grpSpMkLst>
        </pc:grpChg>
      </pc:sldChg>
      <pc:sldChg chg="modSp mod">
        <pc:chgData name="Nona Henderson" userId="65b85af2-f089-4cd2-9de9-bffef32256cb" providerId="ADAL" clId="{F59FA39D-EAC7-411F-86F8-7777BFB93B1E}" dt="2024-01-24T16:05:13.404" v="184" actId="207"/>
        <pc:sldMkLst>
          <pc:docMk/>
          <pc:sldMk cId="0" sldId="384"/>
        </pc:sldMkLst>
        <pc:spChg chg="mod">
          <ac:chgData name="Nona Henderson" userId="65b85af2-f089-4cd2-9de9-bffef32256cb" providerId="ADAL" clId="{F59FA39D-EAC7-411F-86F8-7777BFB93B1E}" dt="2024-01-24T16:05:13.404" v="184" actId="207"/>
          <ac:spMkLst>
            <pc:docMk/>
            <pc:sldMk cId="0" sldId="384"/>
            <ac:spMk id="9" creationId="{00000000-0000-0000-0000-000000000000}"/>
          </ac:spMkLst>
        </pc:spChg>
        <pc:grpChg chg="mod">
          <ac:chgData name="Nona Henderson" userId="65b85af2-f089-4cd2-9de9-bffef32256cb" providerId="ADAL" clId="{F59FA39D-EAC7-411F-86F8-7777BFB93B1E}" dt="2024-01-24T16:05:06.895" v="182" actId="14100"/>
          <ac:grpSpMkLst>
            <pc:docMk/>
            <pc:sldMk cId="0" sldId="384"/>
            <ac:grpSpMk id="2" creationId="{00000000-0000-0000-0000-000000000000}"/>
          </ac:grpSpMkLst>
        </pc:grpChg>
      </pc:sldChg>
      <pc:sldChg chg="modSp mod">
        <pc:chgData name="Nona Henderson" userId="65b85af2-f089-4cd2-9de9-bffef32256cb" providerId="ADAL" clId="{F59FA39D-EAC7-411F-86F8-7777BFB93B1E}" dt="2024-01-24T16:05:18.100" v="185" actId="14100"/>
        <pc:sldMkLst>
          <pc:docMk/>
          <pc:sldMk cId="0" sldId="385"/>
        </pc:sldMkLst>
        <pc:grpChg chg="mod">
          <ac:chgData name="Nona Henderson" userId="65b85af2-f089-4cd2-9de9-bffef32256cb" providerId="ADAL" clId="{F59FA39D-EAC7-411F-86F8-7777BFB93B1E}" dt="2024-01-24T16:05:18.100" v="185" actId="14100"/>
          <ac:grpSpMkLst>
            <pc:docMk/>
            <pc:sldMk cId="0" sldId="385"/>
            <ac:grpSpMk id="2" creationId="{00000000-0000-0000-0000-000000000000}"/>
          </ac:grpSpMkLst>
        </pc:grpChg>
      </pc:sldChg>
      <pc:sldChg chg="modSp mod">
        <pc:chgData name="Nona Henderson" userId="65b85af2-f089-4cd2-9de9-bffef32256cb" providerId="ADAL" clId="{F59FA39D-EAC7-411F-86F8-7777BFB93B1E}" dt="2024-01-24T16:05:30.728" v="188" actId="207"/>
        <pc:sldMkLst>
          <pc:docMk/>
          <pc:sldMk cId="0" sldId="386"/>
        </pc:sldMkLst>
        <pc:spChg chg="mod">
          <ac:chgData name="Nona Henderson" userId="65b85af2-f089-4cd2-9de9-bffef32256cb" providerId="ADAL" clId="{F59FA39D-EAC7-411F-86F8-7777BFB93B1E}" dt="2024-01-24T16:05:30.728" v="188" actId="207"/>
          <ac:spMkLst>
            <pc:docMk/>
            <pc:sldMk cId="0" sldId="386"/>
            <ac:spMk id="9" creationId="{00000000-0000-0000-0000-000000000000}"/>
          </ac:spMkLst>
        </pc:spChg>
        <pc:grpChg chg="mod">
          <ac:chgData name="Nona Henderson" userId="65b85af2-f089-4cd2-9de9-bffef32256cb" providerId="ADAL" clId="{F59FA39D-EAC7-411F-86F8-7777BFB93B1E}" dt="2024-01-24T16:05:24.808" v="186" actId="14100"/>
          <ac:grpSpMkLst>
            <pc:docMk/>
            <pc:sldMk cId="0" sldId="386"/>
            <ac:grpSpMk id="2" creationId="{00000000-0000-0000-0000-000000000000}"/>
          </ac:grpSpMkLst>
        </pc:grpChg>
      </pc:sldChg>
      <pc:sldChg chg="modSp mod">
        <pc:chgData name="Nona Henderson" userId="65b85af2-f089-4cd2-9de9-bffef32256cb" providerId="ADAL" clId="{F59FA39D-EAC7-411F-86F8-7777BFB93B1E}" dt="2024-01-24T16:05:34.956" v="189" actId="14100"/>
        <pc:sldMkLst>
          <pc:docMk/>
          <pc:sldMk cId="0" sldId="387"/>
        </pc:sldMkLst>
        <pc:grpChg chg="mod">
          <ac:chgData name="Nona Henderson" userId="65b85af2-f089-4cd2-9de9-bffef32256cb" providerId="ADAL" clId="{F59FA39D-EAC7-411F-86F8-7777BFB93B1E}" dt="2024-01-24T16:05:34.956" v="189" actId="14100"/>
          <ac:grpSpMkLst>
            <pc:docMk/>
            <pc:sldMk cId="0" sldId="387"/>
            <ac:grpSpMk id="2" creationId="{00000000-0000-0000-0000-000000000000}"/>
          </ac:grpSpMkLst>
        </pc:grpChg>
      </pc:sldChg>
      <pc:sldChg chg="modSp mod">
        <pc:chgData name="Nona Henderson" userId="65b85af2-f089-4cd2-9de9-bffef32256cb" providerId="ADAL" clId="{F59FA39D-EAC7-411F-86F8-7777BFB93B1E}" dt="2024-01-24T16:05:38.966" v="190" actId="14100"/>
        <pc:sldMkLst>
          <pc:docMk/>
          <pc:sldMk cId="0" sldId="388"/>
        </pc:sldMkLst>
        <pc:grpChg chg="mod">
          <ac:chgData name="Nona Henderson" userId="65b85af2-f089-4cd2-9de9-bffef32256cb" providerId="ADAL" clId="{F59FA39D-EAC7-411F-86F8-7777BFB93B1E}" dt="2024-01-24T16:05:38.966" v="190" actId="14100"/>
          <ac:grpSpMkLst>
            <pc:docMk/>
            <pc:sldMk cId="0" sldId="388"/>
            <ac:grpSpMk id="2" creationId="{00000000-0000-0000-0000-000000000000}"/>
          </ac:grpSpMkLst>
        </pc:grpChg>
      </pc:sldChg>
      <pc:sldChg chg="modSp mod">
        <pc:chgData name="Nona Henderson" userId="65b85af2-f089-4cd2-9de9-bffef32256cb" providerId="ADAL" clId="{F59FA39D-EAC7-411F-86F8-7777BFB93B1E}" dt="2024-01-24T16:05:42.260" v="191" actId="14100"/>
        <pc:sldMkLst>
          <pc:docMk/>
          <pc:sldMk cId="0" sldId="389"/>
        </pc:sldMkLst>
        <pc:grpChg chg="mod">
          <ac:chgData name="Nona Henderson" userId="65b85af2-f089-4cd2-9de9-bffef32256cb" providerId="ADAL" clId="{F59FA39D-EAC7-411F-86F8-7777BFB93B1E}" dt="2024-01-24T16:05:42.260" v="191" actId="14100"/>
          <ac:grpSpMkLst>
            <pc:docMk/>
            <pc:sldMk cId="0" sldId="389"/>
            <ac:grpSpMk id="2" creationId="{00000000-0000-0000-0000-000000000000}"/>
          </ac:grpSpMkLst>
        </pc:grpChg>
      </pc:sldChg>
      <pc:sldChg chg="modSp mod">
        <pc:chgData name="Nona Henderson" userId="65b85af2-f089-4cd2-9de9-bffef32256cb" providerId="ADAL" clId="{F59FA39D-EAC7-411F-86F8-7777BFB93B1E}" dt="2024-01-24T16:05:45.496" v="192" actId="14100"/>
        <pc:sldMkLst>
          <pc:docMk/>
          <pc:sldMk cId="0" sldId="390"/>
        </pc:sldMkLst>
        <pc:grpChg chg="mod">
          <ac:chgData name="Nona Henderson" userId="65b85af2-f089-4cd2-9de9-bffef32256cb" providerId="ADAL" clId="{F59FA39D-EAC7-411F-86F8-7777BFB93B1E}" dt="2024-01-24T16:05:45.496" v="192" actId="14100"/>
          <ac:grpSpMkLst>
            <pc:docMk/>
            <pc:sldMk cId="0" sldId="390"/>
            <ac:grpSpMk id="2" creationId="{00000000-0000-0000-0000-000000000000}"/>
          </ac:grpSpMkLst>
        </pc:grpChg>
      </pc:sldChg>
      <pc:sldChg chg="modSp mod">
        <pc:chgData name="Nona Henderson" userId="65b85af2-f089-4cd2-9de9-bffef32256cb" providerId="ADAL" clId="{F59FA39D-EAC7-411F-86F8-7777BFB93B1E}" dt="2024-01-24T16:05:49.292" v="193" actId="14100"/>
        <pc:sldMkLst>
          <pc:docMk/>
          <pc:sldMk cId="0" sldId="391"/>
        </pc:sldMkLst>
        <pc:grpChg chg="mod">
          <ac:chgData name="Nona Henderson" userId="65b85af2-f089-4cd2-9de9-bffef32256cb" providerId="ADAL" clId="{F59FA39D-EAC7-411F-86F8-7777BFB93B1E}" dt="2024-01-24T16:05:49.292" v="193" actId="14100"/>
          <ac:grpSpMkLst>
            <pc:docMk/>
            <pc:sldMk cId="0" sldId="391"/>
            <ac:grpSpMk id="2" creationId="{00000000-0000-0000-0000-000000000000}"/>
          </ac:grpSpMkLst>
        </pc:grpChg>
      </pc:sldChg>
      <pc:sldChg chg="modSp mod">
        <pc:chgData name="Nona Henderson" userId="65b85af2-f089-4cd2-9de9-bffef32256cb" providerId="ADAL" clId="{F59FA39D-EAC7-411F-86F8-7777BFB93B1E}" dt="2024-01-24T16:05:52.556" v="194" actId="14100"/>
        <pc:sldMkLst>
          <pc:docMk/>
          <pc:sldMk cId="0" sldId="392"/>
        </pc:sldMkLst>
        <pc:grpChg chg="mod">
          <ac:chgData name="Nona Henderson" userId="65b85af2-f089-4cd2-9de9-bffef32256cb" providerId="ADAL" clId="{F59FA39D-EAC7-411F-86F8-7777BFB93B1E}" dt="2024-01-24T16:05:52.556" v="194" actId="14100"/>
          <ac:grpSpMkLst>
            <pc:docMk/>
            <pc:sldMk cId="0" sldId="392"/>
            <ac:grpSpMk id="2" creationId="{00000000-0000-0000-0000-000000000000}"/>
          </ac:grpSpMkLst>
        </pc:grpChg>
      </pc:sldChg>
      <pc:sldChg chg="modSp mod">
        <pc:chgData name="Nona Henderson" userId="65b85af2-f089-4cd2-9de9-bffef32256cb" providerId="ADAL" clId="{F59FA39D-EAC7-411F-86F8-7777BFB93B1E}" dt="2024-01-24T16:05:56.648" v="195" actId="14100"/>
        <pc:sldMkLst>
          <pc:docMk/>
          <pc:sldMk cId="0" sldId="393"/>
        </pc:sldMkLst>
        <pc:grpChg chg="mod">
          <ac:chgData name="Nona Henderson" userId="65b85af2-f089-4cd2-9de9-bffef32256cb" providerId="ADAL" clId="{F59FA39D-EAC7-411F-86F8-7777BFB93B1E}" dt="2024-01-24T16:05:56.648" v="195" actId="14100"/>
          <ac:grpSpMkLst>
            <pc:docMk/>
            <pc:sldMk cId="0" sldId="393"/>
            <ac:grpSpMk id="2" creationId="{00000000-0000-0000-0000-000000000000}"/>
          </ac:grpSpMkLst>
        </pc:grpChg>
      </pc:sldChg>
      <pc:sldChg chg="modSp mod">
        <pc:chgData name="Nona Henderson" userId="65b85af2-f089-4cd2-9de9-bffef32256cb" providerId="ADAL" clId="{F59FA39D-EAC7-411F-86F8-7777BFB93B1E}" dt="2024-01-24T16:06:03.032" v="197" actId="14100"/>
        <pc:sldMkLst>
          <pc:docMk/>
          <pc:sldMk cId="0" sldId="394"/>
        </pc:sldMkLst>
        <pc:spChg chg="mod">
          <ac:chgData name="Nona Henderson" userId="65b85af2-f089-4cd2-9de9-bffef32256cb" providerId="ADAL" clId="{F59FA39D-EAC7-411F-86F8-7777BFB93B1E}" dt="2024-01-24T16:06:03.032" v="197" actId="14100"/>
          <ac:spMkLst>
            <pc:docMk/>
            <pc:sldMk cId="0" sldId="394"/>
            <ac:spMk id="9" creationId="{00000000-0000-0000-0000-000000000000}"/>
          </ac:spMkLst>
        </pc:spChg>
        <pc:grpChg chg="mod">
          <ac:chgData name="Nona Henderson" userId="65b85af2-f089-4cd2-9de9-bffef32256cb" providerId="ADAL" clId="{F59FA39D-EAC7-411F-86F8-7777BFB93B1E}" dt="2024-01-24T16:06:00.580" v="196" actId="14100"/>
          <ac:grpSpMkLst>
            <pc:docMk/>
            <pc:sldMk cId="0" sldId="394"/>
            <ac:grpSpMk id="3" creationId="{00000000-0000-0000-0000-000000000000}"/>
          </ac:grpSpMkLst>
        </pc:grpChg>
      </pc:sldChg>
      <pc:sldChg chg="modSp mod">
        <pc:chgData name="Nona Henderson" userId="65b85af2-f089-4cd2-9de9-bffef32256cb" providerId="ADAL" clId="{F59FA39D-EAC7-411F-86F8-7777BFB93B1E}" dt="2024-01-24T16:06:07.428" v="198" actId="14100"/>
        <pc:sldMkLst>
          <pc:docMk/>
          <pc:sldMk cId="0" sldId="395"/>
        </pc:sldMkLst>
        <pc:grpChg chg="mod">
          <ac:chgData name="Nona Henderson" userId="65b85af2-f089-4cd2-9de9-bffef32256cb" providerId="ADAL" clId="{F59FA39D-EAC7-411F-86F8-7777BFB93B1E}" dt="2024-01-24T16:06:07.428" v="198" actId="14100"/>
          <ac:grpSpMkLst>
            <pc:docMk/>
            <pc:sldMk cId="0" sldId="395"/>
            <ac:grpSpMk id="2" creationId="{00000000-0000-0000-0000-000000000000}"/>
          </ac:grpSpMkLst>
        </pc:grpChg>
      </pc:sldChg>
      <pc:sldChg chg="modSp mod">
        <pc:chgData name="Nona Henderson" userId="65b85af2-f089-4cd2-9de9-bffef32256cb" providerId="ADAL" clId="{F59FA39D-EAC7-411F-86F8-7777BFB93B1E}" dt="2024-01-24T16:06:14.625" v="201" actId="207"/>
        <pc:sldMkLst>
          <pc:docMk/>
          <pc:sldMk cId="0" sldId="396"/>
        </pc:sldMkLst>
        <pc:spChg chg="mod">
          <ac:chgData name="Nona Henderson" userId="65b85af2-f089-4cd2-9de9-bffef32256cb" providerId="ADAL" clId="{F59FA39D-EAC7-411F-86F8-7777BFB93B1E}" dt="2024-01-24T16:06:14.625" v="201" actId="207"/>
          <ac:spMkLst>
            <pc:docMk/>
            <pc:sldMk cId="0" sldId="396"/>
            <ac:spMk id="9" creationId="{00000000-0000-0000-0000-000000000000}"/>
          </ac:spMkLst>
        </pc:spChg>
        <pc:grpChg chg="mod">
          <ac:chgData name="Nona Henderson" userId="65b85af2-f089-4cd2-9de9-bffef32256cb" providerId="ADAL" clId="{F59FA39D-EAC7-411F-86F8-7777BFB93B1E}" dt="2024-01-24T16:06:10.439" v="199" actId="14100"/>
          <ac:grpSpMkLst>
            <pc:docMk/>
            <pc:sldMk cId="0" sldId="396"/>
            <ac:grpSpMk id="2" creationId="{00000000-0000-0000-0000-000000000000}"/>
          </ac:grpSpMkLst>
        </pc:grpChg>
      </pc:sldChg>
      <pc:sldChg chg="modSp mod">
        <pc:chgData name="Nona Henderson" userId="65b85af2-f089-4cd2-9de9-bffef32256cb" providerId="ADAL" clId="{F59FA39D-EAC7-411F-86F8-7777BFB93B1E}" dt="2024-01-24T16:06:21.060" v="202" actId="14100"/>
        <pc:sldMkLst>
          <pc:docMk/>
          <pc:sldMk cId="0" sldId="397"/>
        </pc:sldMkLst>
        <pc:grpChg chg="mod">
          <ac:chgData name="Nona Henderson" userId="65b85af2-f089-4cd2-9de9-bffef32256cb" providerId="ADAL" clId="{F59FA39D-EAC7-411F-86F8-7777BFB93B1E}" dt="2024-01-24T16:06:21.060" v="202" actId="14100"/>
          <ac:grpSpMkLst>
            <pc:docMk/>
            <pc:sldMk cId="0" sldId="397"/>
            <ac:grpSpMk id="2" creationId="{00000000-0000-0000-0000-000000000000}"/>
          </ac:grpSpMkLst>
        </pc:grpChg>
      </pc:sldChg>
      <pc:sldChg chg="modSp mod">
        <pc:chgData name="Nona Henderson" userId="65b85af2-f089-4cd2-9de9-bffef32256cb" providerId="ADAL" clId="{F59FA39D-EAC7-411F-86F8-7777BFB93B1E}" dt="2024-01-24T16:06:24.603" v="203" actId="14100"/>
        <pc:sldMkLst>
          <pc:docMk/>
          <pc:sldMk cId="0" sldId="398"/>
        </pc:sldMkLst>
        <pc:grpChg chg="mod">
          <ac:chgData name="Nona Henderson" userId="65b85af2-f089-4cd2-9de9-bffef32256cb" providerId="ADAL" clId="{F59FA39D-EAC7-411F-86F8-7777BFB93B1E}" dt="2024-01-24T16:06:24.603" v="203" actId="14100"/>
          <ac:grpSpMkLst>
            <pc:docMk/>
            <pc:sldMk cId="0" sldId="398"/>
            <ac:grpSpMk id="2" creationId="{00000000-0000-0000-0000-000000000000}"/>
          </ac:grpSpMkLst>
        </pc:grpChg>
      </pc:sldChg>
      <pc:sldChg chg="modSp mod">
        <pc:chgData name="Nona Henderson" userId="65b85af2-f089-4cd2-9de9-bffef32256cb" providerId="ADAL" clId="{F59FA39D-EAC7-411F-86F8-7777BFB93B1E}" dt="2024-01-24T16:06:34.806" v="208" actId="207"/>
        <pc:sldMkLst>
          <pc:docMk/>
          <pc:sldMk cId="0" sldId="399"/>
        </pc:sldMkLst>
        <pc:spChg chg="mod">
          <ac:chgData name="Nona Henderson" userId="65b85af2-f089-4cd2-9de9-bffef32256cb" providerId="ADAL" clId="{F59FA39D-EAC7-411F-86F8-7777BFB93B1E}" dt="2024-01-24T16:06:34.806" v="208" actId="207"/>
          <ac:spMkLst>
            <pc:docMk/>
            <pc:sldMk cId="0" sldId="399"/>
            <ac:spMk id="9" creationId="{00000000-0000-0000-0000-000000000000}"/>
          </ac:spMkLst>
        </pc:spChg>
        <pc:grpChg chg="mod">
          <ac:chgData name="Nona Henderson" userId="65b85af2-f089-4cd2-9de9-bffef32256cb" providerId="ADAL" clId="{F59FA39D-EAC7-411F-86F8-7777BFB93B1E}" dt="2024-01-24T16:06:27.760" v="204" actId="14100"/>
          <ac:grpSpMkLst>
            <pc:docMk/>
            <pc:sldMk cId="0" sldId="399"/>
            <ac:grpSpMk id="2" creationId="{00000000-0000-0000-0000-000000000000}"/>
          </ac:grpSpMkLst>
        </pc:grpChg>
      </pc:sldChg>
      <pc:sldChg chg="modSp mod">
        <pc:chgData name="Nona Henderson" userId="65b85af2-f089-4cd2-9de9-bffef32256cb" providerId="ADAL" clId="{F59FA39D-EAC7-411F-86F8-7777BFB93B1E}" dt="2024-01-24T16:06:46.731" v="212" actId="1076"/>
        <pc:sldMkLst>
          <pc:docMk/>
          <pc:sldMk cId="0" sldId="400"/>
        </pc:sldMkLst>
        <pc:spChg chg="mod">
          <ac:chgData name="Nona Henderson" userId="65b85af2-f089-4cd2-9de9-bffef32256cb" providerId="ADAL" clId="{F59FA39D-EAC7-411F-86F8-7777BFB93B1E}" dt="2024-01-24T16:06:46.731" v="212" actId="1076"/>
          <ac:spMkLst>
            <pc:docMk/>
            <pc:sldMk cId="0" sldId="400"/>
            <ac:spMk id="10" creationId="{00000000-0000-0000-0000-000000000000}"/>
          </ac:spMkLst>
        </pc:spChg>
        <pc:grpChg chg="mod">
          <ac:chgData name="Nona Henderson" userId="65b85af2-f089-4cd2-9de9-bffef32256cb" providerId="ADAL" clId="{F59FA39D-EAC7-411F-86F8-7777BFB93B1E}" dt="2024-01-24T16:06:40.443" v="209" actId="14100"/>
          <ac:grpSpMkLst>
            <pc:docMk/>
            <pc:sldMk cId="0" sldId="400"/>
            <ac:grpSpMk id="2" creationId="{00000000-0000-0000-0000-000000000000}"/>
          </ac:grpSpMkLst>
        </pc:grpChg>
      </pc:sldChg>
      <pc:sldChg chg="modSp mod">
        <pc:chgData name="Nona Henderson" userId="65b85af2-f089-4cd2-9de9-bffef32256cb" providerId="ADAL" clId="{F59FA39D-EAC7-411F-86F8-7777BFB93B1E}" dt="2024-01-24T16:06:55.874" v="215" actId="207"/>
        <pc:sldMkLst>
          <pc:docMk/>
          <pc:sldMk cId="0" sldId="401"/>
        </pc:sldMkLst>
        <pc:spChg chg="mod">
          <ac:chgData name="Nona Henderson" userId="65b85af2-f089-4cd2-9de9-bffef32256cb" providerId="ADAL" clId="{F59FA39D-EAC7-411F-86F8-7777BFB93B1E}" dt="2024-01-24T16:06:55.874" v="215" actId="207"/>
          <ac:spMkLst>
            <pc:docMk/>
            <pc:sldMk cId="0" sldId="401"/>
            <ac:spMk id="9" creationId="{00000000-0000-0000-0000-000000000000}"/>
          </ac:spMkLst>
        </pc:spChg>
        <pc:grpChg chg="mod">
          <ac:chgData name="Nona Henderson" userId="65b85af2-f089-4cd2-9de9-bffef32256cb" providerId="ADAL" clId="{F59FA39D-EAC7-411F-86F8-7777BFB93B1E}" dt="2024-01-24T16:06:50.904" v="213" actId="14100"/>
          <ac:grpSpMkLst>
            <pc:docMk/>
            <pc:sldMk cId="0" sldId="401"/>
            <ac:grpSpMk id="2" creationId="{00000000-0000-0000-0000-000000000000}"/>
          </ac:grpSpMkLst>
        </pc:grpChg>
      </pc:sldChg>
      <pc:sldChg chg="modSp mod">
        <pc:chgData name="Nona Henderson" userId="65b85af2-f089-4cd2-9de9-bffef32256cb" providerId="ADAL" clId="{F59FA39D-EAC7-411F-86F8-7777BFB93B1E}" dt="2024-01-24T16:07:00.075" v="216" actId="14100"/>
        <pc:sldMkLst>
          <pc:docMk/>
          <pc:sldMk cId="0" sldId="402"/>
        </pc:sldMkLst>
        <pc:grpChg chg="mod">
          <ac:chgData name="Nona Henderson" userId="65b85af2-f089-4cd2-9de9-bffef32256cb" providerId="ADAL" clId="{F59FA39D-EAC7-411F-86F8-7777BFB93B1E}" dt="2024-01-24T16:07:00.075" v="216" actId="14100"/>
          <ac:grpSpMkLst>
            <pc:docMk/>
            <pc:sldMk cId="0" sldId="402"/>
            <ac:grpSpMk id="2" creationId="{00000000-0000-0000-0000-000000000000}"/>
          </ac:grpSpMkLst>
        </pc:grpChg>
      </pc:sldChg>
      <pc:sldChg chg="modSp mod">
        <pc:chgData name="Nona Henderson" userId="65b85af2-f089-4cd2-9de9-bffef32256cb" providerId="ADAL" clId="{F59FA39D-EAC7-411F-86F8-7777BFB93B1E}" dt="2024-01-24T16:07:03.703" v="217" actId="14100"/>
        <pc:sldMkLst>
          <pc:docMk/>
          <pc:sldMk cId="0" sldId="403"/>
        </pc:sldMkLst>
        <pc:grpChg chg="mod">
          <ac:chgData name="Nona Henderson" userId="65b85af2-f089-4cd2-9de9-bffef32256cb" providerId="ADAL" clId="{F59FA39D-EAC7-411F-86F8-7777BFB93B1E}" dt="2024-01-24T16:07:03.703" v="217" actId="14100"/>
          <ac:grpSpMkLst>
            <pc:docMk/>
            <pc:sldMk cId="0" sldId="403"/>
            <ac:grpSpMk id="2" creationId="{00000000-0000-0000-0000-000000000000}"/>
          </ac:grpSpMkLst>
        </pc:grpChg>
      </pc:sldChg>
      <pc:sldChg chg="modSp mod">
        <pc:chgData name="Nona Henderson" userId="65b85af2-f089-4cd2-9de9-bffef32256cb" providerId="ADAL" clId="{F59FA39D-EAC7-411F-86F8-7777BFB93B1E}" dt="2024-01-24T16:07:11.859" v="220" actId="207"/>
        <pc:sldMkLst>
          <pc:docMk/>
          <pc:sldMk cId="0" sldId="404"/>
        </pc:sldMkLst>
        <pc:spChg chg="mod">
          <ac:chgData name="Nona Henderson" userId="65b85af2-f089-4cd2-9de9-bffef32256cb" providerId="ADAL" clId="{F59FA39D-EAC7-411F-86F8-7777BFB93B1E}" dt="2024-01-24T16:07:11.859" v="220" actId="207"/>
          <ac:spMkLst>
            <pc:docMk/>
            <pc:sldMk cId="0" sldId="404"/>
            <ac:spMk id="9" creationId="{00000000-0000-0000-0000-000000000000}"/>
          </ac:spMkLst>
        </pc:spChg>
        <pc:grpChg chg="mod">
          <ac:chgData name="Nona Henderson" userId="65b85af2-f089-4cd2-9de9-bffef32256cb" providerId="ADAL" clId="{F59FA39D-EAC7-411F-86F8-7777BFB93B1E}" dt="2024-01-24T16:07:08.016" v="218" actId="14100"/>
          <ac:grpSpMkLst>
            <pc:docMk/>
            <pc:sldMk cId="0" sldId="404"/>
            <ac:grpSpMk id="2" creationId="{00000000-0000-0000-0000-000000000000}"/>
          </ac:grpSpMkLst>
        </pc:grpChg>
      </pc:sldChg>
      <pc:sldChg chg="modSp mod">
        <pc:chgData name="Nona Henderson" userId="65b85af2-f089-4cd2-9de9-bffef32256cb" providerId="ADAL" clId="{F59FA39D-EAC7-411F-86F8-7777BFB93B1E}" dt="2024-01-24T16:07:19.906" v="223" actId="207"/>
        <pc:sldMkLst>
          <pc:docMk/>
          <pc:sldMk cId="0" sldId="405"/>
        </pc:sldMkLst>
        <pc:spChg chg="mod">
          <ac:chgData name="Nona Henderson" userId="65b85af2-f089-4cd2-9de9-bffef32256cb" providerId="ADAL" clId="{F59FA39D-EAC7-411F-86F8-7777BFB93B1E}" dt="2024-01-24T16:07:19.906" v="223" actId="207"/>
          <ac:spMkLst>
            <pc:docMk/>
            <pc:sldMk cId="0" sldId="405"/>
            <ac:spMk id="9" creationId="{00000000-0000-0000-0000-000000000000}"/>
          </ac:spMkLst>
        </pc:spChg>
        <pc:grpChg chg="mod">
          <ac:chgData name="Nona Henderson" userId="65b85af2-f089-4cd2-9de9-bffef32256cb" providerId="ADAL" clId="{F59FA39D-EAC7-411F-86F8-7777BFB93B1E}" dt="2024-01-24T16:07:15.599" v="221" actId="14100"/>
          <ac:grpSpMkLst>
            <pc:docMk/>
            <pc:sldMk cId="0" sldId="405"/>
            <ac:grpSpMk id="2" creationId="{00000000-0000-0000-0000-000000000000}"/>
          </ac:grpSpMkLst>
        </pc:grpChg>
      </pc:sldChg>
      <pc:sldChg chg="modSp mod">
        <pc:chgData name="Nona Henderson" userId="65b85af2-f089-4cd2-9de9-bffef32256cb" providerId="ADAL" clId="{F59FA39D-EAC7-411F-86F8-7777BFB93B1E}" dt="2024-01-24T16:07:24.639" v="224" actId="14100"/>
        <pc:sldMkLst>
          <pc:docMk/>
          <pc:sldMk cId="0" sldId="406"/>
        </pc:sldMkLst>
        <pc:grpChg chg="mod">
          <ac:chgData name="Nona Henderson" userId="65b85af2-f089-4cd2-9de9-bffef32256cb" providerId="ADAL" clId="{F59FA39D-EAC7-411F-86F8-7777BFB93B1E}" dt="2024-01-24T16:07:24.639" v="224" actId="14100"/>
          <ac:grpSpMkLst>
            <pc:docMk/>
            <pc:sldMk cId="0" sldId="406"/>
            <ac:grpSpMk id="2" creationId="{00000000-0000-0000-0000-000000000000}"/>
          </ac:grpSpMkLst>
        </pc:grpChg>
      </pc:sldChg>
      <pc:sldChg chg="modSp mod">
        <pc:chgData name="Nona Henderson" userId="65b85af2-f089-4cd2-9de9-bffef32256cb" providerId="ADAL" clId="{F59FA39D-EAC7-411F-86F8-7777BFB93B1E}" dt="2024-01-24T16:07:35.547" v="227" actId="1076"/>
        <pc:sldMkLst>
          <pc:docMk/>
          <pc:sldMk cId="0" sldId="407"/>
        </pc:sldMkLst>
        <pc:spChg chg="mod">
          <ac:chgData name="Nona Henderson" userId="65b85af2-f089-4cd2-9de9-bffef32256cb" providerId="ADAL" clId="{F59FA39D-EAC7-411F-86F8-7777BFB93B1E}" dt="2024-01-24T16:07:35.547" v="227" actId="1076"/>
          <ac:spMkLst>
            <pc:docMk/>
            <pc:sldMk cId="0" sldId="407"/>
            <ac:spMk id="9" creationId="{00000000-0000-0000-0000-000000000000}"/>
          </ac:spMkLst>
        </pc:spChg>
        <pc:grpChg chg="mod">
          <ac:chgData name="Nona Henderson" userId="65b85af2-f089-4cd2-9de9-bffef32256cb" providerId="ADAL" clId="{F59FA39D-EAC7-411F-86F8-7777BFB93B1E}" dt="2024-01-24T16:07:28.983" v="225" actId="14100"/>
          <ac:grpSpMkLst>
            <pc:docMk/>
            <pc:sldMk cId="0" sldId="407"/>
            <ac:grpSpMk id="2" creationId="{00000000-0000-0000-0000-000000000000}"/>
          </ac:grpSpMkLst>
        </pc:grpChg>
      </pc:sldChg>
      <pc:sldChg chg="modSp mod">
        <pc:chgData name="Nona Henderson" userId="65b85af2-f089-4cd2-9de9-bffef32256cb" providerId="ADAL" clId="{F59FA39D-EAC7-411F-86F8-7777BFB93B1E}" dt="2024-01-24T16:07:39.807" v="228" actId="14100"/>
        <pc:sldMkLst>
          <pc:docMk/>
          <pc:sldMk cId="0" sldId="408"/>
        </pc:sldMkLst>
        <pc:grpChg chg="mod">
          <ac:chgData name="Nona Henderson" userId="65b85af2-f089-4cd2-9de9-bffef32256cb" providerId="ADAL" clId="{F59FA39D-EAC7-411F-86F8-7777BFB93B1E}" dt="2024-01-24T16:07:39.807" v="228" actId="14100"/>
          <ac:grpSpMkLst>
            <pc:docMk/>
            <pc:sldMk cId="0" sldId="408"/>
            <ac:grpSpMk id="2" creationId="{00000000-0000-0000-0000-000000000000}"/>
          </ac:grpSpMkLst>
        </pc:grpChg>
      </pc:sldChg>
      <pc:sldChg chg="modSp mod">
        <pc:chgData name="Nona Henderson" userId="65b85af2-f089-4cd2-9de9-bffef32256cb" providerId="ADAL" clId="{F59FA39D-EAC7-411F-86F8-7777BFB93B1E}" dt="2024-01-24T16:07:43.475" v="229" actId="14100"/>
        <pc:sldMkLst>
          <pc:docMk/>
          <pc:sldMk cId="0" sldId="409"/>
        </pc:sldMkLst>
        <pc:grpChg chg="mod">
          <ac:chgData name="Nona Henderson" userId="65b85af2-f089-4cd2-9de9-bffef32256cb" providerId="ADAL" clId="{F59FA39D-EAC7-411F-86F8-7777BFB93B1E}" dt="2024-01-24T16:07:43.475" v="229" actId="14100"/>
          <ac:grpSpMkLst>
            <pc:docMk/>
            <pc:sldMk cId="0" sldId="409"/>
            <ac:grpSpMk id="2" creationId="{00000000-0000-0000-0000-000000000000}"/>
          </ac:grpSpMkLst>
        </pc:grpChg>
      </pc:sldChg>
      <pc:sldChg chg="modSp mod">
        <pc:chgData name="Nona Henderson" userId="65b85af2-f089-4cd2-9de9-bffef32256cb" providerId="ADAL" clId="{F59FA39D-EAC7-411F-86F8-7777BFB93B1E}" dt="2024-01-24T16:07:51.085" v="232" actId="207"/>
        <pc:sldMkLst>
          <pc:docMk/>
          <pc:sldMk cId="0" sldId="410"/>
        </pc:sldMkLst>
        <pc:spChg chg="mod">
          <ac:chgData name="Nona Henderson" userId="65b85af2-f089-4cd2-9de9-bffef32256cb" providerId="ADAL" clId="{F59FA39D-EAC7-411F-86F8-7777BFB93B1E}" dt="2024-01-24T16:07:51.085" v="232" actId="207"/>
          <ac:spMkLst>
            <pc:docMk/>
            <pc:sldMk cId="0" sldId="410"/>
            <ac:spMk id="9" creationId="{00000000-0000-0000-0000-000000000000}"/>
          </ac:spMkLst>
        </pc:spChg>
        <pc:grpChg chg="mod">
          <ac:chgData name="Nona Henderson" userId="65b85af2-f089-4cd2-9de9-bffef32256cb" providerId="ADAL" clId="{F59FA39D-EAC7-411F-86F8-7777BFB93B1E}" dt="2024-01-24T16:07:47.167" v="230" actId="14100"/>
          <ac:grpSpMkLst>
            <pc:docMk/>
            <pc:sldMk cId="0" sldId="410"/>
            <ac:grpSpMk id="2" creationId="{00000000-0000-0000-0000-000000000000}"/>
          </ac:grpSpMkLst>
        </pc:grpChg>
      </pc:sldChg>
      <pc:sldChg chg="modSp mod">
        <pc:chgData name="Nona Henderson" userId="65b85af2-f089-4cd2-9de9-bffef32256cb" providerId="ADAL" clId="{F59FA39D-EAC7-411F-86F8-7777BFB93B1E}" dt="2024-01-24T16:08:10.429" v="237" actId="20577"/>
        <pc:sldMkLst>
          <pc:docMk/>
          <pc:sldMk cId="0" sldId="411"/>
        </pc:sldMkLst>
        <pc:spChg chg="mod">
          <ac:chgData name="Nona Henderson" userId="65b85af2-f089-4cd2-9de9-bffef32256cb" providerId="ADAL" clId="{F59FA39D-EAC7-411F-86F8-7777BFB93B1E}" dt="2024-01-24T16:08:10.429" v="237" actId="20577"/>
          <ac:spMkLst>
            <pc:docMk/>
            <pc:sldMk cId="0" sldId="411"/>
            <ac:spMk id="9" creationId="{00000000-0000-0000-0000-000000000000}"/>
          </ac:spMkLst>
        </pc:spChg>
        <pc:grpChg chg="mod">
          <ac:chgData name="Nona Henderson" userId="65b85af2-f089-4cd2-9de9-bffef32256cb" providerId="ADAL" clId="{F59FA39D-EAC7-411F-86F8-7777BFB93B1E}" dt="2024-01-24T16:07:56" v="233" actId="14100"/>
          <ac:grpSpMkLst>
            <pc:docMk/>
            <pc:sldMk cId="0" sldId="411"/>
            <ac:grpSpMk id="2" creationId="{00000000-0000-0000-0000-000000000000}"/>
          </ac:grpSpMkLst>
        </pc:grpChg>
      </pc:sldChg>
      <pc:sldChg chg="modSp mod">
        <pc:chgData name="Nona Henderson" userId="65b85af2-f089-4cd2-9de9-bffef32256cb" providerId="ADAL" clId="{F59FA39D-EAC7-411F-86F8-7777BFB93B1E}" dt="2024-01-24T16:08:15.496" v="238" actId="14100"/>
        <pc:sldMkLst>
          <pc:docMk/>
          <pc:sldMk cId="0" sldId="412"/>
        </pc:sldMkLst>
        <pc:grpChg chg="mod">
          <ac:chgData name="Nona Henderson" userId="65b85af2-f089-4cd2-9de9-bffef32256cb" providerId="ADAL" clId="{F59FA39D-EAC7-411F-86F8-7777BFB93B1E}" dt="2024-01-24T16:08:15.496" v="238" actId="14100"/>
          <ac:grpSpMkLst>
            <pc:docMk/>
            <pc:sldMk cId="0" sldId="412"/>
            <ac:grpSpMk id="2" creationId="{00000000-0000-0000-0000-000000000000}"/>
          </ac:grpSpMkLst>
        </pc:grpChg>
      </pc:sldChg>
      <pc:sldChg chg="modSp mod">
        <pc:chgData name="Nona Henderson" userId="65b85af2-f089-4cd2-9de9-bffef32256cb" providerId="ADAL" clId="{F59FA39D-EAC7-411F-86F8-7777BFB93B1E}" dt="2024-01-24T16:08:20.371" v="240" actId="1076"/>
        <pc:sldMkLst>
          <pc:docMk/>
          <pc:sldMk cId="0" sldId="413"/>
        </pc:sldMkLst>
        <pc:spChg chg="mod">
          <ac:chgData name="Nona Henderson" userId="65b85af2-f089-4cd2-9de9-bffef32256cb" providerId="ADAL" clId="{F59FA39D-EAC7-411F-86F8-7777BFB93B1E}" dt="2024-01-24T16:08:20.371" v="240" actId="1076"/>
          <ac:spMkLst>
            <pc:docMk/>
            <pc:sldMk cId="0" sldId="413"/>
            <ac:spMk id="9" creationId="{00000000-0000-0000-0000-000000000000}"/>
          </ac:spMkLst>
        </pc:spChg>
        <pc:grpChg chg="mod">
          <ac:chgData name="Nona Henderson" userId="65b85af2-f089-4cd2-9de9-bffef32256cb" providerId="ADAL" clId="{F59FA39D-EAC7-411F-86F8-7777BFB93B1E}" dt="2024-01-24T16:08:18.623" v="239" actId="14100"/>
          <ac:grpSpMkLst>
            <pc:docMk/>
            <pc:sldMk cId="0" sldId="413"/>
            <ac:grpSpMk id="2" creationId="{00000000-0000-0000-0000-000000000000}"/>
          </ac:grpSpMkLst>
        </pc:grpChg>
      </pc:sldChg>
      <pc:sldChg chg="modSp mod">
        <pc:chgData name="Nona Henderson" userId="65b85af2-f089-4cd2-9de9-bffef32256cb" providerId="ADAL" clId="{F59FA39D-EAC7-411F-86F8-7777BFB93B1E}" dt="2024-01-24T16:08:27.415" v="242" actId="1076"/>
        <pc:sldMkLst>
          <pc:docMk/>
          <pc:sldMk cId="0" sldId="414"/>
        </pc:sldMkLst>
        <pc:spChg chg="mod">
          <ac:chgData name="Nona Henderson" userId="65b85af2-f089-4cd2-9de9-bffef32256cb" providerId="ADAL" clId="{F59FA39D-EAC7-411F-86F8-7777BFB93B1E}" dt="2024-01-24T16:08:27.415" v="242" actId="1076"/>
          <ac:spMkLst>
            <pc:docMk/>
            <pc:sldMk cId="0" sldId="414"/>
            <ac:spMk id="9" creationId="{00000000-0000-0000-0000-000000000000}"/>
          </ac:spMkLst>
        </pc:spChg>
        <pc:grpChg chg="mod">
          <ac:chgData name="Nona Henderson" userId="65b85af2-f089-4cd2-9de9-bffef32256cb" providerId="ADAL" clId="{F59FA39D-EAC7-411F-86F8-7777BFB93B1E}" dt="2024-01-24T16:08:24.352" v="241" actId="14100"/>
          <ac:grpSpMkLst>
            <pc:docMk/>
            <pc:sldMk cId="0" sldId="414"/>
            <ac:grpSpMk id="2" creationId="{00000000-0000-0000-0000-000000000000}"/>
          </ac:grpSpMkLst>
        </pc:grpChg>
      </pc:sldChg>
      <pc:sldChg chg="modSp mod">
        <pc:chgData name="Nona Henderson" userId="65b85af2-f089-4cd2-9de9-bffef32256cb" providerId="ADAL" clId="{F59FA39D-EAC7-411F-86F8-7777BFB93B1E}" dt="2024-01-24T16:08:30.708" v="243" actId="14100"/>
        <pc:sldMkLst>
          <pc:docMk/>
          <pc:sldMk cId="0" sldId="415"/>
        </pc:sldMkLst>
        <pc:grpChg chg="mod">
          <ac:chgData name="Nona Henderson" userId="65b85af2-f089-4cd2-9de9-bffef32256cb" providerId="ADAL" clId="{F59FA39D-EAC7-411F-86F8-7777BFB93B1E}" dt="2024-01-24T16:08:30.708" v="243" actId="14100"/>
          <ac:grpSpMkLst>
            <pc:docMk/>
            <pc:sldMk cId="0" sldId="415"/>
            <ac:grpSpMk id="2" creationId="{00000000-0000-0000-0000-000000000000}"/>
          </ac:grpSpMkLst>
        </pc:grpChg>
      </pc:sldChg>
      <pc:sldChg chg="modSp mod">
        <pc:chgData name="Nona Henderson" userId="65b85af2-f089-4cd2-9de9-bffef32256cb" providerId="ADAL" clId="{F59FA39D-EAC7-411F-86F8-7777BFB93B1E}" dt="2024-01-24T16:08:41.547" v="247" actId="207"/>
        <pc:sldMkLst>
          <pc:docMk/>
          <pc:sldMk cId="0" sldId="416"/>
        </pc:sldMkLst>
        <pc:spChg chg="mod">
          <ac:chgData name="Nona Henderson" userId="65b85af2-f089-4cd2-9de9-bffef32256cb" providerId="ADAL" clId="{F59FA39D-EAC7-411F-86F8-7777BFB93B1E}" dt="2024-01-24T16:08:41.547" v="247" actId="207"/>
          <ac:spMkLst>
            <pc:docMk/>
            <pc:sldMk cId="0" sldId="416"/>
            <ac:spMk id="9" creationId="{00000000-0000-0000-0000-000000000000}"/>
          </ac:spMkLst>
        </pc:spChg>
        <pc:grpChg chg="mod">
          <ac:chgData name="Nona Henderson" userId="65b85af2-f089-4cd2-9de9-bffef32256cb" providerId="ADAL" clId="{F59FA39D-EAC7-411F-86F8-7777BFB93B1E}" dt="2024-01-24T16:08:34.304" v="244" actId="14100"/>
          <ac:grpSpMkLst>
            <pc:docMk/>
            <pc:sldMk cId="0" sldId="416"/>
            <ac:grpSpMk id="2" creationId="{00000000-0000-0000-0000-000000000000}"/>
          </ac:grpSpMkLst>
        </pc:grpChg>
      </pc:sldChg>
      <pc:sldChg chg="modSp mod">
        <pc:chgData name="Nona Henderson" userId="65b85af2-f089-4cd2-9de9-bffef32256cb" providerId="ADAL" clId="{F59FA39D-EAC7-411F-86F8-7777BFB93B1E}" dt="2024-01-24T16:08:46.332" v="248" actId="14100"/>
        <pc:sldMkLst>
          <pc:docMk/>
          <pc:sldMk cId="0" sldId="417"/>
        </pc:sldMkLst>
        <pc:grpChg chg="mod">
          <ac:chgData name="Nona Henderson" userId="65b85af2-f089-4cd2-9de9-bffef32256cb" providerId="ADAL" clId="{F59FA39D-EAC7-411F-86F8-7777BFB93B1E}" dt="2024-01-24T16:08:46.332" v="248" actId="14100"/>
          <ac:grpSpMkLst>
            <pc:docMk/>
            <pc:sldMk cId="0" sldId="417"/>
            <ac:grpSpMk id="2" creationId="{00000000-0000-0000-0000-000000000000}"/>
          </ac:grpSpMkLst>
        </pc:grpChg>
      </pc:sldChg>
      <pc:sldChg chg="modSp mod">
        <pc:chgData name="Nona Henderson" userId="65b85af2-f089-4cd2-9de9-bffef32256cb" providerId="ADAL" clId="{F59FA39D-EAC7-411F-86F8-7777BFB93B1E}" dt="2024-01-24T16:08:53.548" v="249" actId="14100"/>
        <pc:sldMkLst>
          <pc:docMk/>
          <pc:sldMk cId="0" sldId="418"/>
        </pc:sldMkLst>
        <pc:grpChg chg="mod">
          <ac:chgData name="Nona Henderson" userId="65b85af2-f089-4cd2-9de9-bffef32256cb" providerId="ADAL" clId="{F59FA39D-EAC7-411F-86F8-7777BFB93B1E}" dt="2024-01-24T16:08:53.548" v="249" actId="14100"/>
          <ac:grpSpMkLst>
            <pc:docMk/>
            <pc:sldMk cId="0" sldId="418"/>
            <ac:grpSpMk id="2" creationId="{00000000-0000-0000-0000-000000000000}"/>
          </ac:grpSpMkLst>
        </pc:grpChg>
      </pc:sldChg>
      <pc:sldChg chg="modSp mod">
        <pc:chgData name="Nona Henderson" userId="65b85af2-f089-4cd2-9de9-bffef32256cb" providerId="ADAL" clId="{F59FA39D-EAC7-411F-86F8-7777BFB93B1E}" dt="2024-01-24T16:09:00.176" v="251" actId="14100"/>
        <pc:sldMkLst>
          <pc:docMk/>
          <pc:sldMk cId="0" sldId="419"/>
        </pc:sldMkLst>
        <pc:spChg chg="mod">
          <ac:chgData name="Nona Henderson" userId="65b85af2-f089-4cd2-9de9-bffef32256cb" providerId="ADAL" clId="{F59FA39D-EAC7-411F-86F8-7777BFB93B1E}" dt="2024-01-24T16:08:58.104" v="250" actId="14100"/>
          <ac:spMkLst>
            <pc:docMk/>
            <pc:sldMk cId="0" sldId="419"/>
            <ac:spMk id="10" creationId="{00000000-0000-0000-0000-000000000000}"/>
          </ac:spMkLst>
        </pc:spChg>
        <pc:grpChg chg="mod">
          <ac:chgData name="Nona Henderson" userId="65b85af2-f089-4cd2-9de9-bffef32256cb" providerId="ADAL" clId="{F59FA39D-EAC7-411F-86F8-7777BFB93B1E}" dt="2024-01-24T16:09:00.176" v="251" actId="14100"/>
          <ac:grpSpMkLst>
            <pc:docMk/>
            <pc:sldMk cId="0" sldId="419"/>
            <ac:grpSpMk id="3" creationId="{00000000-0000-0000-0000-000000000000}"/>
          </ac:grpSpMkLst>
        </pc:grpChg>
      </pc:sldChg>
      <pc:sldChg chg="modSp mod">
        <pc:chgData name="Nona Henderson" userId="65b85af2-f089-4cd2-9de9-bffef32256cb" providerId="ADAL" clId="{F59FA39D-EAC7-411F-86F8-7777BFB93B1E}" dt="2024-01-24T16:09:06.846" v="252" actId="14100"/>
        <pc:sldMkLst>
          <pc:docMk/>
          <pc:sldMk cId="0" sldId="421"/>
        </pc:sldMkLst>
        <pc:grpChg chg="mod">
          <ac:chgData name="Nona Henderson" userId="65b85af2-f089-4cd2-9de9-bffef32256cb" providerId="ADAL" clId="{F59FA39D-EAC7-411F-86F8-7777BFB93B1E}" dt="2024-01-24T16:09:06.846" v="252" actId="14100"/>
          <ac:grpSpMkLst>
            <pc:docMk/>
            <pc:sldMk cId="0" sldId="421"/>
            <ac:grpSpMk id="2" creationId="{00000000-0000-0000-0000-000000000000}"/>
          </ac:grpSpMkLst>
        </pc:grpChg>
      </pc:sldChg>
      <pc:sldChg chg="modSp mod">
        <pc:chgData name="Nona Henderson" userId="65b85af2-f089-4cd2-9de9-bffef32256cb" providerId="ADAL" clId="{F59FA39D-EAC7-411F-86F8-7777BFB93B1E}" dt="2024-01-24T16:09:14.726" v="255" actId="207"/>
        <pc:sldMkLst>
          <pc:docMk/>
          <pc:sldMk cId="0" sldId="422"/>
        </pc:sldMkLst>
        <pc:spChg chg="mod">
          <ac:chgData name="Nona Henderson" userId="65b85af2-f089-4cd2-9de9-bffef32256cb" providerId="ADAL" clId="{F59FA39D-EAC7-411F-86F8-7777BFB93B1E}" dt="2024-01-24T16:09:14.726" v="255" actId="207"/>
          <ac:spMkLst>
            <pc:docMk/>
            <pc:sldMk cId="0" sldId="422"/>
            <ac:spMk id="9" creationId="{00000000-0000-0000-0000-000000000000}"/>
          </ac:spMkLst>
        </pc:spChg>
        <pc:grpChg chg="mod">
          <ac:chgData name="Nona Henderson" userId="65b85af2-f089-4cd2-9de9-bffef32256cb" providerId="ADAL" clId="{F59FA39D-EAC7-411F-86F8-7777BFB93B1E}" dt="2024-01-24T16:09:10.235" v="253" actId="14100"/>
          <ac:grpSpMkLst>
            <pc:docMk/>
            <pc:sldMk cId="0" sldId="422"/>
            <ac:grpSpMk id="2" creationId="{00000000-0000-0000-0000-000000000000}"/>
          </ac:grpSpMkLst>
        </pc:grpChg>
      </pc:sldChg>
      <pc:sldChg chg="modSp mod">
        <pc:chgData name="Nona Henderson" userId="65b85af2-f089-4cd2-9de9-bffef32256cb" providerId="ADAL" clId="{F59FA39D-EAC7-411F-86F8-7777BFB93B1E}" dt="2024-01-24T16:09:21.452" v="257" actId="1076"/>
        <pc:sldMkLst>
          <pc:docMk/>
          <pc:sldMk cId="0" sldId="423"/>
        </pc:sldMkLst>
        <pc:spChg chg="mod">
          <ac:chgData name="Nona Henderson" userId="65b85af2-f089-4cd2-9de9-bffef32256cb" providerId="ADAL" clId="{F59FA39D-EAC7-411F-86F8-7777BFB93B1E}" dt="2024-01-24T16:09:21.452" v="257" actId="1076"/>
          <ac:spMkLst>
            <pc:docMk/>
            <pc:sldMk cId="0" sldId="423"/>
            <ac:spMk id="10" creationId="{00000000-0000-0000-0000-000000000000}"/>
          </ac:spMkLst>
        </pc:spChg>
        <pc:grpChg chg="mod">
          <ac:chgData name="Nona Henderson" userId="65b85af2-f089-4cd2-9de9-bffef32256cb" providerId="ADAL" clId="{F59FA39D-EAC7-411F-86F8-7777BFB93B1E}" dt="2024-01-24T16:09:18.644" v="256" actId="14100"/>
          <ac:grpSpMkLst>
            <pc:docMk/>
            <pc:sldMk cId="0" sldId="423"/>
            <ac:grpSpMk id="2" creationId="{00000000-0000-0000-0000-000000000000}"/>
          </ac:grpSpMkLst>
        </pc:grpChg>
      </pc:sldChg>
      <pc:sldChg chg="modSp mod">
        <pc:chgData name="Nona Henderson" userId="65b85af2-f089-4cd2-9de9-bffef32256cb" providerId="ADAL" clId="{F59FA39D-EAC7-411F-86F8-7777BFB93B1E}" dt="2024-01-24T16:09:30.470" v="260" actId="207"/>
        <pc:sldMkLst>
          <pc:docMk/>
          <pc:sldMk cId="0" sldId="424"/>
        </pc:sldMkLst>
        <pc:spChg chg="mod">
          <ac:chgData name="Nona Henderson" userId="65b85af2-f089-4cd2-9de9-bffef32256cb" providerId="ADAL" clId="{F59FA39D-EAC7-411F-86F8-7777BFB93B1E}" dt="2024-01-24T16:09:30.470" v="260" actId="207"/>
          <ac:spMkLst>
            <pc:docMk/>
            <pc:sldMk cId="0" sldId="424"/>
            <ac:spMk id="9" creationId="{00000000-0000-0000-0000-000000000000}"/>
          </ac:spMkLst>
        </pc:spChg>
        <pc:grpChg chg="mod">
          <ac:chgData name="Nona Henderson" userId="65b85af2-f089-4cd2-9de9-bffef32256cb" providerId="ADAL" clId="{F59FA39D-EAC7-411F-86F8-7777BFB93B1E}" dt="2024-01-24T16:09:26.940" v="258" actId="14100"/>
          <ac:grpSpMkLst>
            <pc:docMk/>
            <pc:sldMk cId="0" sldId="424"/>
            <ac:grpSpMk id="2" creationId="{00000000-0000-0000-0000-000000000000}"/>
          </ac:grpSpMkLst>
        </pc:grpChg>
      </pc:sldChg>
      <pc:sldChg chg="modSp mod">
        <pc:chgData name="Nona Henderson" userId="65b85af2-f089-4cd2-9de9-bffef32256cb" providerId="ADAL" clId="{F59FA39D-EAC7-411F-86F8-7777BFB93B1E}" dt="2024-01-24T16:09:43.203" v="264" actId="1076"/>
        <pc:sldMkLst>
          <pc:docMk/>
          <pc:sldMk cId="0" sldId="425"/>
        </pc:sldMkLst>
        <pc:spChg chg="mod">
          <ac:chgData name="Nona Henderson" userId="65b85af2-f089-4cd2-9de9-bffef32256cb" providerId="ADAL" clId="{F59FA39D-EAC7-411F-86F8-7777BFB93B1E}" dt="2024-01-24T16:09:43.203" v="264" actId="1076"/>
          <ac:spMkLst>
            <pc:docMk/>
            <pc:sldMk cId="0" sldId="425"/>
            <ac:spMk id="9" creationId="{00000000-0000-0000-0000-000000000000}"/>
          </ac:spMkLst>
        </pc:spChg>
        <pc:grpChg chg="mod">
          <ac:chgData name="Nona Henderson" userId="65b85af2-f089-4cd2-9de9-bffef32256cb" providerId="ADAL" clId="{F59FA39D-EAC7-411F-86F8-7777BFB93B1E}" dt="2024-01-24T16:09:41.007" v="263" actId="14100"/>
          <ac:grpSpMkLst>
            <pc:docMk/>
            <pc:sldMk cId="0" sldId="425"/>
            <ac:grpSpMk id="2" creationId="{00000000-0000-0000-0000-000000000000}"/>
          </ac:grpSpMkLst>
        </pc:grpChg>
      </pc:sldChg>
      <pc:sldChg chg="modSp mod">
        <pc:chgData name="Nona Henderson" userId="65b85af2-f089-4cd2-9de9-bffef32256cb" providerId="ADAL" clId="{F59FA39D-EAC7-411F-86F8-7777BFB93B1E}" dt="2024-01-24T16:09:53.196" v="267" actId="14100"/>
        <pc:sldMkLst>
          <pc:docMk/>
          <pc:sldMk cId="0" sldId="426"/>
        </pc:sldMkLst>
        <pc:spChg chg="ord">
          <ac:chgData name="Nona Henderson" userId="65b85af2-f089-4cd2-9de9-bffef32256cb" providerId="ADAL" clId="{F59FA39D-EAC7-411F-86F8-7777BFB93B1E}" dt="2024-01-24T16:09:51.060" v="266" actId="167"/>
          <ac:spMkLst>
            <pc:docMk/>
            <pc:sldMk cId="0" sldId="426"/>
            <ac:spMk id="9" creationId="{00000000-0000-0000-0000-000000000000}"/>
          </ac:spMkLst>
        </pc:spChg>
        <pc:spChg chg="mod">
          <ac:chgData name="Nona Henderson" userId="65b85af2-f089-4cd2-9de9-bffef32256cb" providerId="ADAL" clId="{F59FA39D-EAC7-411F-86F8-7777BFB93B1E}" dt="2024-01-24T16:09:53.196" v="267" actId="14100"/>
          <ac:spMkLst>
            <pc:docMk/>
            <pc:sldMk cId="0" sldId="426"/>
            <ac:spMk id="10" creationId="{00000000-0000-0000-0000-000000000000}"/>
          </ac:spMkLst>
        </pc:spChg>
        <pc:grpChg chg="mod">
          <ac:chgData name="Nona Henderson" userId="65b85af2-f089-4cd2-9de9-bffef32256cb" providerId="ADAL" clId="{F59FA39D-EAC7-411F-86F8-7777BFB93B1E}" dt="2024-01-24T16:09:47.163" v="265" actId="14100"/>
          <ac:grpSpMkLst>
            <pc:docMk/>
            <pc:sldMk cId="0" sldId="426"/>
            <ac:grpSpMk id="2" creationId="{00000000-0000-0000-0000-000000000000}"/>
          </ac:grpSpMkLst>
        </pc:grpChg>
      </pc:sldChg>
      <pc:sldChg chg="modSp mod">
        <pc:chgData name="Nona Henderson" userId="65b85af2-f089-4cd2-9de9-bffef32256cb" providerId="ADAL" clId="{F59FA39D-EAC7-411F-86F8-7777BFB93B1E}" dt="2024-01-24T16:09:57.459" v="268" actId="14100"/>
        <pc:sldMkLst>
          <pc:docMk/>
          <pc:sldMk cId="0" sldId="427"/>
        </pc:sldMkLst>
        <pc:grpChg chg="mod">
          <ac:chgData name="Nona Henderson" userId="65b85af2-f089-4cd2-9de9-bffef32256cb" providerId="ADAL" clId="{F59FA39D-EAC7-411F-86F8-7777BFB93B1E}" dt="2024-01-24T16:09:57.459" v="268" actId="14100"/>
          <ac:grpSpMkLst>
            <pc:docMk/>
            <pc:sldMk cId="0" sldId="427"/>
            <ac:grpSpMk id="2" creationId="{00000000-0000-0000-0000-000000000000}"/>
          </ac:grpSpMkLst>
        </pc:grpChg>
      </pc:sldChg>
      <pc:sldChg chg="modSp mod">
        <pc:chgData name="Nona Henderson" userId="65b85af2-f089-4cd2-9de9-bffef32256cb" providerId="ADAL" clId="{F59FA39D-EAC7-411F-86F8-7777BFB93B1E}" dt="2024-01-24T16:10:00.316" v="269" actId="14100"/>
        <pc:sldMkLst>
          <pc:docMk/>
          <pc:sldMk cId="0" sldId="428"/>
        </pc:sldMkLst>
        <pc:grpChg chg="mod">
          <ac:chgData name="Nona Henderson" userId="65b85af2-f089-4cd2-9de9-bffef32256cb" providerId="ADAL" clId="{F59FA39D-EAC7-411F-86F8-7777BFB93B1E}" dt="2024-01-24T16:10:00.316" v="269" actId="14100"/>
          <ac:grpSpMkLst>
            <pc:docMk/>
            <pc:sldMk cId="0" sldId="428"/>
            <ac:grpSpMk id="2" creationId="{00000000-0000-0000-0000-000000000000}"/>
          </ac:grpSpMkLst>
        </pc:grpChg>
      </pc:sldChg>
      <pc:sldChg chg="modSp mod">
        <pc:chgData name="Nona Henderson" userId="65b85af2-f089-4cd2-9de9-bffef32256cb" providerId="ADAL" clId="{F59FA39D-EAC7-411F-86F8-7777BFB93B1E}" dt="2024-01-24T16:10:04.531" v="270" actId="14100"/>
        <pc:sldMkLst>
          <pc:docMk/>
          <pc:sldMk cId="0" sldId="429"/>
        </pc:sldMkLst>
        <pc:grpChg chg="mod">
          <ac:chgData name="Nona Henderson" userId="65b85af2-f089-4cd2-9de9-bffef32256cb" providerId="ADAL" clId="{F59FA39D-EAC7-411F-86F8-7777BFB93B1E}" dt="2024-01-24T16:10:04.531" v="270" actId="14100"/>
          <ac:grpSpMkLst>
            <pc:docMk/>
            <pc:sldMk cId="0" sldId="429"/>
            <ac:grpSpMk id="2" creationId="{00000000-0000-0000-0000-000000000000}"/>
          </ac:grpSpMkLst>
        </pc:grpChg>
      </pc:sldChg>
      <pc:sldChg chg="modSp mod">
        <pc:chgData name="Nona Henderson" userId="65b85af2-f089-4cd2-9de9-bffef32256cb" providerId="ADAL" clId="{F59FA39D-EAC7-411F-86F8-7777BFB93B1E}" dt="2024-01-24T16:10:15.830" v="274" actId="207"/>
        <pc:sldMkLst>
          <pc:docMk/>
          <pc:sldMk cId="0" sldId="430"/>
        </pc:sldMkLst>
        <pc:spChg chg="mod">
          <ac:chgData name="Nona Henderson" userId="65b85af2-f089-4cd2-9de9-bffef32256cb" providerId="ADAL" clId="{F59FA39D-EAC7-411F-86F8-7777BFB93B1E}" dt="2024-01-24T16:10:15.830" v="274" actId="207"/>
          <ac:spMkLst>
            <pc:docMk/>
            <pc:sldMk cId="0" sldId="430"/>
            <ac:spMk id="9" creationId="{00000000-0000-0000-0000-000000000000}"/>
          </ac:spMkLst>
        </pc:spChg>
        <pc:grpChg chg="mod">
          <ac:chgData name="Nona Henderson" userId="65b85af2-f089-4cd2-9de9-bffef32256cb" providerId="ADAL" clId="{F59FA39D-EAC7-411F-86F8-7777BFB93B1E}" dt="2024-01-24T16:10:07.863" v="271" actId="14100"/>
          <ac:grpSpMkLst>
            <pc:docMk/>
            <pc:sldMk cId="0" sldId="430"/>
            <ac:grpSpMk id="2" creationId="{00000000-0000-0000-0000-000000000000}"/>
          </ac:grpSpMkLst>
        </pc:grpChg>
      </pc:sldChg>
      <pc:sldChg chg="modSp mod">
        <pc:chgData name="Nona Henderson" userId="65b85af2-f089-4cd2-9de9-bffef32256cb" providerId="ADAL" clId="{F59FA39D-EAC7-411F-86F8-7777BFB93B1E}" dt="2024-01-24T16:10:22.800" v="275" actId="14100"/>
        <pc:sldMkLst>
          <pc:docMk/>
          <pc:sldMk cId="0" sldId="431"/>
        </pc:sldMkLst>
        <pc:grpChg chg="mod">
          <ac:chgData name="Nona Henderson" userId="65b85af2-f089-4cd2-9de9-bffef32256cb" providerId="ADAL" clId="{F59FA39D-EAC7-411F-86F8-7777BFB93B1E}" dt="2024-01-24T16:10:22.800" v="275" actId="14100"/>
          <ac:grpSpMkLst>
            <pc:docMk/>
            <pc:sldMk cId="0" sldId="431"/>
            <ac:grpSpMk id="2" creationId="{00000000-0000-0000-0000-000000000000}"/>
          </ac:grpSpMkLst>
        </pc:grpChg>
      </pc:sldChg>
      <pc:sldChg chg="modSp mod">
        <pc:chgData name="Nona Henderson" userId="65b85af2-f089-4cd2-9de9-bffef32256cb" providerId="ADAL" clId="{F59FA39D-EAC7-411F-86F8-7777BFB93B1E}" dt="2024-01-24T16:10:29.647" v="278" actId="207"/>
        <pc:sldMkLst>
          <pc:docMk/>
          <pc:sldMk cId="0" sldId="432"/>
        </pc:sldMkLst>
        <pc:spChg chg="mod">
          <ac:chgData name="Nona Henderson" userId="65b85af2-f089-4cd2-9de9-bffef32256cb" providerId="ADAL" clId="{F59FA39D-EAC7-411F-86F8-7777BFB93B1E}" dt="2024-01-24T16:10:29.647" v="278" actId="207"/>
          <ac:spMkLst>
            <pc:docMk/>
            <pc:sldMk cId="0" sldId="432"/>
            <ac:spMk id="9" creationId="{00000000-0000-0000-0000-000000000000}"/>
          </ac:spMkLst>
        </pc:spChg>
        <pc:grpChg chg="mod">
          <ac:chgData name="Nona Henderson" userId="65b85af2-f089-4cd2-9de9-bffef32256cb" providerId="ADAL" clId="{F59FA39D-EAC7-411F-86F8-7777BFB93B1E}" dt="2024-01-24T16:10:26.075" v="276" actId="14100"/>
          <ac:grpSpMkLst>
            <pc:docMk/>
            <pc:sldMk cId="0" sldId="432"/>
            <ac:grpSpMk id="2" creationId="{00000000-0000-0000-0000-000000000000}"/>
          </ac:grpSpMkLst>
        </pc:grpChg>
      </pc:sldChg>
      <pc:sldChg chg="modSp mod">
        <pc:chgData name="Nona Henderson" userId="65b85af2-f089-4cd2-9de9-bffef32256cb" providerId="ADAL" clId="{F59FA39D-EAC7-411F-86F8-7777BFB93B1E}" dt="2024-01-24T16:10:40.721" v="282" actId="207"/>
        <pc:sldMkLst>
          <pc:docMk/>
          <pc:sldMk cId="0" sldId="433"/>
        </pc:sldMkLst>
        <pc:spChg chg="mod">
          <ac:chgData name="Nona Henderson" userId="65b85af2-f089-4cd2-9de9-bffef32256cb" providerId="ADAL" clId="{F59FA39D-EAC7-411F-86F8-7777BFB93B1E}" dt="2024-01-24T16:10:40.721" v="282" actId="207"/>
          <ac:spMkLst>
            <pc:docMk/>
            <pc:sldMk cId="0" sldId="433"/>
            <ac:spMk id="9" creationId="{00000000-0000-0000-0000-000000000000}"/>
          </ac:spMkLst>
        </pc:spChg>
        <pc:grpChg chg="mod">
          <ac:chgData name="Nona Henderson" userId="65b85af2-f089-4cd2-9de9-bffef32256cb" providerId="ADAL" clId="{F59FA39D-EAC7-411F-86F8-7777BFB93B1E}" dt="2024-01-24T16:10:33.663" v="279" actId="14100"/>
          <ac:grpSpMkLst>
            <pc:docMk/>
            <pc:sldMk cId="0" sldId="433"/>
            <ac:grpSpMk id="2" creationId="{00000000-0000-0000-0000-000000000000}"/>
          </ac:grpSpMkLst>
        </pc:grpChg>
      </pc:sldChg>
      <pc:sldChg chg="modSp mod">
        <pc:chgData name="Nona Henderson" userId="65b85af2-f089-4cd2-9de9-bffef32256cb" providerId="ADAL" clId="{F59FA39D-EAC7-411F-86F8-7777BFB93B1E}" dt="2024-01-24T16:10:54.282" v="286" actId="1076"/>
        <pc:sldMkLst>
          <pc:docMk/>
          <pc:sldMk cId="0" sldId="434"/>
        </pc:sldMkLst>
        <pc:spChg chg="mod">
          <ac:chgData name="Nona Henderson" userId="65b85af2-f089-4cd2-9de9-bffef32256cb" providerId="ADAL" clId="{F59FA39D-EAC7-411F-86F8-7777BFB93B1E}" dt="2024-01-24T16:10:54.282" v="286" actId="1076"/>
          <ac:spMkLst>
            <pc:docMk/>
            <pc:sldMk cId="0" sldId="434"/>
            <ac:spMk id="9" creationId="{00000000-0000-0000-0000-000000000000}"/>
          </ac:spMkLst>
        </pc:spChg>
        <pc:grpChg chg="mod">
          <ac:chgData name="Nona Henderson" userId="65b85af2-f089-4cd2-9de9-bffef32256cb" providerId="ADAL" clId="{F59FA39D-EAC7-411F-86F8-7777BFB93B1E}" dt="2024-01-24T16:10:51.380" v="285" actId="14100"/>
          <ac:grpSpMkLst>
            <pc:docMk/>
            <pc:sldMk cId="0" sldId="434"/>
            <ac:grpSpMk id="2" creationId="{00000000-0000-0000-0000-000000000000}"/>
          </ac:grpSpMkLst>
        </pc:grpChg>
      </pc:sldChg>
      <pc:sldChg chg="modSp mod">
        <pc:chgData name="Nona Henderson" userId="65b85af2-f089-4cd2-9de9-bffef32256cb" providerId="ADAL" clId="{F59FA39D-EAC7-411F-86F8-7777BFB93B1E}" dt="2024-01-24T16:11:07.727" v="289" actId="14100"/>
        <pc:sldMkLst>
          <pc:docMk/>
          <pc:sldMk cId="0" sldId="435"/>
        </pc:sldMkLst>
        <pc:spChg chg="mod">
          <ac:chgData name="Nona Henderson" userId="65b85af2-f089-4cd2-9de9-bffef32256cb" providerId="ADAL" clId="{F59FA39D-EAC7-411F-86F8-7777BFB93B1E}" dt="2024-01-24T16:11:05.570" v="288" actId="207"/>
          <ac:spMkLst>
            <pc:docMk/>
            <pc:sldMk cId="0" sldId="435"/>
            <ac:spMk id="9" creationId="{00000000-0000-0000-0000-000000000000}"/>
          </ac:spMkLst>
        </pc:spChg>
        <pc:grpChg chg="mod">
          <ac:chgData name="Nona Henderson" userId="65b85af2-f089-4cd2-9de9-bffef32256cb" providerId="ADAL" clId="{F59FA39D-EAC7-411F-86F8-7777BFB93B1E}" dt="2024-01-24T16:11:07.727" v="289" actId="14100"/>
          <ac:grpSpMkLst>
            <pc:docMk/>
            <pc:sldMk cId="0" sldId="435"/>
            <ac:grpSpMk id="2" creationId="{00000000-0000-0000-0000-000000000000}"/>
          </ac:grpSpMkLst>
        </pc:grpChg>
      </pc:sldChg>
      <pc:sldChg chg="modSp mod">
        <pc:chgData name="Nona Henderson" userId="65b85af2-f089-4cd2-9de9-bffef32256cb" providerId="ADAL" clId="{F59FA39D-EAC7-411F-86F8-7777BFB93B1E}" dt="2024-01-24T16:11:12.803" v="291" actId="1076"/>
        <pc:sldMkLst>
          <pc:docMk/>
          <pc:sldMk cId="0" sldId="436"/>
        </pc:sldMkLst>
        <pc:spChg chg="mod">
          <ac:chgData name="Nona Henderson" userId="65b85af2-f089-4cd2-9de9-bffef32256cb" providerId="ADAL" clId="{F59FA39D-EAC7-411F-86F8-7777BFB93B1E}" dt="2024-01-24T16:11:12.803" v="291" actId="1076"/>
          <ac:spMkLst>
            <pc:docMk/>
            <pc:sldMk cId="0" sldId="436"/>
            <ac:spMk id="9" creationId="{00000000-0000-0000-0000-000000000000}"/>
          </ac:spMkLst>
        </pc:spChg>
        <pc:grpChg chg="mod">
          <ac:chgData name="Nona Henderson" userId="65b85af2-f089-4cd2-9de9-bffef32256cb" providerId="ADAL" clId="{F59FA39D-EAC7-411F-86F8-7777BFB93B1E}" dt="2024-01-24T16:11:10.912" v="290" actId="14100"/>
          <ac:grpSpMkLst>
            <pc:docMk/>
            <pc:sldMk cId="0" sldId="436"/>
            <ac:grpSpMk id="2" creationId="{00000000-0000-0000-0000-000000000000}"/>
          </ac:grpSpMkLst>
        </pc:grpChg>
      </pc:sldChg>
      <pc:sldChg chg="modSp mod">
        <pc:chgData name="Nona Henderson" userId="65b85af2-f089-4cd2-9de9-bffef32256cb" providerId="ADAL" clId="{F59FA39D-EAC7-411F-86F8-7777BFB93B1E}" dt="2024-01-24T16:11:22.169" v="295" actId="207"/>
        <pc:sldMkLst>
          <pc:docMk/>
          <pc:sldMk cId="0" sldId="437"/>
        </pc:sldMkLst>
        <pc:spChg chg="mod">
          <ac:chgData name="Nona Henderson" userId="65b85af2-f089-4cd2-9de9-bffef32256cb" providerId="ADAL" clId="{F59FA39D-EAC7-411F-86F8-7777BFB93B1E}" dt="2024-01-24T16:11:22.169" v="295" actId="207"/>
          <ac:spMkLst>
            <pc:docMk/>
            <pc:sldMk cId="0" sldId="437"/>
            <ac:spMk id="9" creationId="{00000000-0000-0000-0000-000000000000}"/>
          </ac:spMkLst>
        </pc:spChg>
        <pc:grpChg chg="mod">
          <ac:chgData name="Nona Henderson" userId="65b85af2-f089-4cd2-9de9-bffef32256cb" providerId="ADAL" clId="{F59FA39D-EAC7-411F-86F8-7777BFB93B1E}" dt="2024-01-24T16:11:16.630" v="292" actId="14100"/>
          <ac:grpSpMkLst>
            <pc:docMk/>
            <pc:sldMk cId="0" sldId="437"/>
            <ac:grpSpMk id="2" creationId="{00000000-0000-0000-0000-000000000000}"/>
          </ac:grpSpMkLst>
        </pc:grpChg>
      </pc:sldChg>
      <pc:sldChg chg="modSp mod">
        <pc:chgData name="Nona Henderson" userId="65b85af2-f089-4cd2-9de9-bffef32256cb" providerId="ADAL" clId="{F59FA39D-EAC7-411F-86F8-7777BFB93B1E}" dt="2024-01-24T16:11:33.627" v="299" actId="1076"/>
        <pc:sldMkLst>
          <pc:docMk/>
          <pc:sldMk cId="0" sldId="438"/>
        </pc:sldMkLst>
        <pc:spChg chg="mod">
          <ac:chgData name="Nona Henderson" userId="65b85af2-f089-4cd2-9de9-bffef32256cb" providerId="ADAL" clId="{F59FA39D-EAC7-411F-86F8-7777BFB93B1E}" dt="2024-01-24T16:11:33.627" v="299" actId="1076"/>
          <ac:spMkLst>
            <pc:docMk/>
            <pc:sldMk cId="0" sldId="438"/>
            <ac:spMk id="9" creationId="{00000000-0000-0000-0000-000000000000}"/>
          </ac:spMkLst>
        </pc:spChg>
        <pc:grpChg chg="mod">
          <ac:chgData name="Nona Henderson" userId="65b85af2-f089-4cd2-9de9-bffef32256cb" providerId="ADAL" clId="{F59FA39D-EAC7-411F-86F8-7777BFB93B1E}" dt="2024-01-24T16:11:31.104" v="298" actId="14100"/>
          <ac:grpSpMkLst>
            <pc:docMk/>
            <pc:sldMk cId="0" sldId="438"/>
            <ac:grpSpMk id="2" creationId="{00000000-0000-0000-0000-000000000000}"/>
          </ac:grpSpMkLst>
        </pc:grpChg>
      </pc:sldChg>
      <pc:sldChg chg="modSp mod">
        <pc:chgData name="Nona Henderson" userId="65b85af2-f089-4cd2-9de9-bffef32256cb" providerId="ADAL" clId="{F59FA39D-EAC7-411F-86F8-7777BFB93B1E}" dt="2024-01-24T16:11:44.144" v="303" actId="207"/>
        <pc:sldMkLst>
          <pc:docMk/>
          <pc:sldMk cId="0" sldId="439"/>
        </pc:sldMkLst>
        <pc:spChg chg="mod">
          <ac:chgData name="Nona Henderson" userId="65b85af2-f089-4cd2-9de9-bffef32256cb" providerId="ADAL" clId="{F59FA39D-EAC7-411F-86F8-7777BFB93B1E}" dt="2024-01-24T16:11:44.144" v="303" actId="207"/>
          <ac:spMkLst>
            <pc:docMk/>
            <pc:sldMk cId="0" sldId="439"/>
            <ac:spMk id="9" creationId="{00000000-0000-0000-0000-000000000000}"/>
          </ac:spMkLst>
        </pc:spChg>
        <pc:grpChg chg="mod">
          <ac:chgData name="Nona Henderson" userId="65b85af2-f089-4cd2-9de9-bffef32256cb" providerId="ADAL" clId="{F59FA39D-EAC7-411F-86F8-7777BFB93B1E}" dt="2024-01-24T16:11:37.715" v="300" actId="14100"/>
          <ac:grpSpMkLst>
            <pc:docMk/>
            <pc:sldMk cId="0" sldId="439"/>
            <ac:grpSpMk id="2" creationId="{00000000-0000-0000-0000-000000000000}"/>
          </ac:grpSpMkLst>
        </pc:grpChg>
      </pc:sldChg>
      <pc:sldChg chg="modSp mod">
        <pc:chgData name="Nona Henderson" userId="65b85af2-f089-4cd2-9de9-bffef32256cb" providerId="ADAL" clId="{F59FA39D-EAC7-411F-86F8-7777BFB93B1E}" dt="2024-01-24T16:11:51.107" v="306" actId="14100"/>
        <pc:sldMkLst>
          <pc:docMk/>
          <pc:sldMk cId="0" sldId="440"/>
        </pc:sldMkLst>
        <pc:spChg chg="mod">
          <ac:chgData name="Nona Henderson" userId="65b85af2-f089-4cd2-9de9-bffef32256cb" providerId="ADAL" clId="{F59FA39D-EAC7-411F-86F8-7777BFB93B1E}" dt="2024-01-24T16:11:48.962" v="305" actId="207"/>
          <ac:spMkLst>
            <pc:docMk/>
            <pc:sldMk cId="0" sldId="440"/>
            <ac:spMk id="9" creationId="{00000000-0000-0000-0000-000000000000}"/>
          </ac:spMkLst>
        </pc:spChg>
        <pc:grpChg chg="mod">
          <ac:chgData name="Nona Henderson" userId="65b85af2-f089-4cd2-9de9-bffef32256cb" providerId="ADAL" clId="{F59FA39D-EAC7-411F-86F8-7777BFB93B1E}" dt="2024-01-24T16:11:51.107" v="306" actId="14100"/>
          <ac:grpSpMkLst>
            <pc:docMk/>
            <pc:sldMk cId="0" sldId="440"/>
            <ac:grpSpMk id="2" creationId="{00000000-0000-0000-0000-000000000000}"/>
          </ac:grpSpMkLst>
        </pc:grpChg>
      </pc:sldChg>
      <pc:sldChg chg="modSp mod">
        <pc:chgData name="Nona Henderson" userId="65b85af2-f089-4cd2-9de9-bffef32256cb" providerId="ADAL" clId="{F59FA39D-EAC7-411F-86F8-7777BFB93B1E}" dt="2024-01-24T16:11:58.457" v="309" actId="14100"/>
        <pc:sldMkLst>
          <pc:docMk/>
          <pc:sldMk cId="0" sldId="441"/>
        </pc:sldMkLst>
        <pc:spChg chg="mod">
          <ac:chgData name="Nona Henderson" userId="65b85af2-f089-4cd2-9de9-bffef32256cb" providerId="ADAL" clId="{F59FA39D-EAC7-411F-86F8-7777BFB93B1E}" dt="2024-01-24T16:11:56.332" v="308" actId="207"/>
          <ac:spMkLst>
            <pc:docMk/>
            <pc:sldMk cId="0" sldId="441"/>
            <ac:spMk id="9" creationId="{00000000-0000-0000-0000-000000000000}"/>
          </ac:spMkLst>
        </pc:spChg>
        <pc:grpChg chg="mod">
          <ac:chgData name="Nona Henderson" userId="65b85af2-f089-4cd2-9de9-bffef32256cb" providerId="ADAL" clId="{F59FA39D-EAC7-411F-86F8-7777BFB93B1E}" dt="2024-01-24T16:11:58.457" v="309" actId="14100"/>
          <ac:grpSpMkLst>
            <pc:docMk/>
            <pc:sldMk cId="0" sldId="441"/>
            <ac:grpSpMk id="2" creationId="{00000000-0000-0000-0000-000000000000}"/>
          </ac:grpSpMkLst>
        </pc:grpChg>
      </pc:sldChg>
      <pc:sldChg chg="modSp mod">
        <pc:chgData name="Nona Henderson" userId="65b85af2-f089-4cd2-9de9-bffef32256cb" providerId="ADAL" clId="{F59FA39D-EAC7-411F-86F8-7777BFB93B1E}" dt="2024-01-24T16:12:11.493" v="315" actId="207"/>
        <pc:sldMkLst>
          <pc:docMk/>
          <pc:sldMk cId="0" sldId="442"/>
        </pc:sldMkLst>
        <pc:spChg chg="mod">
          <ac:chgData name="Nona Henderson" userId="65b85af2-f089-4cd2-9de9-bffef32256cb" providerId="ADAL" clId="{F59FA39D-EAC7-411F-86F8-7777BFB93B1E}" dt="2024-01-24T16:12:11.493" v="315" actId="207"/>
          <ac:spMkLst>
            <pc:docMk/>
            <pc:sldMk cId="0" sldId="442"/>
            <ac:spMk id="9" creationId="{00000000-0000-0000-0000-000000000000}"/>
          </ac:spMkLst>
        </pc:spChg>
        <pc:grpChg chg="mod">
          <ac:chgData name="Nona Henderson" userId="65b85af2-f089-4cd2-9de9-bffef32256cb" providerId="ADAL" clId="{F59FA39D-EAC7-411F-86F8-7777BFB93B1E}" dt="2024-01-24T16:12:01.183" v="310" actId="14100"/>
          <ac:grpSpMkLst>
            <pc:docMk/>
            <pc:sldMk cId="0" sldId="442"/>
            <ac:grpSpMk id="2" creationId="{00000000-0000-0000-0000-000000000000}"/>
          </ac:grpSpMkLst>
        </pc:grpChg>
      </pc:sldChg>
      <pc:sldChg chg="modSp mod">
        <pc:chgData name="Nona Henderson" userId="65b85af2-f089-4cd2-9de9-bffef32256cb" providerId="ADAL" clId="{F59FA39D-EAC7-411F-86F8-7777BFB93B1E}" dt="2024-01-24T16:12:19.999" v="318" actId="14100"/>
        <pc:sldMkLst>
          <pc:docMk/>
          <pc:sldMk cId="0" sldId="443"/>
        </pc:sldMkLst>
        <pc:spChg chg="mod">
          <ac:chgData name="Nona Henderson" userId="65b85af2-f089-4cd2-9de9-bffef32256cb" providerId="ADAL" clId="{F59FA39D-EAC7-411F-86F8-7777BFB93B1E}" dt="2024-01-24T16:12:17.507" v="317" actId="207"/>
          <ac:spMkLst>
            <pc:docMk/>
            <pc:sldMk cId="0" sldId="443"/>
            <ac:spMk id="9" creationId="{00000000-0000-0000-0000-000000000000}"/>
          </ac:spMkLst>
        </pc:spChg>
        <pc:grpChg chg="mod">
          <ac:chgData name="Nona Henderson" userId="65b85af2-f089-4cd2-9de9-bffef32256cb" providerId="ADAL" clId="{F59FA39D-EAC7-411F-86F8-7777BFB93B1E}" dt="2024-01-24T16:12:19.999" v="318" actId="14100"/>
          <ac:grpSpMkLst>
            <pc:docMk/>
            <pc:sldMk cId="0" sldId="443"/>
            <ac:grpSpMk id="2" creationId="{00000000-0000-0000-0000-000000000000}"/>
          </ac:grpSpMkLst>
        </pc:grpChg>
      </pc:sldChg>
      <pc:sldChg chg="modSp mod">
        <pc:chgData name="Nona Henderson" userId="65b85af2-f089-4cd2-9de9-bffef32256cb" providerId="ADAL" clId="{F59FA39D-EAC7-411F-86F8-7777BFB93B1E}" dt="2024-01-24T16:12:23.511" v="319" actId="14100"/>
        <pc:sldMkLst>
          <pc:docMk/>
          <pc:sldMk cId="0" sldId="444"/>
        </pc:sldMkLst>
        <pc:grpChg chg="mod">
          <ac:chgData name="Nona Henderson" userId="65b85af2-f089-4cd2-9de9-bffef32256cb" providerId="ADAL" clId="{F59FA39D-EAC7-411F-86F8-7777BFB93B1E}" dt="2024-01-24T16:12:23.511" v="319" actId="14100"/>
          <ac:grpSpMkLst>
            <pc:docMk/>
            <pc:sldMk cId="0" sldId="444"/>
            <ac:grpSpMk id="2" creationId="{00000000-0000-0000-0000-000000000000}"/>
          </ac:grpSpMkLst>
        </pc:grpChg>
      </pc:sldChg>
      <pc:sldChg chg="modSp mod">
        <pc:chgData name="Nona Henderson" userId="65b85af2-f089-4cd2-9de9-bffef32256cb" providerId="ADAL" clId="{F59FA39D-EAC7-411F-86F8-7777BFB93B1E}" dt="2024-01-24T16:12:26.767" v="320" actId="14100"/>
        <pc:sldMkLst>
          <pc:docMk/>
          <pc:sldMk cId="0" sldId="445"/>
        </pc:sldMkLst>
        <pc:grpChg chg="mod">
          <ac:chgData name="Nona Henderson" userId="65b85af2-f089-4cd2-9de9-bffef32256cb" providerId="ADAL" clId="{F59FA39D-EAC7-411F-86F8-7777BFB93B1E}" dt="2024-01-24T16:12:26.767" v="320" actId="14100"/>
          <ac:grpSpMkLst>
            <pc:docMk/>
            <pc:sldMk cId="0" sldId="445"/>
            <ac:grpSpMk id="2" creationId="{00000000-0000-0000-0000-000000000000}"/>
          </ac:grpSpMkLst>
        </pc:grpChg>
      </pc:sldChg>
      <pc:sldChg chg="modSp mod">
        <pc:chgData name="Nona Henderson" userId="65b85af2-f089-4cd2-9de9-bffef32256cb" providerId="ADAL" clId="{F59FA39D-EAC7-411F-86F8-7777BFB93B1E}" dt="2024-01-24T16:12:32.127" v="322" actId="14100"/>
        <pc:sldMkLst>
          <pc:docMk/>
          <pc:sldMk cId="0" sldId="446"/>
        </pc:sldMkLst>
        <pc:spChg chg="mod">
          <ac:chgData name="Nona Henderson" userId="65b85af2-f089-4cd2-9de9-bffef32256cb" providerId="ADAL" clId="{F59FA39D-EAC7-411F-86F8-7777BFB93B1E}" dt="2024-01-24T16:12:30.143" v="321" actId="14100"/>
          <ac:spMkLst>
            <pc:docMk/>
            <pc:sldMk cId="0" sldId="446"/>
            <ac:spMk id="10" creationId="{00000000-0000-0000-0000-000000000000}"/>
          </ac:spMkLst>
        </pc:spChg>
        <pc:grpChg chg="mod">
          <ac:chgData name="Nona Henderson" userId="65b85af2-f089-4cd2-9de9-bffef32256cb" providerId="ADAL" clId="{F59FA39D-EAC7-411F-86F8-7777BFB93B1E}" dt="2024-01-24T16:12:32.127" v="322" actId="14100"/>
          <ac:grpSpMkLst>
            <pc:docMk/>
            <pc:sldMk cId="0" sldId="446"/>
            <ac:grpSpMk id="3" creationId="{00000000-0000-0000-0000-000000000000}"/>
          </ac:grpSpMkLst>
        </pc:grpChg>
      </pc:sldChg>
      <pc:sldChg chg="modSp mod">
        <pc:chgData name="Nona Henderson" userId="65b85af2-f089-4cd2-9de9-bffef32256cb" providerId="ADAL" clId="{F59FA39D-EAC7-411F-86F8-7777BFB93B1E}" dt="2024-01-24T16:12:36.243" v="323" actId="14100"/>
        <pc:sldMkLst>
          <pc:docMk/>
          <pc:sldMk cId="0" sldId="447"/>
        </pc:sldMkLst>
        <pc:grpChg chg="mod">
          <ac:chgData name="Nona Henderson" userId="65b85af2-f089-4cd2-9de9-bffef32256cb" providerId="ADAL" clId="{F59FA39D-EAC7-411F-86F8-7777BFB93B1E}" dt="2024-01-24T16:12:36.243" v="323" actId="14100"/>
          <ac:grpSpMkLst>
            <pc:docMk/>
            <pc:sldMk cId="0" sldId="447"/>
            <ac:grpSpMk id="2" creationId="{00000000-0000-0000-0000-000000000000}"/>
          </ac:grpSpMkLst>
        </pc:grpChg>
      </pc:sldChg>
      <pc:sldChg chg="modSp mod">
        <pc:chgData name="Nona Henderson" userId="65b85af2-f089-4cd2-9de9-bffef32256cb" providerId="ADAL" clId="{F59FA39D-EAC7-411F-86F8-7777BFB93B1E}" dt="2024-01-24T16:12:40.173" v="324" actId="14100"/>
        <pc:sldMkLst>
          <pc:docMk/>
          <pc:sldMk cId="0" sldId="448"/>
        </pc:sldMkLst>
        <pc:grpChg chg="mod">
          <ac:chgData name="Nona Henderson" userId="65b85af2-f089-4cd2-9de9-bffef32256cb" providerId="ADAL" clId="{F59FA39D-EAC7-411F-86F8-7777BFB93B1E}" dt="2024-01-24T16:12:40.173" v="324" actId="14100"/>
          <ac:grpSpMkLst>
            <pc:docMk/>
            <pc:sldMk cId="0" sldId="448"/>
            <ac:grpSpMk id="2" creationId="{00000000-0000-0000-0000-000000000000}"/>
          </ac:grpSpMkLst>
        </pc:grpChg>
      </pc:sldChg>
      <pc:sldChg chg="modSp mod">
        <pc:chgData name="Nona Henderson" userId="65b85af2-f089-4cd2-9de9-bffef32256cb" providerId="ADAL" clId="{F59FA39D-EAC7-411F-86F8-7777BFB93B1E}" dt="2024-01-24T16:12:50.445" v="327" actId="207"/>
        <pc:sldMkLst>
          <pc:docMk/>
          <pc:sldMk cId="0" sldId="449"/>
        </pc:sldMkLst>
        <pc:spChg chg="mod">
          <ac:chgData name="Nona Henderson" userId="65b85af2-f089-4cd2-9de9-bffef32256cb" providerId="ADAL" clId="{F59FA39D-EAC7-411F-86F8-7777BFB93B1E}" dt="2024-01-24T16:12:50.445" v="327" actId="207"/>
          <ac:spMkLst>
            <pc:docMk/>
            <pc:sldMk cId="0" sldId="449"/>
            <ac:spMk id="9" creationId="{00000000-0000-0000-0000-000000000000}"/>
          </ac:spMkLst>
        </pc:spChg>
        <pc:grpChg chg="mod">
          <ac:chgData name="Nona Henderson" userId="65b85af2-f089-4cd2-9de9-bffef32256cb" providerId="ADAL" clId="{F59FA39D-EAC7-411F-86F8-7777BFB93B1E}" dt="2024-01-24T16:12:43.896" v="325" actId="14100"/>
          <ac:grpSpMkLst>
            <pc:docMk/>
            <pc:sldMk cId="0" sldId="449"/>
            <ac:grpSpMk id="2" creationId="{00000000-0000-0000-0000-000000000000}"/>
          </ac:grpSpMkLst>
        </pc:grpChg>
      </pc:sldChg>
      <pc:sldChg chg="modSp mod">
        <pc:chgData name="Nona Henderson" userId="65b85af2-f089-4cd2-9de9-bffef32256cb" providerId="ADAL" clId="{F59FA39D-EAC7-411F-86F8-7777BFB93B1E}" dt="2024-01-24T16:12:57.427" v="330" actId="14100"/>
        <pc:sldMkLst>
          <pc:docMk/>
          <pc:sldMk cId="0" sldId="450"/>
        </pc:sldMkLst>
        <pc:spChg chg="mod">
          <ac:chgData name="Nona Henderson" userId="65b85af2-f089-4cd2-9de9-bffef32256cb" providerId="ADAL" clId="{F59FA39D-EAC7-411F-86F8-7777BFB93B1E}" dt="2024-01-24T16:12:55.156" v="329" actId="207"/>
          <ac:spMkLst>
            <pc:docMk/>
            <pc:sldMk cId="0" sldId="450"/>
            <ac:spMk id="9" creationId="{00000000-0000-0000-0000-000000000000}"/>
          </ac:spMkLst>
        </pc:spChg>
        <pc:grpChg chg="mod">
          <ac:chgData name="Nona Henderson" userId="65b85af2-f089-4cd2-9de9-bffef32256cb" providerId="ADAL" clId="{F59FA39D-EAC7-411F-86F8-7777BFB93B1E}" dt="2024-01-24T16:12:57.427" v="330" actId="14100"/>
          <ac:grpSpMkLst>
            <pc:docMk/>
            <pc:sldMk cId="0" sldId="450"/>
            <ac:grpSpMk id="2" creationId="{00000000-0000-0000-0000-000000000000}"/>
          </ac:grpSpMkLst>
        </pc:grpChg>
      </pc:sldChg>
      <pc:sldChg chg="modSp mod">
        <pc:chgData name="Nona Henderson" userId="65b85af2-f089-4cd2-9de9-bffef32256cb" providerId="ADAL" clId="{F59FA39D-EAC7-411F-86F8-7777BFB93B1E}" dt="2024-01-24T16:13:02.920" v="331" actId="14100"/>
        <pc:sldMkLst>
          <pc:docMk/>
          <pc:sldMk cId="0" sldId="451"/>
        </pc:sldMkLst>
        <pc:grpChg chg="mod">
          <ac:chgData name="Nona Henderson" userId="65b85af2-f089-4cd2-9de9-bffef32256cb" providerId="ADAL" clId="{F59FA39D-EAC7-411F-86F8-7777BFB93B1E}" dt="2024-01-24T16:13:02.920" v="331" actId="14100"/>
          <ac:grpSpMkLst>
            <pc:docMk/>
            <pc:sldMk cId="0" sldId="451"/>
            <ac:grpSpMk id="2" creationId="{00000000-0000-0000-0000-000000000000}"/>
          </ac:grpSpMkLst>
        </pc:grpChg>
      </pc:sldChg>
      <pc:sldChg chg="modSp mod">
        <pc:chgData name="Nona Henderson" userId="65b85af2-f089-4cd2-9de9-bffef32256cb" providerId="ADAL" clId="{F59FA39D-EAC7-411F-86F8-7777BFB93B1E}" dt="2024-01-24T16:13:18.111" v="337" actId="1076"/>
        <pc:sldMkLst>
          <pc:docMk/>
          <pc:sldMk cId="0" sldId="452"/>
        </pc:sldMkLst>
        <pc:spChg chg="mod">
          <ac:chgData name="Nona Henderson" userId="65b85af2-f089-4cd2-9de9-bffef32256cb" providerId="ADAL" clId="{F59FA39D-EAC7-411F-86F8-7777BFB93B1E}" dt="2024-01-24T16:13:18.111" v="337" actId="1076"/>
          <ac:spMkLst>
            <pc:docMk/>
            <pc:sldMk cId="0" sldId="452"/>
            <ac:spMk id="9" creationId="{00000000-0000-0000-0000-000000000000}"/>
          </ac:spMkLst>
        </pc:spChg>
        <pc:grpChg chg="mod">
          <ac:chgData name="Nona Henderson" userId="65b85af2-f089-4cd2-9de9-bffef32256cb" providerId="ADAL" clId="{F59FA39D-EAC7-411F-86F8-7777BFB93B1E}" dt="2024-01-24T16:13:11.259" v="334" actId="14100"/>
          <ac:grpSpMkLst>
            <pc:docMk/>
            <pc:sldMk cId="0" sldId="452"/>
            <ac:grpSpMk id="2" creationId="{00000000-0000-0000-0000-000000000000}"/>
          </ac:grpSpMkLst>
        </pc:grpChg>
      </pc:sldChg>
      <pc:sldChg chg="modSp mod">
        <pc:chgData name="Nona Henderson" userId="65b85af2-f089-4cd2-9de9-bffef32256cb" providerId="ADAL" clId="{F59FA39D-EAC7-411F-86F8-7777BFB93B1E}" dt="2024-01-24T16:13:25.315" v="340" actId="14100"/>
        <pc:sldMkLst>
          <pc:docMk/>
          <pc:sldMk cId="0" sldId="453"/>
        </pc:sldMkLst>
        <pc:spChg chg="mod">
          <ac:chgData name="Nona Henderson" userId="65b85af2-f089-4cd2-9de9-bffef32256cb" providerId="ADAL" clId="{F59FA39D-EAC7-411F-86F8-7777BFB93B1E}" dt="2024-01-24T16:13:23.334" v="339" actId="207"/>
          <ac:spMkLst>
            <pc:docMk/>
            <pc:sldMk cId="0" sldId="453"/>
            <ac:spMk id="9" creationId="{00000000-0000-0000-0000-000000000000}"/>
          </ac:spMkLst>
        </pc:spChg>
        <pc:grpChg chg="mod">
          <ac:chgData name="Nona Henderson" userId="65b85af2-f089-4cd2-9de9-bffef32256cb" providerId="ADAL" clId="{F59FA39D-EAC7-411F-86F8-7777BFB93B1E}" dt="2024-01-24T16:13:25.315" v="340" actId="14100"/>
          <ac:grpSpMkLst>
            <pc:docMk/>
            <pc:sldMk cId="0" sldId="453"/>
            <ac:grpSpMk id="2" creationId="{00000000-0000-0000-0000-000000000000}"/>
          </ac:grpSpMkLst>
        </pc:grpChg>
      </pc:sldChg>
      <pc:sldChg chg="modSp mod">
        <pc:chgData name="Nona Henderson" userId="65b85af2-f089-4cd2-9de9-bffef32256cb" providerId="ADAL" clId="{F59FA39D-EAC7-411F-86F8-7777BFB93B1E}" dt="2024-01-24T16:13:32.873" v="343" actId="207"/>
        <pc:sldMkLst>
          <pc:docMk/>
          <pc:sldMk cId="0" sldId="454"/>
        </pc:sldMkLst>
        <pc:spChg chg="mod">
          <ac:chgData name="Nona Henderson" userId="65b85af2-f089-4cd2-9de9-bffef32256cb" providerId="ADAL" clId="{F59FA39D-EAC7-411F-86F8-7777BFB93B1E}" dt="2024-01-24T16:13:32.873" v="343" actId="207"/>
          <ac:spMkLst>
            <pc:docMk/>
            <pc:sldMk cId="0" sldId="454"/>
            <ac:spMk id="9" creationId="{00000000-0000-0000-0000-000000000000}"/>
          </ac:spMkLst>
        </pc:spChg>
        <pc:grpChg chg="mod">
          <ac:chgData name="Nona Henderson" userId="65b85af2-f089-4cd2-9de9-bffef32256cb" providerId="ADAL" clId="{F59FA39D-EAC7-411F-86F8-7777BFB93B1E}" dt="2024-01-24T16:13:29.291" v="341" actId="14100"/>
          <ac:grpSpMkLst>
            <pc:docMk/>
            <pc:sldMk cId="0" sldId="454"/>
            <ac:grpSpMk id="2" creationId="{00000000-0000-0000-0000-000000000000}"/>
          </ac:grpSpMkLst>
        </pc:grpChg>
      </pc:sldChg>
      <pc:sldChg chg="modSp mod">
        <pc:chgData name="Nona Henderson" userId="65b85af2-f089-4cd2-9de9-bffef32256cb" providerId="ADAL" clId="{F59FA39D-EAC7-411F-86F8-7777BFB93B1E}" dt="2024-01-24T16:13:42.820" v="347" actId="1076"/>
        <pc:sldMkLst>
          <pc:docMk/>
          <pc:sldMk cId="0" sldId="455"/>
        </pc:sldMkLst>
        <pc:spChg chg="mod">
          <ac:chgData name="Nona Henderson" userId="65b85af2-f089-4cd2-9de9-bffef32256cb" providerId="ADAL" clId="{F59FA39D-EAC7-411F-86F8-7777BFB93B1E}" dt="2024-01-24T16:13:42.820" v="347" actId="1076"/>
          <ac:spMkLst>
            <pc:docMk/>
            <pc:sldMk cId="0" sldId="455"/>
            <ac:spMk id="9" creationId="{00000000-0000-0000-0000-000000000000}"/>
          </ac:spMkLst>
        </pc:spChg>
        <pc:grpChg chg="mod">
          <ac:chgData name="Nona Henderson" userId="65b85af2-f089-4cd2-9de9-bffef32256cb" providerId="ADAL" clId="{F59FA39D-EAC7-411F-86F8-7777BFB93B1E}" dt="2024-01-24T16:13:40.507" v="346" actId="14100"/>
          <ac:grpSpMkLst>
            <pc:docMk/>
            <pc:sldMk cId="0" sldId="455"/>
            <ac:grpSpMk id="2" creationId="{00000000-0000-0000-0000-000000000000}"/>
          </ac:grpSpMkLst>
        </pc:grpChg>
      </pc:sldChg>
      <pc:sldChg chg="modSp mod">
        <pc:chgData name="Nona Henderson" userId="65b85af2-f089-4cd2-9de9-bffef32256cb" providerId="ADAL" clId="{F59FA39D-EAC7-411F-86F8-7777BFB93B1E}" dt="2024-01-24T16:13:51.703" v="350" actId="14100"/>
        <pc:sldMkLst>
          <pc:docMk/>
          <pc:sldMk cId="0" sldId="456"/>
        </pc:sldMkLst>
        <pc:spChg chg="mod">
          <ac:chgData name="Nona Henderson" userId="65b85af2-f089-4cd2-9de9-bffef32256cb" providerId="ADAL" clId="{F59FA39D-EAC7-411F-86F8-7777BFB93B1E}" dt="2024-01-24T16:13:49.515" v="349" actId="207"/>
          <ac:spMkLst>
            <pc:docMk/>
            <pc:sldMk cId="0" sldId="456"/>
            <ac:spMk id="10" creationId="{00000000-0000-0000-0000-000000000000}"/>
          </ac:spMkLst>
        </pc:spChg>
        <pc:grpChg chg="mod">
          <ac:chgData name="Nona Henderson" userId="65b85af2-f089-4cd2-9de9-bffef32256cb" providerId="ADAL" clId="{F59FA39D-EAC7-411F-86F8-7777BFB93B1E}" dt="2024-01-24T16:13:51.703" v="350" actId="14100"/>
          <ac:grpSpMkLst>
            <pc:docMk/>
            <pc:sldMk cId="0" sldId="456"/>
            <ac:grpSpMk id="2" creationId="{00000000-0000-0000-0000-000000000000}"/>
          </ac:grpSpMkLst>
        </pc:grpChg>
      </pc:sldChg>
      <pc:sldChg chg="modSp mod">
        <pc:chgData name="Nona Henderson" userId="65b85af2-f089-4cd2-9de9-bffef32256cb" providerId="ADAL" clId="{F59FA39D-EAC7-411F-86F8-7777BFB93B1E}" dt="2024-01-24T16:13:57.537" v="352" actId="14100"/>
        <pc:sldMkLst>
          <pc:docMk/>
          <pc:sldMk cId="0" sldId="457"/>
        </pc:sldMkLst>
        <pc:spChg chg="mod">
          <ac:chgData name="Nona Henderson" userId="65b85af2-f089-4cd2-9de9-bffef32256cb" providerId="ADAL" clId="{F59FA39D-EAC7-411F-86F8-7777BFB93B1E}" dt="2024-01-24T16:13:55.683" v="351" actId="14100"/>
          <ac:spMkLst>
            <pc:docMk/>
            <pc:sldMk cId="0" sldId="457"/>
            <ac:spMk id="10" creationId="{00000000-0000-0000-0000-000000000000}"/>
          </ac:spMkLst>
        </pc:spChg>
        <pc:grpChg chg="mod">
          <ac:chgData name="Nona Henderson" userId="65b85af2-f089-4cd2-9de9-bffef32256cb" providerId="ADAL" clId="{F59FA39D-EAC7-411F-86F8-7777BFB93B1E}" dt="2024-01-24T16:13:57.537" v="352" actId="14100"/>
          <ac:grpSpMkLst>
            <pc:docMk/>
            <pc:sldMk cId="0" sldId="457"/>
            <ac:grpSpMk id="3"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10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hyperlink" Target="https://cms.marad.dot.gov/grants/federal-grant-assistance/federal-grant-assistance"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ection-200.300"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ection-200.300"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36520e4111dce32/section-200.329"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36520e4111dce32/section-200.328"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cfr.gov/current/title-2/subtitle-A/chapter-II/part-200/subpart-D/subject-group-ECFR36520e4111dce32/section-200.329"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682eb6fbfabcde2/section-200.344"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s://www.ecfr.gov/current/title-49/subtitle-A/part-20/subpart-A/section-20.110"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031321e29ac5bbd/section-200.332"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www.ecfr.gov/current/title-2/subtitle-A/chapter-I/part-180/subpart-C/section-180.300"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cfr.gov/current/title-2/subtitle-A/chapter-I/part-180/subpart-C/section-180.310"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031321e29ac5bbd/section-200.332"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s://cms.marad.dot.gov/grants-finances/federal-grant-assistance/grants-management-process"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cfr.gov/current/title-2/subtitle-A/chapter-II/part-200/subpart-D/section-200.300"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1"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cfr.gov/current/title-2/subtitle-A/chapter-II/part-200/subpart-D/subject-group-ECFR36520e4111dce32/section-200.330"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1"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1"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1"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svg"/><Relationship Id="rId4" Type="http://schemas.openxmlformats.org/officeDocument/2006/relationships/image" Target="../media/image37.png"/></Relationships>
</file>

<file path=ppt/slides/_rels/slide150.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1"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3"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svg"/><Relationship Id="rId4" Type="http://schemas.openxmlformats.org/officeDocument/2006/relationships/image" Target="../media/image37.png"/></Relationships>
</file>

<file path=ppt/slides/_rels/slide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1"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ecfr.gov/current/title-2/subtitle-A/chapter-II/part-200/subpart-D/subject-group-ECFR031321e29ac5bbd/section-200.332" TargetMode="External"/><Relationship Id="rId4" Type="http://schemas.openxmlformats.org/officeDocument/2006/relationships/hyperlink" Target="https://www.ecfr.gov/current/title-2/subtitle-A/chapter-II/part-200/subpart-D/subject-group-ECFR45ddd4419ad436d/section-200.318"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3"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3"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svg"/><Relationship Id="rId4" Type="http://schemas.openxmlformats.org/officeDocument/2006/relationships/image" Target="../media/image37.png"/></Relationships>
</file>

<file path=ppt/slides/_rels/slide170.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3"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ecfr.gov/current/title-2/subtitle-A/chapter-II/part-200/subpart-D/subject-group-ECFR031321e29ac5bbd/section-200.332" TargetMode="External"/><Relationship Id="rId4" Type="http://schemas.openxmlformats.org/officeDocument/2006/relationships/hyperlink" Target="https://www.ecfr.gov/current/title-2/subtitle-A/chapter-II/part-200/subpart-D/subject-group-ECFR45ddd4419ad436d/section-200.318"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1.svg"/></Relationships>
</file>

<file path=ppt/slides/_rels/slide175.xml.rels><?xml version="1.0" encoding="UTF-8" standalone="yes"?>
<Relationships xmlns="http://schemas.openxmlformats.org/package/2006/relationships"><Relationship Id="rId8" Type="http://schemas.openxmlformats.org/officeDocument/2006/relationships/hyperlink" Target="https://www.ecfr.gov/current/title-2/subtitle-A/chapter-II/part-200/subpart-D/subject-group-ECFR45ddd4419ad436d/section-200.322" TargetMode="External"/><Relationship Id="rId13" Type="http://schemas.openxmlformats.org/officeDocument/2006/relationships/hyperlink" Target="https://www.ecfr.gov/current/title-2/subtitle-A/chapter-II/part-200/subpart-D/subject-group-ECFR45ddd4419ad436d/section-200.327" TargetMode="External"/><Relationship Id="rId3" Type="http://schemas.openxmlformats.org/officeDocument/2006/relationships/hyperlink" Target="https://www.ecfr.gov/current/title-2/subtitle-A/chapter-II/part-200/subpart-D/subject-group-ECFR45ddd4419ad436d/section-200.317" TargetMode="External"/><Relationship Id="rId7" Type="http://schemas.openxmlformats.org/officeDocument/2006/relationships/hyperlink" Target="https://www.ecfr.gov/current/title-2/subtitle-A/chapter-II/part-200/subpart-D/subject-group-ECFR45ddd4419ad436d/section-200.321" TargetMode="External"/><Relationship Id="rId12" Type="http://schemas.openxmlformats.org/officeDocument/2006/relationships/hyperlink" Target="https://www.ecfr.gov/current/title-2/subtitle-A/chapter-II/part-200/subpart-D/subject-group-ECFR45ddd4419ad436d/section-200.326"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ecfr.gov/current/title-2/subtitle-A/chapter-II/part-200/subpart-D/subject-group-ECFR45ddd4419ad436d/section-200.320" TargetMode="External"/><Relationship Id="rId11" Type="http://schemas.openxmlformats.org/officeDocument/2006/relationships/hyperlink" Target="https://www.ecfr.gov/current/title-2/subtitle-A/chapter-II/part-200/subpart-D/subject-group-ECFR45ddd4419ad436d/section-200.325" TargetMode="External"/><Relationship Id="rId5" Type="http://schemas.openxmlformats.org/officeDocument/2006/relationships/hyperlink" Target="https://www.ecfr.gov/current/title-2/subtitle-A/chapter-II/part-200/subpart-D/subject-group-ECFR45ddd4419ad436d/section-200.319" TargetMode="External"/><Relationship Id="rId10" Type="http://schemas.openxmlformats.org/officeDocument/2006/relationships/hyperlink" Target="https://www.ecfr.gov/current/title-2/subtitle-A/chapter-II/part-200/subpart-D/subject-group-ECFR45ddd4419ad436d/section-200.324" TargetMode="External"/><Relationship Id="rId4" Type="http://schemas.openxmlformats.org/officeDocument/2006/relationships/hyperlink" Target="https://www.ecfr.gov/current/title-2/subtitle-A/chapter-II/part-200/subpart-D/subject-group-ECFR45ddd4419ad436d/section-200.318" TargetMode="External"/><Relationship Id="rId9" Type="http://schemas.openxmlformats.org/officeDocument/2006/relationships/hyperlink" Target="https://www.ecfr.gov/current/title-2/subtitle-A/chapter-II/part-200/subpart-D/subject-group-ECFR45ddd4419ad436d/section-200.323" TargetMode="External"/></Relationships>
</file>

<file path=ppt/slides/_rels/slide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1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18"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ecfr.gov/current/title-2/subtitle-B/chapter-XII/part-1200/subpart-B/section-1200.220" TargetMode="External"/><Relationship Id="rId5" Type="http://schemas.openxmlformats.org/officeDocument/2006/relationships/hyperlink" Target="https://www.ecfr.gov/current/title-2/subtitle-A/chapter-I/part-180/subpart-C/section-180.310" TargetMode="External"/><Relationship Id="rId4" Type="http://schemas.openxmlformats.org/officeDocument/2006/relationships/hyperlink" Target="https://www.ecfr.gov/current/title-2/subtitle-A/chapter-I/part-180/subpart-C"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1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1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19"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18"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cfr.gov/current/title-2/subtitle-A/chapter-II/part-200/subpart-D/subject-group-ECFR45ddd4419ad436d/section-200.320"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20"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24"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hyperlink" Target="https://www.ecfr.gov/current/title-2/subtitle-A/chapter-II/part-200/appendix-Appendix%20II%20to%20Part%20200"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cfr.gov/current/title-2/subtitle-A/chapter-II/part-200/subpart-C/section-200.216"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45ddd4419ad436d/section-200.31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031321e29ac5bbd/section-200.332"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hyperlink" Target="https://www.govinfo.gov/app/details/USCODE-2015-title41/USCODE-2015-title41-subtitleIV-chap81-sec8103"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ecfr.gov/current/title-49/subtitle-A/part-32/subpart-B/section-32.210" TargetMode="External"/><Relationship Id="rId4" Type="http://schemas.openxmlformats.org/officeDocument/2006/relationships/hyperlink" Target="https://www.ecfr.gov/current/title-49/subtitle-A/part-32/subpart-B/section-32.205"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s://www.govinfo.gov/content/pkg/USCODE-2009-title41/pdf/USCODE-2009-title41-chap10.pdf"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cfr.gov/current/title-49/subtitle-A/part-32/subpart-B/section-32.215"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hyperlink" Target="https://www.ecfr.gov/current/title-49/subtitle-A/part-40"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ecfr.gov/current/title-49/subtitle-A/part-40/subpart-B/section-40.11" TargetMode="External"/><Relationship Id="rId5" Type="http://schemas.openxmlformats.org/officeDocument/2006/relationships/hyperlink" Target="https://www.ecfr.gov/current/title-49/subtitle-A/part-40/subpart-A/section-40.7" TargetMode="External"/><Relationship Id="rId4" Type="http://schemas.openxmlformats.org/officeDocument/2006/relationships/hyperlink" Target="https://www.ecfr.gov/current/title-49/subtitle-A/part-40/subpart-A/section-40.5"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s://www.ecfr.gov/current/title-49/part-40/subpart-B"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hyperlink" Target="https://www.ecfr.gov/current/title-49/subtitle-A/part-40/subpart-B/section-40.25"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8" Type="http://schemas.openxmlformats.org/officeDocument/2006/relationships/hyperlink" Target="https://www.ecfr.gov/current/title-49/subtitle-A/part-40/subpart-O/section-40.281" TargetMode="External"/><Relationship Id="rId3" Type="http://schemas.openxmlformats.org/officeDocument/2006/relationships/hyperlink" Target="https://www.ecfr.gov/current/title-10/chapter-I/part-40/subject-group-ECFR26e1eef8b562e97/section-40.31" TargetMode="External"/><Relationship Id="rId7" Type="http://schemas.openxmlformats.org/officeDocument/2006/relationships/hyperlink" Target="https://www.ecfr.gov/current/title-49/subtitle-A/part-40/subpart-J/section-40.213"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ecfr.gov/current/title-49/subtitle-A/part-40/subpart-J/section-40.211" TargetMode="External"/><Relationship Id="rId5" Type="http://schemas.openxmlformats.org/officeDocument/2006/relationships/hyperlink" Target="https://www.ecfr.gov/current/title-49/subtitle-A/part-40/subpart-G/section-40.121" TargetMode="External"/><Relationship Id="rId4" Type="http://schemas.openxmlformats.org/officeDocument/2006/relationships/hyperlink" Target="https://www.ecfr.gov/current/title-49/subtitle-A/part-40/subpart-C/section-40.33"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s://www.ecfr.gov/current/title-49/subtitle-A/part-40/subpart-O/section-40.291"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ecfr.gov/current/title-49/subtitle-A/part-40/subpart-O/section-40.301" TargetMode="External"/><Relationship Id="rId4" Type="http://schemas.openxmlformats.org/officeDocument/2006/relationships/hyperlink" Target="https://www.ecfr.gov/current/title-49/subtitle-A/part-40/subpart-O/section-40.293"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www.law.cornell.edu/cfr/text/2/part-200/subpart-C"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law.cornell.edu/cfr/text/2/part-200/subpart-F" TargetMode="External"/><Relationship Id="rId5" Type="http://schemas.openxmlformats.org/officeDocument/2006/relationships/hyperlink" Target="https://www.law.cornell.edu/cfr/text/2/part-200/subpart-E" TargetMode="External"/><Relationship Id="rId4" Type="http://schemas.openxmlformats.org/officeDocument/2006/relationships/hyperlink" Target="https://www.law.cornell.edu/cfr/text/2/part-200/subpart-D"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ecfr.gov/current/title-49/subtitle-A/part-20/subpart-A/section-20.100"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ecfr.gov/current/title-2/subtitle-A/chapter-II/part-200/subpart-D/subject-group-ECFR031321e29ac5bbd/section-200.331" TargetMode="External"/><Relationship Id="rId4" Type="http://schemas.openxmlformats.org/officeDocument/2006/relationships/hyperlink" Target="https://www.ecfr.gov/current/title-49/subtitle-A/part-20/subpart-A/section-20.1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19389" y="3750945"/>
            <a:ext cx="5478185" cy="2832735"/>
          </a:xfrm>
          <a:prstGeom prst="rect">
            <a:avLst/>
          </a:prstGeom>
        </p:spPr>
        <p:txBody>
          <a:bodyPr lIns="0" tIns="0" rIns="0" bIns="0" rtlCol="0" anchor="t">
            <a:spAutoFit/>
          </a:bodyPr>
          <a:lstStyle/>
          <a:p>
            <a:pPr>
              <a:lnSpc>
                <a:spcPts val="3359"/>
              </a:lnSpc>
            </a:pPr>
            <a:r>
              <a:rPr lang="en-US" sz="2400">
                <a:solidFill>
                  <a:srgbClr val="FFFFFF"/>
                </a:solidFill>
                <a:latin typeface="Roboto Bold"/>
              </a:rPr>
              <a:t>Maritime Administration (MARAD) </a:t>
            </a:r>
          </a:p>
          <a:p>
            <a:pPr>
              <a:lnSpc>
                <a:spcPts val="3359"/>
              </a:lnSpc>
            </a:pPr>
            <a:r>
              <a:rPr lang="en-US" sz="2400">
                <a:solidFill>
                  <a:srgbClr val="FFFFFF"/>
                </a:solidFill>
                <a:latin typeface="Roboto Bold"/>
              </a:rPr>
              <a:t>Office of Ports &amp; Waterways</a:t>
            </a:r>
          </a:p>
          <a:p>
            <a:pPr>
              <a:lnSpc>
                <a:spcPts val="3359"/>
              </a:lnSpc>
            </a:pPr>
            <a:endParaRPr lang="en-US" sz="2400">
              <a:solidFill>
                <a:srgbClr val="FFFFFF"/>
              </a:solidFill>
              <a:latin typeface="Roboto Bold"/>
            </a:endParaRPr>
          </a:p>
          <a:p>
            <a:pPr>
              <a:lnSpc>
                <a:spcPts val="3359"/>
              </a:lnSpc>
            </a:pPr>
            <a:r>
              <a:rPr lang="en-US" sz="2400">
                <a:solidFill>
                  <a:srgbClr val="FFFFFF"/>
                </a:solidFill>
                <a:latin typeface="Roboto"/>
              </a:rPr>
              <a:t>BASIC REQUIREMENTS WORKSHOP</a:t>
            </a:r>
          </a:p>
          <a:p>
            <a:pPr>
              <a:lnSpc>
                <a:spcPts val="3359"/>
              </a:lnSpc>
            </a:pPr>
            <a:endParaRPr lang="en-US" sz="2400">
              <a:solidFill>
                <a:srgbClr val="FFFFFF"/>
              </a:solidFill>
              <a:latin typeface="Roboto"/>
            </a:endParaRPr>
          </a:p>
          <a:p>
            <a:pPr>
              <a:lnSpc>
                <a:spcPts val="3359"/>
              </a:lnSpc>
            </a:pPr>
            <a:r>
              <a:rPr lang="en-US" sz="2400">
                <a:solidFill>
                  <a:srgbClr val="FFFFFF"/>
                </a:solidFill>
                <a:latin typeface="Roboto"/>
              </a:rPr>
              <a:t>Hosted by: Tracey Ford, Director</a:t>
            </a:r>
          </a:p>
          <a:p>
            <a:pPr>
              <a:lnSpc>
                <a:spcPts val="2520"/>
              </a:lnSpc>
              <a:spcBef>
                <a:spcPct val="0"/>
              </a:spcBef>
            </a:pPr>
            <a:r>
              <a:rPr lang="en-US" sz="1800">
                <a:solidFill>
                  <a:srgbClr val="FFFFFF"/>
                </a:solidFill>
                <a:latin typeface="Roboto"/>
              </a:rPr>
              <a:t>Office of Federal Assistance Education &amp; Engagement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222517" y="1402116"/>
            <a:ext cx="9308566" cy="5412173"/>
            <a:chOff x="0" y="0"/>
            <a:chExt cx="12411421" cy="7216231"/>
          </a:xfrm>
        </p:grpSpPr>
        <p:grpSp>
          <p:nvGrpSpPr>
            <p:cNvPr id="3" name="Group 3"/>
            <p:cNvGrpSpPr/>
            <p:nvPr/>
          </p:nvGrpSpPr>
          <p:grpSpPr>
            <a:xfrm>
              <a:off x="4530037" y="0"/>
              <a:ext cx="3949306" cy="1922021"/>
              <a:chOff x="0" y="0"/>
              <a:chExt cx="1249880" cy="608283"/>
            </a:xfrm>
          </p:grpSpPr>
          <p:sp>
            <p:nvSpPr>
              <p:cNvPr id="4" name="Freeform 4"/>
              <p:cNvSpPr/>
              <p:nvPr/>
            </p:nvSpPr>
            <p:spPr>
              <a:xfrm>
                <a:off x="0" y="0"/>
                <a:ext cx="1249880" cy="608283"/>
              </a:xfrm>
              <a:custGeom>
                <a:avLst/>
                <a:gdLst/>
                <a:ahLst/>
                <a:cxnLst/>
                <a:rect l="l" t="t" r="r" b="b"/>
                <a:pathLst>
                  <a:path w="1249880" h="608283">
                    <a:moveTo>
                      <a:pt x="0" y="0"/>
                    </a:moveTo>
                    <a:lnTo>
                      <a:pt x="1249880" y="0"/>
                    </a:lnTo>
                    <a:lnTo>
                      <a:pt x="1249880" y="608283"/>
                    </a:lnTo>
                    <a:lnTo>
                      <a:pt x="0" y="608283"/>
                    </a:lnTo>
                    <a:close/>
                  </a:path>
                </a:pathLst>
              </a:custGeom>
              <a:solidFill>
                <a:srgbClr val="FFFFFF"/>
              </a:solidFill>
              <a:ln w="19050" cap="sq">
                <a:solidFill>
                  <a:srgbClr val="062544"/>
                </a:solidFill>
                <a:prstDash val="solid"/>
                <a:miter/>
              </a:ln>
            </p:spPr>
            <p:txBody>
              <a:bodyPr/>
              <a:lstStyle/>
              <a:p>
                <a:endParaRPr lang="en-US"/>
              </a:p>
            </p:txBody>
          </p:sp>
          <p:sp>
            <p:nvSpPr>
              <p:cNvPr id="5" name="TextBox 5"/>
              <p:cNvSpPr txBox="1"/>
              <p:nvPr/>
            </p:nvSpPr>
            <p:spPr>
              <a:xfrm>
                <a:off x="0" y="-47625"/>
                <a:ext cx="1249880" cy="655908"/>
              </a:xfrm>
              <a:prstGeom prst="rect">
                <a:avLst/>
              </a:prstGeom>
            </p:spPr>
            <p:txBody>
              <a:bodyPr lIns="29328" tIns="29328" rIns="29328" bIns="29328" rtlCol="0" anchor="ctr"/>
              <a:lstStyle/>
              <a:p>
                <a:pPr algn="ctr">
                  <a:lnSpc>
                    <a:spcPts val="2669"/>
                  </a:lnSpc>
                </a:pPr>
                <a:r>
                  <a:rPr lang="en-US" sz="1906">
                    <a:solidFill>
                      <a:srgbClr val="062544"/>
                    </a:solidFill>
                    <a:latin typeface="Raleway Bold"/>
                  </a:rPr>
                  <a:t>Associate Administrator</a:t>
                </a:r>
              </a:p>
              <a:p>
                <a:pPr algn="ctr">
                  <a:lnSpc>
                    <a:spcPts val="2370"/>
                  </a:lnSpc>
                </a:pPr>
                <a:r>
                  <a:rPr lang="en-US" sz="1693">
                    <a:solidFill>
                      <a:srgbClr val="062544"/>
                    </a:solidFill>
                    <a:latin typeface="Raleway"/>
                  </a:rPr>
                  <a:t>Bill Paape</a:t>
                </a:r>
              </a:p>
            </p:txBody>
          </p:sp>
        </p:grpSp>
        <p:grpSp>
          <p:nvGrpSpPr>
            <p:cNvPr id="6" name="Group 6"/>
            <p:cNvGrpSpPr/>
            <p:nvPr/>
          </p:nvGrpSpPr>
          <p:grpSpPr>
            <a:xfrm>
              <a:off x="9286642" y="386002"/>
              <a:ext cx="2370543" cy="1150017"/>
              <a:chOff x="0" y="0"/>
              <a:chExt cx="750232" cy="363959"/>
            </a:xfrm>
          </p:grpSpPr>
          <p:sp>
            <p:nvSpPr>
              <p:cNvPr id="7" name="Freeform 7"/>
              <p:cNvSpPr/>
              <p:nvPr/>
            </p:nvSpPr>
            <p:spPr>
              <a:xfrm>
                <a:off x="0" y="0"/>
                <a:ext cx="750232" cy="363959"/>
              </a:xfrm>
              <a:custGeom>
                <a:avLst/>
                <a:gdLst/>
                <a:ahLst/>
                <a:cxnLst/>
                <a:rect l="l" t="t" r="r" b="b"/>
                <a:pathLst>
                  <a:path w="750232" h="363959">
                    <a:moveTo>
                      <a:pt x="0" y="0"/>
                    </a:moveTo>
                    <a:lnTo>
                      <a:pt x="750232" y="0"/>
                    </a:lnTo>
                    <a:lnTo>
                      <a:pt x="750232" y="363959"/>
                    </a:lnTo>
                    <a:lnTo>
                      <a:pt x="0" y="363959"/>
                    </a:lnTo>
                    <a:close/>
                  </a:path>
                </a:pathLst>
              </a:custGeom>
              <a:solidFill>
                <a:srgbClr val="FFFFFF"/>
              </a:solidFill>
              <a:ln w="19050" cap="sq">
                <a:solidFill>
                  <a:srgbClr val="062544"/>
                </a:solidFill>
                <a:prstDash val="solid"/>
                <a:miter/>
              </a:ln>
            </p:spPr>
            <p:txBody>
              <a:bodyPr/>
              <a:lstStyle/>
              <a:p>
                <a:endParaRPr lang="en-US"/>
              </a:p>
            </p:txBody>
          </p:sp>
          <p:sp>
            <p:nvSpPr>
              <p:cNvPr id="8" name="TextBox 8"/>
              <p:cNvSpPr txBox="1"/>
              <p:nvPr/>
            </p:nvSpPr>
            <p:spPr>
              <a:xfrm>
                <a:off x="0" y="-38100"/>
                <a:ext cx="750232" cy="402059"/>
              </a:xfrm>
              <a:prstGeom prst="rect">
                <a:avLst/>
              </a:prstGeom>
            </p:spPr>
            <p:txBody>
              <a:bodyPr lIns="29328" tIns="29328" rIns="29328" bIns="29328" rtlCol="0" anchor="ctr"/>
              <a:lstStyle/>
              <a:p>
                <a:pPr algn="ctr">
                  <a:lnSpc>
                    <a:spcPts val="2071"/>
                  </a:lnSpc>
                </a:pPr>
                <a:r>
                  <a:rPr lang="en-US" sz="1479">
                    <a:solidFill>
                      <a:srgbClr val="062544"/>
                    </a:solidFill>
                    <a:latin typeface="Raleway Bold"/>
                  </a:rPr>
                  <a:t>Executive Officer</a:t>
                </a:r>
              </a:p>
              <a:p>
                <a:pPr algn="ctr">
                  <a:lnSpc>
                    <a:spcPts val="2071"/>
                  </a:lnSpc>
                </a:pPr>
                <a:r>
                  <a:rPr lang="en-US" sz="1479">
                    <a:solidFill>
                      <a:srgbClr val="062544"/>
                    </a:solidFill>
                    <a:latin typeface="Raleway"/>
                  </a:rPr>
                  <a:t>Clint Hondrick</a:t>
                </a:r>
              </a:p>
            </p:txBody>
          </p:sp>
        </p:grpSp>
        <p:grpSp>
          <p:nvGrpSpPr>
            <p:cNvPr id="9" name="Group 9"/>
            <p:cNvGrpSpPr/>
            <p:nvPr/>
          </p:nvGrpSpPr>
          <p:grpSpPr>
            <a:xfrm>
              <a:off x="435529" y="2854101"/>
              <a:ext cx="1434471" cy="531320"/>
              <a:chOff x="0" y="0"/>
              <a:chExt cx="453983" cy="168153"/>
            </a:xfrm>
          </p:grpSpPr>
          <p:sp>
            <p:nvSpPr>
              <p:cNvPr id="10" name="Freeform 10"/>
              <p:cNvSpPr/>
              <p:nvPr/>
            </p:nvSpPr>
            <p:spPr>
              <a:xfrm>
                <a:off x="0" y="0"/>
                <a:ext cx="453983" cy="168153"/>
              </a:xfrm>
              <a:custGeom>
                <a:avLst/>
                <a:gdLst/>
                <a:ahLst/>
                <a:cxnLst/>
                <a:rect l="l" t="t" r="r" b="b"/>
                <a:pathLst>
                  <a:path w="453983" h="168153">
                    <a:moveTo>
                      <a:pt x="0" y="0"/>
                    </a:moveTo>
                    <a:lnTo>
                      <a:pt x="453983" y="0"/>
                    </a:lnTo>
                    <a:lnTo>
                      <a:pt x="453983" y="168153"/>
                    </a:lnTo>
                    <a:lnTo>
                      <a:pt x="0" y="168153"/>
                    </a:lnTo>
                    <a:close/>
                  </a:path>
                </a:pathLst>
              </a:custGeom>
              <a:solidFill>
                <a:srgbClr val="FFFFFF"/>
              </a:solidFill>
              <a:ln w="19050" cap="sq">
                <a:solidFill>
                  <a:srgbClr val="062544"/>
                </a:solidFill>
                <a:prstDash val="solid"/>
                <a:miter/>
              </a:ln>
            </p:spPr>
            <p:txBody>
              <a:bodyPr/>
              <a:lstStyle/>
              <a:p>
                <a:endParaRPr lang="en-US"/>
              </a:p>
            </p:txBody>
          </p:sp>
          <p:sp>
            <p:nvSpPr>
              <p:cNvPr id="11" name="TextBox 11"/>
              <p:cNvSpPr txBox="1"/>
              <p:nvPr/>
            </p:nvSpPr>
            <p:spPr>
              <a:xfrm>
                <a:off x="0" y="-28575"/>
                <a:ext cx="453983" cy="196728"/>
              </a:xfrm>
              <a:prstGeom prst="rect">
                <a:avLst/>
              </a:prstGeom>
            </p:spPr>
            <p:txBody>
              <a:bodyPr lIns="29328" tIns="29328" rIns="29328" bIns="29328" rtlCol="0" anchor="ctr"/>
              <a:lstStyle/>
              <a:p>
                <a:pPr algn="ctr">
                  <a:lnSpc>
                    <a:spcPts val="2090"/>
                  </a:lnSpc>
                </a:pPr>
                <a:r>
                  <a:rPr lang="en-US" sz="1493">
                    <a:solidFill>
                      <a:srgbClr val="062544"/>
                    </a:solidFill>
                    <a:latin typeface="Raleway Bold"/>
                  </a:rPr>
                  <a:t>MAR-510</a:t>
                </a:r>
              </a:p>
            </p:txBody>
          </p:sp>
        </p:grpSp>
        <p:grpSp>
          <p:nvGrpSpPr>
            <p:cNvPr id="12" name="Group 12"/>
            <p:cNvGrpSpPr/>
            <p:nvPr/>
          </p:nvGrpSpPr>
          <p:grpSpPr>
            <a:xfrm>
              <a:off x="0" y="3952229"/>
              <a:ext cx="2530071" cy="1476106"/>
              <a:chOff x="0" y="0"/>
              <a:chExt cx="800719" cy="467159"/>
            </a:xfrm>
          </p:grpSpPr>
          <p:sp>
            <p:nvSpPr>
              <p:cNvPr id="13" name="Freeform 13"/>
              <p:cNvSpPr/>
              <p:nvPr/>
            </p:nvSpPr>
            <p:spPr>
              <a:xfrm>
                <a:off x="0" y="0"/>
                <a:ext cx="800719" cy="467159"/>
              </a:xfrm>
              <a:custGeom>
                <a:avLst/>
                <a:gdLst/>
                <a:ahLst/>
                <a:cxnLst/>
                <a:rect l="l" t="t" r="r" b="b"/>
                <a:pathLst>
                  <a:path w="800719" h="467159">
                    <a:moveTo>
                      <a:pt x="0" y="0"/>
                    </a:moveTo>
                    <a:lnTo>
                      <a:pt x="800719" y="0"/>
                    </a:lnTo>
                    <a:lnTo>
                      <a:pt x="800719"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14" name="TextBox 14"/>
              <p:cNvSpPr txBox="1"/>
              <p:nvPr/>
            </p:nvSpPr>
            <p:spPr>
              <a:xfrm>
                <a:off x="0" y="-28575"/>
                <a:ext cx="800719" cy="495734"/>
              </a:xfrm>
              <a:prstGeom prst="rect">
                <a:avLst/>
              </a:prstGeom>
            </p:spPr>
            <p:txBody>
              <a:bodyPr lIns="29328" tIns="29328" rIns="29328" bIns="29328" rtlCol="0" anchor="ctr"/>
              <a:lstStyle/>
              <a:p>
                <a:pPr algn="ctr">
                  <a:lnSpc>
                    <a:spcPts val="1848"/>
                  </a:lnSpc>
                </a:pPr>
                <a:r>
                  <a:rPr lang="en-US" sz="1320">
                    <a:solidFill>
                      <a:srgbClr val="062544"/>
                    </a:solidFill>
                    <a:latin typeface="Raleway Bold"/>
                  </a:rPr>
                  <a:t>Port Infrastructure Development</a:t>
                </a:r>
              </a:p>
              <a:p>
                <a:pPr algn="ctr">
                  <a:lnSpc>
                    <a:spcPts val="1848"/>
                  </a:lnSpc>
                </a:pPr>
                <a:r>
                  <a:rPr lang="en-US" sz="1320">
                    <a:solidFill>
                      <a:srgbClr val="062544"/>
                    </a:solidFill>
                    <a:latin typeface="Raleway"/>
                  </a:rPr>
                  <a:t>Acting Peter Simons</a:t>
                </a:r>
              </a:p>
            </p:txBody>
          </p:sp>
        </p:grpSp>
        <p:grpSp>
          <p:nvGrpSpPr>
            <p:cNvPr id="15" name="Group 15"/>
            <p:cNvGrpSpPr/>
            <p:nvPr/>
          </p:nvGrpSpPr>
          <p:grpSpPr>
            <a:xfrm>
              <a:off x="2135927" y="5740125"/>
              <a:ext cx="2692029" cy="1476106"/>
              <a:chOff x="0" y="0"/>
              <a:chExt cx="851976" cy="467159"/>
            </a:xfrm>
          </p:grpSpPr>
          <p:sp>
            <p:nvSpPr>
              <p:cNvPr id="16" name="Freeform 16"/>
              <p:cNvSpPr/>
              <p:nvPr/>
            </p:nvSpPr>
            <p:spPr>
              <a:xfrm>
                <a:off x="0" y="0"/>
                <a:ext cx="851976" cy="467159"/>
              </a:xfrm>
              <a:custGeom>
                <a:avLst/>
                <a:gdLst/>
                <a:ahLst/>
                <a:cxnLst/>
                <a:rect l="l" t="t" r="r" b="b"/>
                <a:pathLst>
                  <a:path w="851976" h="467159">
                    <a:moveTo>
                      <a:pt x="0" y="0"/>
                    </a:moveTo>
                    <a:lnTo>
                      <a:pt x="851976" y="0"/>
                    </a:lnTo>
                    <a:lnTo>
                      <a:pt x="851976"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17" name="TextBox 17"/>
              <p:cNvSpPr txBox="1"/>
              <p:nvPr/>
            </p:nvSpPr>
            <p:spPr>
              <a:xfrm>
                <a:off x="0" y="-28575"/>
                <a:ext cx="851976" cy="495734"/>
              </a:xfrm>
              <a:prstGeom prst="rect">
                <a:avLst/>
              </a:prstGeom>
            </p:spPr>
            <p:txBody>
              <a:bodyPr lIns="29328" tIns="29328" rIns="29328" bIns="29328" rtlCol="0" anchor="ctr"/>
              <a:lstStyle/>
              <a:p>
                <a:pPr algn="ctr">
                  <a:lnSpc>
                    <a:spcPts val="1848"/>
                  </a:lnSpc>
                </a:pPr>
                <a:r>
                  <a:rPr lang="en-US" sz="1320">
                    <a:solidFill>
                      <a:srgbClr val="062544"/>
                    </a:solidFill>
                    <a:latin typeface="Raleway Bold"/>
                  </a:rPr>
                  <a:t>Ports &amp; Waterways Planning</a:t>
                </a:r>
              </a:p>
              <a:p>
                <a:pPr algn="ctr">
                  <a:lnSpc>
                    <a:spcPts val="1848"/>
                  </a:lnSpc>
                </a:pPr>
                <a:r>
                  <a:rPr lang="en-US" sz="1320">
                    <a:solidFill>
                      <a:srgbClr val="062544"/>
                    </a:solidFill>
                    <a:latin typeface="Raleway"/>
                  </a:rPr>
                  <a:t>Vince Mantero</a:t>
                </a:r>
              </a:p>
            </p:txBody>
          </p:sp>
        </p:grpSp>
        <p:grpSp>
          <p:nvGrpSpPr>
            <p:cNvPr id="18" name="Group 18"/>
            <p:cNvGrpSpPr/>
            <p:nvPr/>
          </p:nvGrpSpPr>
          <p:grpSpPr>
            <a:xfrm>
              <a:off x="4213553" y="3824720"/>
              <a:ext cx="3582430" cy="1476106"/>
              <a:chOff x="0" y="0"/>
              <a:chExt cx="1133771" cy="467159"/>
            </a:xfrm>
          </p:grpSpPr>
          <p:sp>
            <p:nvSpPr>
              <p:cNvPr id="19" name="Freeform 19"/>
              <p:cNvSpPr/>
              <p:nvPr/>
            </p:nvSpPr>
            <p:spPr>
              <a:xfrm>
                <a:off x="0" y="0"/>
                <a:ext cx="1133771" cy="467159"/>
              </a:xfrm>
              <a:custGeom>
                <a:avLst/>
                <a:gdLst/>
                <a:ahLst/>
                <a:cxnLst/>
                <a:rect l="l" t="t" r="r" b="b"/>
                <a:pathLst>
                  <a:path w="1133771" h="467159">
                    <a:moveTo>
                      <a:pt x="0" y="0"/>
                    </a:moveTo>
                    <a:lnTo>
                      <a:pt x="1133771" y="0"/>
                    </a:lnTo>
                    <a:lnTo>
                      <a:pt x="1133771"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20" name="TextBox 20"/>
              <p:cNvSpPr txBox="1"/>
              <p:nvPr/>
            </p:nvSpPr>
            <p:spPr>
              <a:xfrm>
                <a:off x="0" y="-28575"/>
                <a:ext cx="1133771" cy="495734"/>
              </a:xfrm>
              <a:prstGeom prst="rect">
                <a:avLst/>
              </a:prstGeom>
            </p:spPr>
            <p:txBody>
              <a:bodyPr lIns="29328" tIns="29328" rIns="29328" bIns="29328" rtlCol="0" anchor="ctr"/>
              <a:lstStyle/>
              <a:p>
                <a:pPr algn="ctr">
                  <a:lnSpc>
                    <a:spcPts val="1848"/>
                  </a:lnSpc>
                </a:pPr>
                <a:r>
                  <a:rPr lang="en-US" sz="1320">
                    <a:solidFill>
                      <a:srgbClr val="062544"/>
                    </a:solidFill>
                    <a:latin typeface="Raleway Bold"/>
                  </a:rPr>
                  <a:t>Deepwater Port Licensing &amp; Port Conveyance</a:t>
                </a:r>
              </a:p>
              <a:p>
                <a:pPr algn="ctr">
                  <a:lnSpc>
                    <a:spcPts val="1848"/>
                  </a:lnSpc>
                </a:pPr>
                <a:r>
                  <a:rPr lang="en-US" sz="1320">
                    <a:solidFill>
                      <a:srgbClr val="062544"/>
                    </a:solidFill>
                    <a:latin typeface="Raleway"/>
                  </a:rPr>
                  <a:t>Yvette Fields</a:t>
                </a:r>
              </a:p>
            </p:txBody>
          </p:sp>
        </p:grpSp>
        <p:grpSp>
          <p:nvGrpSpPr>
            <p:cNvPr id="21" name="Group 21"/>
            <p:cNvGrpSpPr/>
            <p:nvPr/>
          </p:nvGrpSpPr>
          <p:grpSpPr>
            <a:xfrm>
              <a:off x="6844221" y="5664470"/>
              <a:ext cx="3175126" cy="1476106"/>
              <a:chOff x="0" y="0"/>
              <a:chExt cx="1004867" cy="467159"/>
            </a:xfrm>
          </p:grpSpPr>
          <p:sp>
            <p:nvSpPr>
              <p:cNvPr id="22" name="Freeform 22"/>
              <p:cNvSpPr/>
              <p:nvPr/>
            </p:nvSpPr>
            <p:spPr>
              <a:xfrm>
                <a:off x="0" y="0"/>
                <a:ext cx="1004867" cy="467159"/>
              </a:xfrm>
              <a:custGeom>
                <a:avLst/>
                <a:gdLst/>
                <a:ahLst/>
                <a:cxnLst/>
                <a:rect l="l" t="t" r="r" b="b"/>
                <a:pathLst>
                  <a:path w="1004867" h="467159">
                    <a:moveTo>
                      <a:pt x="0" y="0"/>
                    </a:moveTo>
                    <a:lnTo>
                      <a:pt x="1004867" y="0"/>
                    </a:lnTo>
                    <a:lnTo>
                      <a:pt x="1004867"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23" name="TextBox 23"/>
              <p:cNvSpPr txBox="1"/>
              <p:nvPr/>
            </p:nvSpPr>
            <p:spPr>
              <a:xfrm>
                <a:off x="0" y="-28575"/>
                <a:ext cx="1004867" cy="495734"/>
              </a:xfrm>
              <a:prstGeom prst="rect">
                <a:avLst/>
              </a:prstGeom>
            </p:spPr>
            <p:txBody>
              <a:bodyPr lIns="29328" tIns="29328" rIns="29328" bIns="29328" rtlCol="0" anchor="ctr"/>
              <a:lstStyle/>
              <a:p>
                <a:pPr algn="ctr">
                  <a:lnSpc>
                    <a:spcPts val="1848"/>
                  </a:lnSpc>
                </a:pPr>
                <a:r>
                  <a:rPr lang="en-US" sz="1320">
                    <a:solidFill>
                      <a:srgbClr val="062544"/>
                    </a:solidFill>
                    <a:latin typeface="Raleway Bold"/>
                  </a:rPr>
                  <a:t>Federal Assistance Education &amp; Engagement</a:t>
                </a:r>
              </a:p>
              <a:p>
                <a:pPr algn="ctr">
                  <a:lnSpc>
                    <a:spcPts val="1848"/>
                  </a:lnSpc>
                </a:pPr>
                <a:r>
                  <a:rPr lang="en-US" sz="1320">
                    <a:solidFill>
                      <a:srgbClr val="062544"/>
                    </a:solidFill>
                    <a:latin typeface="Raleway"/>
                  </a:rPr>
                  <a:t>Tracey Ford</a:t>
                </a:r>
              </a:p>
            </p:txBody>
          </p:sp>
        </p:grpSp>
        <p:grpSp>
          <p:nvGrpSpPr>
            <p:cNvPr id="24" name="Group 24"/>
            <p:cNvGrpSpPr/>
            <p:nvPr/>
          </p:nvGrpSpPr>
          <p:grpSpPr>
            <a:xfrm>
              <a:off x="9638965" y="3836634"/>
              <a:ext cx="2435197" cy="1464191"/>
              <a:chOff x="0" y="0"/>
              <a:chExt cx="770694" cy="463389"/>
            </a:xfrm>
          </p:grpSpPr>
          <p:sp>
            <p:nvSpPr>
              <p:cNvPr id="25" name="Freeform 25"/>
              <p:cNvSpPr/>
              <p:nvPr/>
            </p:nvSpPr>
            <p:spPr>
              <a:xfrm>
                <a:off x="0" y="0"/>
                <a:ext cx="770694" cy="463389"/>
              </a:xfrm>
              <a:custGeom>
                <a:avLst/>
                <a:gdLst/>
                <a:ahLst/>
                <a:cxnLst/>
                <a:rect l="l" t="t" r="r" b="b"/>
                <a:pathLst>
                  <a:path w="770694" h="463389">
                    <a:moveTo>
                      <a:pt x="0" y="0"/>
                    </a:moveTo>
                    <a:lnTo>
                      <a:pt x="770694" y="0"/>
                    </a:lnTo>
                    <a:lnTo>
                      <a:pt x="770694" y="463389"/>
                    </a:lnTo>
                    <a:lnTo>
                      <a:pt x="0" y="463389"/>
                    </a:lnTo>
                    <a:close/>
                  </a:path>
                </a:pathLst>
              </a:custGeom>
              <a:solidFill>
                <a:srgbClr val="FFFFFF"/>
              </a:solidFill>
              <a:ln w="19050" cap="sq">
                <a:solidFill>
                  <a:srgbClr val="062544"/>
                </a:solidFill>
                <a:prstDash val="solid"/>
                <a:miter/>
              </a:ln>
            </p:spPr>
            <p:txBody>
              <a:bodyPr/>
              <a:lstStyle/>
              <a:p>
                <a:endParaRPr lang="en-US"/>
              </a:p>
            </p:txBody>
          </p:sp>
          <p:sp>
            <p:nvSpPr>
              <p:cNvPr id="26" name="TextBox 26"/>
              <p:cNvSpPr txBox="1"/>
              <p:nvPr/>
            </p:nvSpPr>
            <p:spPr>
              <a:xfrm>
                <a:off x="0" y="-28575"/>
                <a:ext cx="770694" cy="491964"/>
              </a:xfrm>
              <a:prstGeom prst="rect">
                <a:avLst/>
              </a:prstGeom>
            </p:spPr>
            <p:txBody>
              <a:bodyPr lIns="29328" tIns="29328" rIns="29328" bIns="29328" rtlCol="0" anchor="ctr"/>
              <a:lstStyle/>
              <a:p>
                <a:pPr algn="ctr">
                  <a:lnSpc>
                    <a:spcPts val="1848"/>
                  </a:lnSpc>
                </a:pPr>
                <a:r>
                  <a:rPr lang="en-US" sz="1320">
                    <a:solidFill>
                      <a:srgbClr val="062544"/>
                    </a:solidFill>
                    <a:latin typeface="Raleway Bold"/>
                  </a:rPr>
                  <a:t>Maritime &amp; Intermodal Outreach</a:t>
                </a:r>
              </a:p>
              <a:p>
                <a:pPr algn="ctr">
                  <a:lnSpc>
                    <a:spcPts val="1848"/>
                  </a:lnSpc>
                </a:pPr>
                <a:r>
                  <a:rPr lang="en-US" sz="1320">
                    <a:solidFill>
                      <a:srgbClr val="062544"/>
                    </a:solidFill>
                    <a:latin typeface="Raleway"/>
                  </a:rPr>
                  <a:t>Jeff Flumigan</a:t>
                </a:r>
              </a:p>
            </p:txBody>
          </p:sp>
        </p:grpSp>
        <p:sp>
          <p:nvSpPr>
            <p:cNvPr id="27" name="AutoShape 27"/>
            <p:cNvSpPr/>
            <p:nvPr/>
          </p:nvSpPr>
          <p:spPr>
            <a:xfrm>
              <a:off x="1152764" y="2429250"/>
              <a:ext cx="9586568" cy="0"/>
            </a:xfrm>
            <a:prstGeom prst="line">
              <a:avLst/>
            </a:prstGeom>
            <a:ln w="27460" cap="flat">
              <a:solidFill>
                <a:srgbClr val="062544"/>
              </a:solidFill>
              <a:prstDash val="solid"/>
              <a:headEnd type="none" w="sm" len="sm"/>
              <a:tailEnd type="none" w="sm" len="sm"/>
            </a:ln>
          </p:spPr>
          <p:txBody>
            <a:bodyPr/>
            <a:lstStyle/>
            <a:p>
              <a:endParaRPr lang="en-US"/>
            </a:p>
          </p:txBody>
        </p:sp>
        <p:sp>
          <p:nvSpPr>
            <p:cNvPr id="28" name="AutoShape 28"/>
            <p:cNvSpPr/>
            <p:nvPr/>
          </p:nvSpPr>
          <p:spPr>
            <a:xfrm>
              <a:off x="1132514" y="3385421"/>
              <a:ext cx="0" cy="566808"/>
            </a:xfrm>
            <a:prstGeom prst="line">
              <a:avLst/>
            </a:prstGeom>
            <a:ln w="27460" cap="flat">
              <a:solidFill>
                <a:srgbClr val="062544"/>
              </a:solidFill>
              <a:prstDash val="solid"/>
              <a:headEnd type="none" w="sm" len="sm"/>
              <a:tailEnd type="none" w="sm" len="sm"/>
            </a:ln>
          </p:spPr>
          <p:txBody>
            <a:bodyPr/>
            <a:lstStyle/>
            <a:p>
              <a:endParaRPr lang="en-US"/>
            </a:p>
          </p:txBody>
        </p:sp>
        <p:sp>
          <p:nvSpPr>
            <p:cNvPr id="29" name="AutoShape 29"/>
            <p:cNvSpPr/>
            <p:nvPr/>
          </p:nvSpPr>
          <p:spPr>
            <a:xfrm>
              <a:off x="6408323" y="1937874"/>
              <a:ext cx="0" cy="491376"/>
            </a:xfrm>
            <a:prstGeom prst="line">
              <a:avLst/>
            </a:prstGeom>
            <a:ln w="27460" cap="flat">
              <a:solidFill>
                <a:srgbClr val="062544"/>
              </a:solidFill>
              <a:prstDash val="solid"/>
              <a:headEnd type="none" w="sm" len="sm"/>
              <a:tailEnd type="none" w="sm" len="sm"/>
            </a:ln>
          </p:spPr>
          <p:txBody>
            <a:bodyPr/>
            <a:lstStyle/>
            <a:p>
              <a:endParaRPr lang="en-US"/>
            </a:p>
          </p:txBody>
        </p:sp>
        <p:grpSp>
          <p:nvGrpSpPr>
            <p:cNvPr id="30" name="Group 30"/>
            <p:cNvGrpSpPr/>
            <p:nvPr/>
          </p:nvGrpSpPr>
          <p:grpSpPr>
            <a:xfrm>
              <a:off x="102271" y="0"/>
              <a:ext cx="3949306" cy="1922021"/>
              <a:chOff x="0" y="0"/>
              <a:chExt cx="1249880" cy="608283"/>
            </a:xfrm>
          </p:grpSpPr>
          <p:sp>
            <p:nvSpPr>
              <p:cNvPr id="31" name="Freeform 31"/>
              <p:cNvSpPr/>
              <p:nvPr/>
            </p:nvSpPr>
            <p:spPr>
              <a:xfrm>
                <a:off x="0" y="0"/>
                <a:ext cx="1249880" cy="608283"/>
              </a:xfrm>
              <a:custGeom>
                <a:avLst/>
                <a:gdLst/>
                <a:ahLst/>
                <a:cxnLst/>
                <a:rect l="l" t="t" r="r" b="b"/>
                <a:pathLst>
                  <a:path w="1249880" h="608283">
                    <a:moveTo>
                      <a:pt x="0" y="0"/>
                    </a:moveTo>
                    <a:lnTo>
                      <a:pt x="1249880" y="0"/>
                    </a:lnTo>
                    <a:lnTo>
                      <a:pt x="1249880" y="608283"/>
                    </a:lnTo>
                    <a:lnTo>
                      <a:pt x="0" y="608283"/>
                    </a:lnTo>
                    <a:close/>
                  </a:path>
                </a:pathLst>
              </a:custGeom>
              <a:solidFill>
                <a:srgbClr val="FFFFFF"/>
              </a:solidFill>
              <a:ln w="19050" cap="sq">
                <a:solidFill>
                  <a:srgbClr val="062544"/>
                </a:solidFill>
                <a:prstDash val="solid"/>
                <a:miter/>
              </a:ln>
            </p:spPr>
            <p:txBody>
              <a:bodyPr/>
              <a:lstStyle/>
              <a:p>
                <a:endParaRPr lang="en-US"/>
              </a:p>
            </p:txBody>
          </p:sp>
          <p:sp>
            <p:nvSpPr>
              <p:cNvPr id="32" name="TextBox 32"/>
              <p:cNvSpPr txBox="1"/>
              <p:nvPr/>
            </p:nvSpPr>
            <p:spPr>
              <a:xfrm>
                <a:off x="0" y="-47625"/>
                <a:ext cx="1249880" cy="655908"/>
              </a:xfrm>
              <a:prstGeom prst="rect">
                <a:avLst/>
              </a:prstGeom>
            </p:spPr>
            <p:txBody>
              <a:bodyPr lIns="29328" tIns="29328" rIns="29328" bIns="29328" rtlCol="0" anchor="ctr"/>
              <a:lstStyle/>
              <a:p>
                <a:pPr algn="ctr">
                  <a:lnSpc>
                    <a:spcPts val="2669"/>
                  </a:lnSpc>
                </a:pPr>
                <a:r>
                  <a:rPr lang="en-US" sz="1906">
                    <a:solidFill>
                      <a:srgbClr val="062544"/>
                    </a:solidFill>
                    <a:latin typeface="Raleway Bold"/>
                  </a:rPr>
                  <a:t>Deputy Associate Administrator</a:t>
                </a:r>
              </a:p>
              <a:p>
                <a:pPr algn="ctr">
                  <a:lnSpc>
                    <a:spcPts val="2370"/>
                  </a:lnSpc>
                </a:pPr>
                <a:r>
                  <a:rPr lang="en-US" sz="1693">
                    <a:solidFill>
                      <a:srgbClr val="062544"/>
                    </a:solidFill>
                    <a:latin typeface="Raleway"/>
                  </a:rPr>
                  <a:t>Tretha Chromey</a:t>
                </a:r>
              </a:p>
            </p:txBody>
          </p:sp>
        </p:grpSp>
        <p:grpSp>
          <p:nvGrpSpPr>
            <p:cNvPr id="33" name="Group 33"/>
            <p:cNvGrpSpPr/>
            <p:nvPr/>
          </p:nvGrpSpPr>
          <p:grpSpPr>
            <a:xfrm>
              <a:off x="2864347" y="2854101"/>
              <a:ext cx="1434471" cy="531320"/>
              <a:chOff x="0" y="0"/>
              <a:chExt cx="453983" cy="168153"/>
            </a:xfrm>
          </p:grpSpPr>
          <p:sp>
            <p:nvSpPr>
              <p:cNvPr id="34" name="Freeform 34"/>
              <p:cNvSpPr/>
              <p:nvPr/>
            </p:nvSpPr>
            <p:spPr>
              <a:xfrm>
                <a:off x="0" y="0"/>
                <a:ext cx="453983" cy="168153"/>
              </a:xfrm>
              <a:custGeom>
                <a:avLst/>
                <a:gdLst/>
                <a:ahLst/>
                <a:cxnLst/>
                <a:rect l="l" t="t" r="r" b="b"/>
                <a:pathLst>
                  <a:path w="453983" h="168153">
                    <a:moveTo>
                      <a:pt x="0" y="0"/>
                    </a:moveTo>
                    <a:lnTo>
                      <a:pt x="453983" y="0"/>
                    </a:lnTo>
                    <a:lnTo>
                      <a:pt x="453983" y="168153"/>
                    </a:lnTo>
                    <a:lnTo>
                      <a:pt x="0" y="168153"/>
                    </a:lnTo>
                    <a:close/>
                  </a:path>
                </a:pathLst>
              </a:custGeom>
              <a:solidFill>
                <a:srgbClr val="FFFFFF"/>
              </a:solidFill>
              <a:ln w="19050" cap="sq">
                <a:solidFill>
                  <a:srgbClr val="062544"/>
                </a:solidFill>
                <a:prstDash val="solid"/>
                <a:miter/>
              </a:ln>
            </p:spPr>
            <p:txBody>
              <a:bodyPr/>
              <a:lstStyle/>
              <a:p>
                <a:endParaRPr lang="en-US"/>
              </a:p>
            </p:txBody>
          </p:sp>
          <p:sp>
            <p:nvSpPr>
              <p:cNvPr id="35" name="TextBox 35"/>
              <p:cNvSpPr txBox="1"/>
              <p:nvPr/>
            </p:nvSpPr>
            <p:spPr>
              <a:xfrm>
                <a:off x="0" y="-28575"/>
                <a:ext cx="453983" cy="196728"/>
              </a:xfrm>
              <a:prstGeom prst="rect">
                <a:avLst/>
              </a:prstGeom>
            </p:spPr>
            <p:txBody>
              <a:bodyPr lIns="29328" tIns="29328" rIns="29328" bIns="29328" rtlCol="0" anchor="ctr"/>
              <a:lstStyle/>
              <a:p>
                <a:pPr algn="ctr">
                  <a:lnSpc>
                    <a:spcPts val="2090"/>
                  </a:lnSpc>
                </a:pPr>
                <a:r>
                  <a:rPr lang="en-US" sz="1493">
                    <a:solidFill>
                      <a:srgbClr val="062544"/>
                    </a:solidFill>
                    <a:latin typeface="Raleway Bold"/>
                  </a:rPr>
                  <a:t>MAR-520</a:t>
                </a:r>
              </a:p>
            </p:txBody>
          </p:sp>
        </p:grpSp>
        <p:grpSp>
          <p:nvGrpSpPr>
            <p:cNvPr id="36" name="Group 36"/>
            <p:cNvGrpSpPr/>
            <p:nvPr/>
          </p:nvGrpSpPr>
          <p:grpSpPr>
            <a:xfrm>
              <a:off x="5293165" y="2854101"/>
              <a:ext cx="1434471" cy="531320"/>
              <a:chOff x="0" y="0"/>
              <a:chExt cx="453983" cy="168153"/>
            </a:xfrm>
          </p:grpSpPr>
          <p:sp>
            <p:nvSpPr>
              <p:cNvPr id="37" name="Freeform 37"/>
              <p:cNvSpPr/>
              <p:nvPr/>
            </p:nvSpPr>
            <p:spPr>
              <a:xfrm>
                <a:off x="0" y="0"/>
                <a:ext cx="453983" cy="168153"/>
              </a:xfrm>
              <a:custGeom>
                <a:avLst/>
                <a:gdLst/>
                <a:ahLst/>
                <a:cxnLst/>
                <a:rect l="l" t="t" r="r" b="b"/>
                <a:pathLst>
                  <a:path w="453983" h="168153">
                    <a:moveTo>
                      <a:pt x="0" y="0"/>
                    </a:moveTo>
                    <a:lnTo>
                      <a:pt x="453983" y="0"/>
                    </a:lnTo>
                    <a:lnTo>
                      <a:pt x="453983" y="168153"/>
                    </a:lnTo>
                    <a:lnTo>
                      <a:pt x="0" y="168153"/>
                    </a:lnTo>
                    <a:close/>
                  </a:path>
                </a:pathLst>
              </a:custGeom>
              <a:solidFill>
                <a:srgbClr val="FFFFFF"/>
              </a:solidFill>
              <a:ln w="19050" cap="sq">
                <a:solidFill>
                  <a:srgbClr val="062544"/>
                </a:solidFill>
                <a:prstDash val="solid"/>
                <a:miter/>
              </a:ln>
            </p:spPr>
            <p:txBody>
              <a:bodyPr/>
              <a:lstStyle/>
              <a:p>
                <a:endParaRPr lang="en-US"/>
              </a:p>
            </p:txBody>
          </p:sp>
          <p:sp>
            <p:nvSpPr>
              <p:cNvPr id="38" name="TextBox 38"/>
              <p:cNvSpPr txBox="1"/>
              <p:nvPr/>
            </p:nvSpPr>
            <p:spPr>
              <a:xfrm>
                <a:off x="0" y="-28575"/>
                <a:ext cx="453983" cy="196728"/>
              </a:xfrm>
              <a:prstGeom prst="rect">
                <a:avLst/>
              </a:prstGeom>
            </p:spPr>
            <p:txBody>
              <a:bodyPr lIns="29328" tIns="29328" rIns="29328" bIns="29328" rtlCol="0" anchor="ctr"/>
              <a:lstStyle/>
              <a:p>
                <a:pPr algn="ctr">
                  <a:lnSpc>
                    <a:spcPts val="2090"/>
                  </a:lnSpc>
                </a:pPr>
                <a:r>
                  <a:rPr lang="en-US" sz="1493">
                    <a:solidFill>
                      <a:srgbClr val="062544"/>
                    </a:solidFill>
                    <a:latin typeface="Raleway Bold"/>
                  </a:rPr>
                  <a:t>MAR-530</a:t>
                </a:r>
              </a:p>
            </p:txBody>
          </p:sp>
        </p:grpSp>
        <p:grpSp>
          <p:nvGrpSpPr>
            <p:cNvPr id="39" name="Group 39"/>
            <p:cNvGrpSpPr/>
            <p:nvPr/>
          </p:nvGrpSpPr>
          <p:grpSpPr>
            <a:xfrm>
              <a:off x="7718470" y="2854101"/>
              <a:ext cx="1434471" cy="531320"/>
              <a:chOff x="0" y="0"/>
              <a:chExt cx="453983" cy="168153"/>
            </a:xfrm>
          </p:grpSpPr>
          <p:sp>
            <p:nvSpPr>
              <p:cNvPr id="40" name="Freeform 40"/>
              <p:cNvSpPr/>
              <p:nvPr/>
            </p:nvSpPr>
            <p:spPr>
              <a:xfrm>
                <a:off x="0" y="0"/>
                <a:ext cx="453983" cy="168153"/>
              </a:xfrm>
              <a:custGeom>
                <a:avLst/>
                <a:gdLst/>
                <a:ahLst/>
                <a:cxnLst/>
                <a:rect l="l" t="t" r="r" b="b"/>
                <a:pathLst>
                  <a:path w="453983" h="168153">
                    <a:moveTo>
                      <a:pt x="0" y="0"/>
                    </a:moveTo>
                    <a:lnTo>
                      <a:pt x="453983" y="0"/>
                    </a:lnTo>
                    <a:lnTo>
                      <a:pt x="453983" y="168153"/>
                    </a:lnTo>
                    <a:lnTo>
                      <a:pt x="0" y="168153"/>
                    </a:lnTo>
                    <a:close/>
                  </a:path>
                </a:pathLst>
              </a:custGeom>
              <a:solidFill>
                <a:srgbClr val="FFFFFF"/>
              </a:solidFill>
              <a:ln w="19050" cap="sq">
                <a:solidFill>
                  <a:srgbClr val="062544"/>
                </a:solidFill>
                <a:prstDash val="solid"/>
                <a:miter/>
              </a:ln>
            </p:spPr>
            <p:txBody>
              <a:bodyPr/>
              <a:lstStyle/>
              <a:p>
                <a:endParaRPr lang="en-US"/>
              </a:p>
            </p:txBody>
          </p:sp>
          <p:sp>
            <p:nvSpPr>
              <p:cNvPr id="41" name="TextBox 41"/>
              <p:cNvSpPr txBox="1"/>
              <p:nvPr/>
            </p:nvSpPr>
            <p:spPr>
              <a:xfrm>
                <a:off x="0" y="-28575"/>
                <a:ext cx="453983" cy="196728"/>
              </a:xfrm>
              <a:prstGeom prst="rect">
                <a:avLst/>
              </a:prstGeom>
            </p:spPr>
            <p:txBody>
              <a:bodyPr lIns="29328" tIns="29328" rIns="29328" bIns="29328" rtlCol="0" anchor="ctr"/>
              <a:lstStyle/>
              <a:p>
                <a:pPr algn="ctr">
                  <a:lnSpc>
                    <a:spcPts val="2090"/>
                  </a:lnSpc>
                </a:pPr>
                <a:r>
                  <a:rPr lang="en-US" sz="1493">
                    <a:solidFill>
                      <a:srgbClr val="062544"/>
                    </a:solidFill>
                    <a:latin typeface="Raleway Bold"/>
                  </a:rPr>
                  <a:t>MAR-540</a:t>
                </a:r>
              </a:p>
            </p:txBody>
          </p:sp>
        </p:grpSp>
        <p:grpSp>
          <p:nvGrpSpPr>
            <p:cNvPr id="42" name="Group 42"/>
            <p:cNvGrpSpPr/>
            <p:nvPr/>
          </p:nvGrpSpPr>
          <p:grpSpPr>
            <a:xfrm>
              <a:off x="10139329" y="2854101"/>
              <a:ext cx="1434471" cy="531320"/>
              <a:chOff x="0" y="0"/>
              <a:chExt cx="453983" cy="168153"/>
            </a:xfrm>
          </p:grpSpPr>
          <p:sp>
            <p:nvSpPr>
              <p:cNvPr id="43" name="Freeform 43"/>
              <p:cNvSpPr/>
              <p:nvPr/>
            </p:nvSpPr>
            <p:spPr>
              <a:xfrm>
                <a:off x="0" y="0"/>
                <a:ext cx="453983" cy="168153"/>
              </a:xfrm>
              <a:custGeom>
                <a:avLst/>
                <a:gdLst/>
                <a:ahLst/>
                <a:cxnLst/>
                <a:rect l="l" t="t" r="r" b="b"/>
                <a:pathLst>
                  <a:path w="453983" h="168153">
                    <a:moveTo>
                      <a:pt x="0" y="0"/>
                    </a:moveTo>
                    <a:lnTo>
                      <a:pt x="453983" y="0"/>
                    </a:lnTo>
                    <a:lnTo>
                      <a:pt x="453983" y="168153"/>
                    </a:lnTo>
                    <a:lnTo>
                      <a:pt x="0" y="168153"/>
                    </a:lnTo>
                    <a:close/>
                  </a:path>
                </a:pathLst>
              </a:custGeom>
              <a:solidFill>
                <a:srgbClr val="FFFFFF"/>
              </a:solidFill>
              <a:ln w="19050" cap="sq">
                <a:solidFill>
                  <a:srgbClr val="062544"/>
                </a:solidFill>
                <a:prstDash val="solid"/>
                <a:miter/>
              </a:ln>
            </p:spPr>
            <p:txBody>
              <a:bodyPr/>
              <a:lstStyle/>
              <a:p>
                <a:endParaRPr lang="en-US"/>
              </a:p>
            </p:txBody>
          </p:sp>
          <p:sp>
            <p:nvSpPr>
              <p:cNvPr id="44" name="TextBox 44"/>
              <p:cNvSpPr txBox="1"/>
              <p:nvPr/>
            </p:nvSpPr>
            <p:spPr>
              <a:xfrm>
                <a:off x="0" y="-28575"/>
                <a:ext cx="453983" cy="196728"/>
              </a:xfrm>
              <a:prstGeom prst="rect">
                <a:avLst/>
              </a:prstGeom>
            </p:spPr>
            <p:txBody>
              <a:bodyPr lIns="29328" tIns="29328" rIns="29328" bIns="29328" rtlCol="0" anchor="ctr"/>
              <a:lstStyle/>
              <a:p>
                <a:pPr algn="ctr">
                  <a:lnSpc>
                    <a:spcPts val="2090"/>
                  </a:lnSpc>
                </a:pPr>
                <a:r>
                  <a:rPr lang="en-US" sz="1493">
                    <a:solidFill>
                      <a:srgbClr val="062544"/>
                    </a:solidFill>
                    <a:latin typeface="Raleway Bold"/>
                  </a:rPr>
                  <a:t>MAR-550</a:t>
                </a:r>
              </a:p>
            </p:txBody>
          </p:sp>
        </p:grpSp>
        <p:sp>
          <p:nvSpPr>
            <p:cNvPr id="45" name="AutoShape 45"/>
            <p:cNvSpPr/>
            <p:nvPr/>
          </p:nvSpPr>
          <p:spPr>
            <a:xfrm flipV="1">
              <a:off x="8479343" y="961010"/>
              <a:ext cx="807299" cy="0"/>
            </a:xfrm>
            <a:prstGeom prst="line">
              <a:avLst/>
            </a:prstGeom>
            <a:ln w="27460" cap="flat">
              <a:solidFill>
                <a:srgbClr val="062544"/>
              </a:solidFill>
              <a:prstDash val="solid"/>
              <a:headEnd type="none" w="sm" len="sm"/>
              <a:tailEnd type="none" w="sm" len="sm"/>
            </a:ln>
          </p:spPr>
          <p:txBody>
            <a:bodyPr/>
            <a:lstStyle/>
            <a:p>
              <a:endParaRPr lang="en-US"/>
            </a:p>
          </p:txBody>
        </p:sp>
        <p:sp>
          <p:nvSpPr>
            <p:cNvPr id="46" name="AutoShape 46"/>
            <p:cNvSpPr/>
            <p:nvPr/>
          </p:nvSpPr>
          <p:spPr>
            <a:xfrm>
              <a:off x="4051577" y="961010"/>
              <a:ext cx="478460" cy="0"/>
            </a:xfrm>
            <a:prstGeom prst="line">
              <a:avLst/>
            </a:prstGeom>
            <a:ln w="27460" cap="flat">
              <a:solidFill>
                <a:srgbClr val="062544"/>
              </a:solidFill>
              <a:prstDash val="solid"/>
              <a:headEnd type="none" w="sm" len="sm"/>
              <a:tailEnd type="none" w="sm" len="sm"/>
            </a:ln>
          </p:spPr>
          <p:txBody>
            <a:bodyPr/>
            <a:lstStyle/>
            <a:p>
              <a:endParaRPr lang="en-US"/>
            </a:p>
          </p:txBody>
        </p:sp>
        <p:sp>
          <p:nvSpPr>
            <p:cNvPr id="47" name="AutoShape 47"/>
            <p:cNvSpPr/>
            <p:nvPr/>
          </p:nvSpPr>
          <p:spPr>
            <a:xfrm>
              <a:off x="1148368" y="2413396"/>
              <a:ext cx="0" cy="440705"/>
            </a:xfrm>
            <a:prstGeom prst="line">
              <a:avLst/>
            </a:prstGeom>
            <a:ln w="27460" cap="flat">
              <a:solidFill>
                <a:srgbClr val="062544"/>
              </a:solidFill>
              <a:prstDash val="solid"/>
              <a:headEnd type="none" w="sm" len="sm"/>
              <a:tailEnd type="none" w="sm" len="sm"/>
            </a:ln>
          </p:spPr>
          <p:txBody>
            <a:bodyPr/>
            <a:lstStyle/>
            <a:p>
              <a:endParaRPr lang="en-US"/>
            </a:p>
          </p:txBody>
        </p:sp>
        <p:sp>
          <p:nvSpPr>
            <p:cNvPr id="48" name="AutoShape 48"/>
            <p:cNvSpPr/>
            <p:nvPr/>
          </p:nvSpPr>
          <p:spPr>
            <a:xfrm flipH="1">
              <a:off x="3581582" y="2445103"/>
              <a:ext cx="0" cy="408998"/>
            </a:xfrm>
            <a:prstGeom prst="line">
              <a:avLst/>
            </a:prstGeom>
            <a:ln w="27460" cap="flat">
              <a:solidFill>
                <a:srgbClr val="062544"/>
              </a:solidFill>
              <a:prstDash val="solid"/>
              <a:headEnd type="none" w="sm" len="sm"/>
              <a:tailEnd type="none" w="sm" len="sm"/>
            </a:ln>
          </p:spPr>
          <p:txBody>
            <a:bodyPr/>
            <a:lstStyle/>
            <a:p>
              <a:endParaRPr lang="en-US"/>
            </a:p>
          </p:txBody>
        </p:sp>
        <p:sp>
          <p:nvSpPr>
            <p:cNvPr id="49" name="AutoShape 49"/>
            <p:cNvSpPr/>
            <p:nvPr/>
          </p:nvSpPr>
          <p:spPr>
            <a:xfrm>
              <a:off x="6026254" y="2413396"/>
              <a:ext cx="0" cy="440705"/>
            </a:xfrm>
            <a:prstGeom prst="line">
              <a:avLst/>
            </a:prstGeom>
            <a:ln w="27460" cap="flat">
              <a:solidFill>
                <a:srgbClr val="062544"/>
              </a:solidFill>
              <a:prstDash val="solid"/>
              <a:headEnd type="none" w="sm" len="sm"/>
              <a:tailEnd type="none" w="sm" len="sm"/>
            </a:ln>
          </p:spPr>
          <p:txBody>
            <a:bodyPr/>
            <a:lstStyle/>
            <a:p>
              <a:endParaRPr lang="en-US"/>
            </a:p>
          </p:txBody>
        </p:sp>
        <p:sp>
          <p:nvSpPr>
            <p:cNvPr id="50" name="AutoShape 50"/>
            <p:cNvSpPr/>
            <p:nvPr/>
          </p:nvSpPr>
          <p:spPr>
            <a:xfrm>
              <a:off x="8463490" y="2445103"/>
              <a:ext cx="0" cy="440705"/>
            </a:xfrm>
            <a:prstGeom prst="line">
              <a:avLst/>
            </a:prstGeom>
            <a:ln w="27460" cap="flat">
              <a:solidFill>
                <a:srgbClr val="062544"/>
              </a:solidFill>
              <a:prstDash val="solid"/>
              <a:headEnd type="none" w="sm" len="sm"/>
              <a:tailEnd type="none" w="sm" len="sm"/>
            </a:ln>
          </p:spPr>
          <p:txBody>
            <a:bodyPr/>
            <a:lstStyle/>
            <a:p>
              <a:endParaRPr lang="en-US"/>
            </a:p>
          </p:txBody>
        </p:sp>
        <p:sp>
          <p:nvSpPr>
            <p:cNvPr id="51" name="AutoShape 51"/>
            <p:cNvSpPr/>
            <p:nvPr/>
          </p:nvSpPr>
          <p:spPr>
            <a:xfrm>
              <a:off x="10739331" y="2413396"/>
              <a:ext cx="0" cy="440705"/>
            </a:xfrm>
            <a:prstGeom prst="line">
              <a:avLst/>
            </a:prstGeom>
            <a:ln w="27460" cap="flat">
              <a:solidFill>
                <a:srgbClr val="062544"/>
              </a:solidFill>
              <a:prstDash val="solid"/>
              <a:headEnd type="none" w="sm" len="sm"/>
              <a:tailEnd type="none" w="sm" len="sm"/>
            </a:ln>
          </p:spPr>
          <p:txBody>
            <a:bodyPr/>
            <a:lstStyle/>
            <a:p>
              <a:endParaRPr lang="en-US"/>
            </a:p>
          </p:txBody>
        </p:sp>
        <p:sp>
          <p:nvSpPr>
            <p:cNvPr id="52" name="AutoShape 52"/>
            <p:cNvSpPr/>
            <p:nvPr/>
          </p:nvSpPr>
          <p:spPr>
            <a:xfrm>
              <a:off x="3481941" y="3369568"/>
              <a:ext cx="0" cy="2370557"/>
            </a:xfrm>
            <a:prstGeom prst="line">
              <a:avLst/>
            </a:prstGeom>
            <a:ln w="27460" cap="flat">
              <a:solidFill>
                <a:srgbClr val="062544"/>
              </a:solidFill>
              <a:prstDash val="solid"/>
              <a:headEnd type="none" w="sm" len="sm"/>
              <a:tailEnd type="none" w="sm" len="sm"/>
            </a:ln>
          </p:spPr>
          <p:txBody>
            <a:bodyPr/>
            <a:lstStyle/>
            <a:p>
              <a:endParaRPr lang="en-US"/>
            </a:p>
          </p:txBody>
        </p:sp>
        <p:sp>
          <p:nvSpPr>
            <p:cNvPr id="53" name="AutoShape 53"/>
            <p:cNvSpPr/>
            <p:nvPr/>
          </p:nvSpPr>
          <p:spPr>
            <a:xfrm flipH="1">
              <a:off x="6004768" y="3385421"/>
              <a:ext cx="5633" cy="439299"/>
            </a:xfrm>
            <a:prstGeom prst="line">
              <a:avLst/>
            </a:prstGeom>
            <a:ln w="27460" cap="flat">
              <a:solidFill>
                <a:srgbClr val="062544"/>
              </a:solidFill>
              <a:prstDash val="solid"/>
              <a:headEnd type="none" w="sm" len="sm"/>
              <a:tailEnd type="none" w="sm" len="sm"/>
            </a:ln>
          </p:spPr>
          <p:txBody>
            <a:bodyPr/>
            <a:lstStyle/>
            <a:p>
              <a:endParaRPr lang="en-US"/>
            </a:p>
          </p:txBody>
        </p:sp>
        <p:sp>
          <p:nvSpPr>
            <p:cNvPr id="54" name="AutoShape 54"/>
            <p:cNvSpPr/>
            <p:nvPr/>
          </p:nvSpPr>
          <p:spPr>
            <a:xfrm>
              <a:off x="8415932" y="3369677"/>
              <a:ext cx="15852" cy="2294792"/>
            </a:xfrm>
            <a:prstGeom prst="line">
              <a:avLst/>
            </a:prstGeom>
            <a:ln w="27460" cap="flat">
              <a:solidFill>
                <a:srgbClr val="062544"/>
              </a:solidFill>
              <a:prstDash val="solid"/>
              <a:headEnd type="none" w="sm" len="sm"/>
              <a:tailEnd type="none" w="sm" len="sm"/>
            </a:ln>
          </p:spPr>
          <p:txBody>
            <a:bodyPr/>
            <a:lstStyle/>
            <a:p>
              <a:endParaRPr lang="en-US"/>
            </a:p>
          </p:txBody>
        </p:sp>
        <p:sp>
          <p:nvSpPr>
            <p:cNvPr id="55" name="AutoShape 55"/>
            <p:cNvSpPr/>
            <p:nvPr/>
          </p:nvSpPr>
          <p:spPr>
            <a:xfrm>
              <a:off x="10856564" y="3385421"/>
              <a:ext cx="0" cy="451213"/>
            </a:xfrm>
            <a:prstGeom prst="line">
              <a:avLst/>
            </a:prstGeom>
            <a:ln w="27460" cap="flat">
              <a:solidFill>
                <a:srgbClr val="062544"/>
              </a:solidFill>
              <a:prstDash val="solid"/>
              <a:headEnd type="none" w="sm" len="sm"/>
              <a:tailEnd type="none" w="sm" len="sm"/>
            </a:ln>
          </p:spPr>
          <p:txBody>
            <a:bodyPr/>
            <a:lstStyle/>
            <a:p>
              <a:endParaRPr lang="en-US"/>
            </a:p>
          </p:txBody>
        </p:sp>
        <p:sp>
          <p:nvSpPr>
            <p:cNvPr id="56" name="AutoShape 56"/>
            <p:cNvSpPr/>
            <p:nvPr/>
          </p:nvSpPr>
          <p:spPr>
            <a:xfrm>
              <a:off x="11573799" y="5300826"/>
              <a:ext cx="0" cy="573181"/>
            </a:xfrm>
            <a:prstGeom prst="line">
              <a:avLst/>
            </a:prstGeom>
            <a:ln w="27460" cap="flat">
              <a:solidFill>
                <a:srgbClr val="062544"/>
              </a:solidFill>
              <a:prstDash val="sysDash"/>
              <a:headEnd type="none" w="sm" len="sm"/>
              <a:tailEnd type="none" w="sm" len="sm"/>
            </a:ln>
          </p:spPr>
          <p:txBody>
            <a:bodyPr/>
            <a:lstStyle/>
            <a:p>
              <a:endParaRPr lang="en-US"/>
            </a:p>
          </p:txBody>
        </p:sp>
        <p:grpSp>
          <p:nvGrpSpPr>
            <p:cNvPr id="57" name="Group 57"/>
            <p:cNvGrpSpPr/>
            <p:nvPr/>
          </p:nvGrpSpPr>
          <p:grpSpPr>
            <a:xfrm>
              <a:off x="10755185" y="5874007"/>
              <a:ext cx="1656236" cy="528516"/>
              <a:chOff x="0" y="0"/>
              <a:chExt cx="524167" cy="167265"/>
            </a:xfrm>
          </p:grpSpPr>
          <p:sp>
            <p:nvSpPr>
              <p:cNvPr id="58" name="Freeform 58"/>
              <p:cNvSpPr/>
              <p:nvPr/>
            </p:nvSpPr>
            <p:spPr>
              <a:xfrm>
                <a:off x="0" y="0"/>
                <a:ext cx="524167" cy="167265"/>
              </a:xfrm>
              <a:custGeom>
                <a:avLst/>
                <a:gdLst/>
                <a:ahLst/>
                <a:cxnLst/>
                <a:rect l="l" t="t" r="r" b="b"/>
                <a:pathLst>
                  <a:path w="524167" h="167265">
                    <a:moveTo>
                      <a:pt x="0" y="0"/>
                    </a:moveTo>
                    <a:lnTo>
                      <a:pt x="524167" y="0"/>
                    </a:lnTo>
                    <a:lnTo>
                      <a:pt x="524167" y="167265"/>
                    </a:lnTo>
                    <a:lnTo>
                      <a:pt x="0" y="167265"/>
                    </a:lnTo>
                    <a:close/>
                  </a:path>
                </a:pathLst>
              </a:custGeom>
              <a:solidFill>
                <a:srgbClr val="FFFFFF"/>
              </a:solidFill>
              <a:ln w="19050" cap="sq">
                <a:solidFill>
                  <a:srgbClr val="062544"/>
                </a:solidFill>
                <a:prstDash val="solid"/>
                <a:miter/>
              </a:ln>
            </p:spPr>
            <p:txBody>
              <a:bodyPr/>
              <a:lstStyle/>
              <a:p>
                <a:endParaRPr lang="en-US"/>
              </a:p>
            </p:txBody>
          </p:sp>
          <p:sp>
            <p:nvSpPr>
              <p:cNvPr id="59" name="TextBox 59"/>
              <p:cNvSpPr txBox="1"/>
              <p:nvPr/>
            </p:nvSpPr>
            <p:spPr>
              <a:xfrm>
                <a:off x="0" y="-28575"/>
                <a:ext cx="524167" cy="195840"/>
              </a:xfrm>
              <a:prstGeom prst="rect">
                <a:avLst/>
              </a:prstGeom>
            </p:spPr>
            <p:txBody>
              <a:bodyPr lIns="29328" tIns="29328" rIns="29328" bIns="29328" rtlCol="0" anchor="ctr"/>
              <a:lstStyle/>
              <a:p>
                <a:pPr algn="ctr">
                  <a:lnSpc>
                    <a:spcPts val="1848"/>
                  </a:lnSpc>
                </a:pPr>
                <a:r>
                  <a:rPr lang="en-US" sz="1320">
                    <a:solidFill>
                      <a:srgbClr val="062544"/>
                    </a:solidFill>
                    <a:latin typeface="Raleway Bold"/>
                  </a:rPr>
                  <a:t>MTSNAC</a:t>
                </a:r>
              </a:p>
            </p:txBody>
          </p:sp>
        </p:grpSp>
      </p:grpSp>
      <p:grpSp>
        <p:nvGrpSpPr>
          <p:cNvPr id="60" name="Group 60"/>
          <p:cNvGrpSpPr/>
          <p:nvPr/>
        </p:nvGrpSpPr>
        <p:grpSpPr>
          <a:xfrm>
            <a:off x="0" y="0"/>
            <a:ext cx="9753600" cy="1235990"/>
            <a:chOff x="0" y="0"/>
            <a:chExt cx="3612444" cy="344176"/>
          </a:xfrm>
        </p:grpSpPr>
        <p:sp>
          <p:nvSpPr>
            <p:cNvPr id="61" name="Freeform 61"/>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62" name="TextBox 62"/>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3" name="Group 63"/>
          <p:cNvGrpSpPr/>
          <p:nvPr/>
        </p:nvGrpSpPr>
        <p:grpSpPr>
          <a:xfrm>
            <a:off x="6586686" y="146502"/>
            <a:ext cx="2975967" cy="636270"/>
            <a:chOff x="0" y="0"/>
            <a:chExt cx="3967956" cy="848360"/>
          </a:xfrm>
        </p:grpSpPr>
        <p:sp>
          <p:nvSpPr>
            <p:cNvPr id="64" name="Freeform 64"/>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65" name="TextBox 65"/>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66" name="TextBox 66"/>
          <p:cNvSpPr txBox="1"/>
          <p:nvPr/>
        </p:nvSpPr>
        <p:spPr>
          <a:xfrm>
            <a:off x="163862" y="134120"/>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Office of Ports &amp; Waterways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954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4876800" y="146502"/>
            <a:ext cx="736271" cy="642397"/>
          </a:xfrm>
          <a:custGeom>
            <a:avLst/>
            <a:gdLst/>
            <a:ahLst/>
            <a:cxnLst/>
            <a:rect l="l" t="t" r="r" b="b"/>
            <a:pathLst>
              <a:path w="736271" h="642397">
                <a:moveTo>
                  <a:pt x="0" y="0"/>
                </a:moveTo>
                <a:lnTo>
                  <a:pt x="736271" y="0"/>
                </a:lnTo>
                <a:lnTo>
                  <a:pt x="736271" y="642397"/>
                </a:lnTo>
                <a:lnTo>
                  <a:pt x="0" y="642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Legal Quiz Question</a:t>
            </a:r>
          </a:p>
        </p:txBody>
      </p:sp>
      <p:sp>
        <p:nvSpPr>
          <p:cNvPr id="10" name="TextBox 10"/>
          <p:cNvSpPr txBox="1"/>
          <p:nvPr/>
        </p:nvSpPr>
        <p:spPr>
          <a:xfrm>
            <a:off x="3036883" y="1642199"/>
            <a:ext cx="3549803" cy="1118870"/>
          </a:xfrm>
          <a:prstGeom prst="rect">
            <a:avLst/>
          </a:prstGeom>
        </p:spPr>
        <p:txBody>
          <a:bodyPr lIns="0" tIns="0" rIns="0" bIns="0" rtlCol="0" anchor="t">
            <a:spAutoFit/>
          </a:bodyPr>
          <a:lstStyle/>
          <a:p>
            <a:pPr algn="ctr">
              <a:lnSpc>
                <a:spcPts val="4480"/>
              </a:lnSpc>
            </a:pPr>
            <a:r>
              <a:rPr lang="en-US" sz="3200">
                <a:solidFill>
                  <a:srgbClr val="FFFFFF"/>
                </a:solidFill>
                <a:latin typeface="Roboto Bold"/>
              </a:rPr>
              <a:t>TRUE  or  FALSE?</a:t>
            </a:r>
          </a:p>
          <a:p>
            <a:pPr algn="ctr">
              <a:lnSpc>
                <a:spcPts val="4480"/>
              </a:lnSpc>
              <a:spcBef>
                <a:spcPct val="0"/>
              </a:spcBef>
            </a:pPr>
            <a:endParaRPr lang="en-US" sz="3200">
              <a:solidFill>
                <a:srgbClr val="FFFFFF"/>
              </a:solidFill>
              <a:latin typeface="Roboto Bold"/>
            </a:endParaRPr>
          </a:p>
        </p:txBody>
      </p:sp>
      <p:sp>
        <p:nvSpPr>
          <p:cNvPr id="11" name="TextBox 11"/>
          <p:cNvSpPr txBox="1"/>
          <p:nvPr/>
        </p:nvSpPr>
        <p:spPr>
          <a:xfrm>
            <a:off x="839465" y="2892602"/>
            <a:ext cx="8074669" cy="168084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a:rPr>
              <a:t>Federal funds may be used for lobbying if the recipient submits the OMB Standard Form LLL disclosure.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0516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4876800" y="146502"/>
            <a:ext cx="736271" cy="642397"/>
          </a:xfrm>
          <a:custGeom>
            <a:avLst/>
            <a:gdLst/>
            <a:ahLst/>
            <a:cxnLst/>
            <a:rect l="l" t="t" r="r" b="b"/>
            <a:pathLst>
              <a:path w="736271" h="642397">
                <a:moveTo>
                  <a:pt x="0" y="0"/>
                </a:moveTo>
                <a:lnTo>
                  <a:pt x="736271" y="0"/>
                </a:lnTo>
                <a:lnTo>
                  <a:pt x="736271" y="642397"/>
                </a:lnTo>
                <a:lnTo>
                  <a:pt x="0" y="642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Legal Quiz Answer</a:t>
            </a:r>
          </a:p>
        </p:txBody>
      </p:sp>
      <p:grpSp>
        <p:nvGrpSpPr>
          <p:cNvPr id="10" name="Group 10"/>
          <p:cNvGrpSpPr/>
          <p:nvPr/>
        </p:nvGrpSpPr>
        <p:grpSpPr>
          <a:xfrm>
            <a:off x="839465" y="1243277"/>
            <a:ext cx="8074669" cy="2048597"/>
            <a:chOff x="0" y="0"/>
            <a:chExt cx="10766226" cy="2731463"/>
          </a:xfrm>
        </p:grpSpPr>
        <p:sp>
          <p:nvSpPr>
            <p:cNvPr id="11" name="TextBox 11"/>
            <p:cNvSpPr txBox="1"/>
            <p:nvPr/>
          </p:nvSpPr>
          <p:spPr>
            <a:xfrm>
              <a:off x="3393658" y="-76200"/>
              <a:ext cx="3978910" cy="717127"/>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Roboto Bold"/>
                </a:rPr>
                <a:t>TRUE or FALSE?</a:t>
              </a:r>
            </a:p>
          </p:txBody>
        </p:sp>
        <p:sp>
          <p:nvSpPr>
            <p:cNvPr id="12" name="TextBox 12"/>
            <p:cNvSpPr txBox="1"/>
            <p:nvPr/>
          </p:nvSpPr>
          <p:spPr>
            <a:xfrm>
              <a:off x="0" y="860753"/>
              <a:ext cx="10766226" cy="1870709"/>
            </a:xfrm>
            <a:prstGeom prst="rect">
              <a:avLst/>
            </a:prstGeom>
          </p:spPr>
          <p:txBody>
            <a:bodyPr lIns="0" tIns="0" rIns="0" bIns="0" rtlCol="0" anchor="t">
              <a:spAutoFit/>
            </a:bodyPr>
            <a:lstStyle/>
            <a:p>
              <a:pPr>
                <a:lnSpc>
                  <a:spcPts val="3780"/>
                </a:lnSpc>
                <a:spcBef>
                  <a:spcPct val="0"/>
                </a:spcBef>
              </a:pPr>
              <a:r>
                <a:rPr lang="en-US" sz="2700">
                  <a:solidFill>
                    <a:srgbClr val="FFFFFF"/>
                  </a:solidFill>
                  <a:latin typeface="Roboto"/>
                </a:rPr>
                <a:t>Federal funds may be used for lobbying if the recipient submits the OMB Standard Form LLL disclosure.</a:t>
              </a:r>
            </a:p>
          </p:txBody>
        </p:sp>
      </p:grpSp>
      <p:grpSp>
        <p:nvGrpSpPr>
          <p:cNvPr id="13" name="Group 13"/>
          <p:cNvGrpSpPr/>
          <p:nvPr/>
        </p:nvGrpSpPr>
        <p:grpSpPr>
          <a:xfrm>
            <a:off x="839465" y="3657600"/>
            <a:ext cx="8074669" cy="2923539"/>
            <a:chOff x="0" y="0"/>
            <a:chExt cx="10766226" cy="3898053"/>
          </a:xfrm>
        </p:grpSpPr>
        <p:sp>
          <p:nvSpPr>
            <p:cNvPr id="14" name="TextBox 14"/>
            <p:cNvSpPr txBox="1"/>
            <p:nvPr/>
          </p:nvSpPr>
          <p:spPr>
            <a:xfrm>
              <a:off x="0" y="-76200"/>
              <a:ext cx="10766226" cy="3331633"/>
            </a:xfrm>
            <a:prstGeom prst="rect">
              <a:avLst/>
            </a:prstGeom>
          </p:spPr>
          <p:txBody>
            <a:bodyPr lIns="0" tIns="0" rIns="0" bIns="0" rtlCol="0" anchor="t">
              <a:spAutoFit/>
            </a:bodyPr>
            <a:lstStyle/>
            <a:p>
              <a:pPr>
                <a:lnSpc>
                  <a:spcPts val="4340"/>
                </a:lnSpc>
              </a:pPr>
              <a:r>
                <a:rPr lang="en-US" sz="3100" u="sng">
                  <a:solidFill>
                    <a:srgbClr val="962426"/>
                  </a:solidFill>
                  <a:latin typeface="Roboto Italics"/>
                </a:rPr>
                <a:t>FALSE</a:t>
              </a:r>
              <a:r>
                <a:rPr lang="en-US" sz="3100">
                  <a:solidFill>
                    <a:srgbClr val="962426"/>
                  </a:solidFill>
                  <a:latin typeface="Roboto"/>
                </a:rPr>
                <a:t>.</a:t>
              </a:r>
              <a:r>
                <a:rPr lang="en-US" sz="3100">
                  <a:solidFill>
                    <a:srgbClr val="AC2528"/>
                  </a:solidFill>
                  <a:latin typeface="Roboto"/>
                </a:rPr>
                <a:t> </a:t>
              </a:r>
              <a:r>
                <a:rPr lang="en-US" sz="3100">
                  <a:solidFill>
                    <a:srgbClr val="FFFFFF"/>
                  </a:solidFill>
                  <a:latin typeface="Roboto"/>
                </a:rPr>
                <a:t> Recipients may </a:t>
              </a:r>
              <a:r>
                <a:rPr lang="en-US" sz="3100">
                  <a:solidFill>
                    <a:srgbClr val="FFFFFF"/>
                  </a:solidFill>
                  <a:latin typeface="Roboto Bold"/>
                </a:rPr>
                <a:t>never</a:t>
              </a:r>
              <a:r>
                <a:rPr lang="en-US" sz="3100">
                  <a:solidFill>
                    <a:srgbClr val="FFFFFF"/>
                  </a:solidFill>
                  <a:latin typeface="Roboto"/>
                </a:rPr>
                <a:t> use federal funds to lobby; however, they may use local funds to lobby if they submit OMB Standard Form LLL to MARAD.</a:t>
              </a:r>
            </a:p>
            <a:p>
              <a:pPr>
                <a:lnSpc>
                  <a:spcPts val="2660"/>
                </a:lnSpc>
                <a:spcBef>
                  <a:spcPct val="0"/>
                </a:spcBef>
              </a:pPr>
              <a:endParaRPr lang="en-US" sz="3100">
                <a:solidFill>
                  <a:srgbClr val="FFFFFF"/>
                </a:solidFill>
                <a:latin typeface="Roboto"/>
              </a:endParaRPr>
            </a:p>
          </p:txBody>
        </p:sp>
        <p:sp>
          <p:nvSpPr>
            <p:cNvPr id="15" name="TextBox 15"/>
            <p:cNvSpPr txBox="1"/>
            <p:nvPr/>
          </p:nvSpPr>
          <p:spPr>
            <a:xfrm>
              <a:off x="0" y="3363383"/>
              <a:ext cx="10766226" cy="53467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a:rPr>
                <a:t>Citations: 49 CFR 20.100 and 49 CFR 20.110</a:t>
              </a: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8" name="Freeform 8"/>
          <p:cNvSpPr/>
          <p:nvPr/>
        </p:nvSpPr>
        <p:spPr>
          <a:xfrm>
            <a:off x="-6850" y="929274"/>
            <a:ext cx="9944542" cy="9919681"/>
          </a:xfrm>
          <a:custGeom>
            <a:avLst/>
            <a:gdLst/>
            <a:ahLst/>
            <a:cxnLst/>
            <a:rect l="l" t="t" r="r" b="b"/>
            <a:pathLst>
              <a:path w="9944542" h="9919681">
                <a:moveTo>
                  <a:pt x="0" y="0"/>
                </a:moveTo>
                <a:lnTo>
                  <a:pt x="9944542" y="0"/>
                </a:lnTo>
                <a:lnTo>
                  <a:pt x="9944542" y="9919681"/>
                </a:lnTo>
                <a:lnTo>
                  <a:pt x="0" y="9919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2"/>
          <p:cNvGrpSpPr/>
          <p:nvPr/>
        </p:nvGrpSpPr>
        <p:grpSpPr>
          <a:xfrm>
            <a:off x="0" y="0"/>
            <a:ext cx="9753600" cy="123634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658883" y="2967990"/>
            <a:ext cx="4732517"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
        <p:nvSpPr>
          <p:cNvPr id="10" name="TextBox 10"/>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Legal</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a:hlinkClick r:id="rId3" tooltip="https://cms.marad.dot.gov/grants/federal-grant-assistance/federal-grant-assistance"/>
          </p:cNvPr>
          <p:cNvSpPr/>
          <p:nvPr/>
        </p:nvSpPr>
        <p:spPr>
          <a:xfrm>
            <a:off x="1828800" y="4876800"/>
            <a:ext cx="2881475" cy="2164158"/>
          </a:xfrm>
          <a:custGeom>
            <a:avLst/>
            <a:gdLst/>
            <a:ahLst/>
            <a:cxnLst/>
            <a:rect l="l" t="t" r="r" b="b"/>
            <a:pathLst>
              <a:path w="2879248" h="2395653">
                <a:moveTo>
                  <a:pt x="0" y="0"/>
                </a:moveTo>
                <a:lnTo>
                  <a:pt x="2879248" y="0"/>
                </a:lnTo>
                <a:lnTo>
                  <a:pt x="2879248" y="2395654"/>
                </a:lnTo>
                <a:lnTo>
                  <a:pt x="0" y="2395654"/>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10" name="TextBox 10"/>
          <p:cNvSpPr txBox="1"/>
          <p:nvPr/>
        </p:nvSpPr>
        <p:spPr>
          <a:xfrm>
            <a:off x="422517" y="1143000"/>
            <a:ext cx="9140136" cy="3635739"/>
          </a:xfrm>
          <a:prstGeom prst="rect">
            <a:avLst/>
          </a:prstGeom>
        </p:spPr>
        <p:txBody>
          <a:bodyPr wrap="square" lIns="0" tIns="0" rIns="0" bIns="0" rtlCol="0" anchor="t">
            <a:spAutoFit/>
          </a:bodyPr>
          <a:lstStyle/>
          <a:p>
            <a:pPr>
              <a:lnSpc>
                <a:spcPts val="4479"/>
              </a:lnSpc>
            </a:pPr>
            <a:r>
              <a:rPr lang="en-US" sz="3199" dirty="0">
                <a:solidFill>
                  <a:srgbClr val="FFFFFF"/>
                </a:solidFill>
                <a:latin typeface="Raleway Bold"/>
              </a:rPr>
              <a:t>The recipient must:</a:t>
            </a:r>
          </a:p>
          <a:p>
            <a:pPr>
              <a:lnSpc>
                <a:spcPts val="2380"/>
              </a:lnSpc>
            </a:pPr>
            <a:endParaRPr lang="en-US" sz="3199" dirty="0">
              <a:solidFill>
                <a:srgbClr val="FFFFFF"/>
              </a:solidFill>
              <a:latin typeface="Raleway Bold"/>
            </a:endParaRPr>
          </a:p>
          <a:p>
            <a:pPr marL="474979" lvl="1" indent="-237490">
              <a:lnSpc>
                <a:spcPts val="3079"/>
              </a:lnSpc>
              <a:buFont typeface="Arial"/>
              <a:buChar char="•"/>
            </a:pPr>
            <a:r>
              <a:rPr lang="en-US" sz="2199" dirty="0">
                <a:solidFill>
                  <a:srgbClr val="FFFFFF"/>
                </a:solidFill>
                <a:latin typeface="Raleway"/>
              </a:rPr>
              <a:t>Have written financial policies and procedures</a:t>
            </a:r>
          </a:p>
          <a:p>
            <a:pPr marL="474979" lvl="1" indent="-237490">
              <a:lnSpc>
                <a:spcPts val="3079"/>
              </a:lnSpc>
              <a:buFont typeface="Arial"/>
              <a:buChar char="•"/>
            </a:pPr>
            <a:r>
              <a:rPr lang="en-US" sz="2199" dirty="0">
                <a:solidFill>
                  <a:srgbClr val="FFFFFF"/>
                </a:solidFill>
                <a:latin typeface="Raleway"/>
              </a:rPr>
              <a:t>Show an organizational structure that defines, assigns, and delegates fiduciary authority</a:t>
            </a:r>
          </a:p>
          <a:p>
            <a:pPr marL="474979" lvl="1" indent="-237490">
              <a:lnSpc>
                <a:spcPts val="3079"/>
              </a:lnSpc>
              <a:buFont typeface="Arial"/>
              <a:buChar char="•"/>
            </a:pPr>
            <a:r>
              <a:rPr lang="en-US" sz="2199" dirty="0">
                <a:solidFill>
                  <a:srgbClr val="FFFFFF"/>
                </a:solidFill>
                <a:latin typeface="Raleway"/>
              </a:rPr>
              <a:t>Have financial management systems in place to manage, match, and charge only allowable costs to the award </a:t>
            </a:r>
          </a:p>
          <a:p>
            <a:pPr marL="474979" lvl="1" indent="-237490">
              <a:lnSpc>
                <a:spcPts val="3079"/>
              </a:lnSpc>
              <a:buFont typeface="Arial"/>
              <a:buChar char="•"/>
            </a:pPr>
            <a:r>
              <a:rPr lang="en-US" sz="2199" dirty="0">
                <a:solidFill>
                  <a:srgbClr val="FFFFFF"/>
                </a:solidFill>
                <a:latin typeface="Raleway"/>
              </a:rPr>
              <a:t>Conduct Single Audits, as required by 2 CFR part 200</a:t>
            </a:r>
          </a:p>
          <a:p>
            <a:pPr marL="474979" lvl="1" indent="-237490">
              <a:lnSpc>
                <a:spcPts val="3079"/>
              </a:lnSpc>
              <a:buFont typeface="Arial"/>
              <a:buChar char="•"/>
            </a:pPr>
            <a:r>
              <a:rPr lang="en-US" sz="2199" dirty="0">
                <a:solidFill>
                  <a:srgbClr val="FFFFFF"/>
                </a:solidFill>
                <a:latin typeface="Raleway"/>
              </a:rPr>
              <a:t>Provide financial oversight of subrecipients.</a:t>
            </a:r>
          </a:p>
        </p:txBody>
      </p:sp>
      <p:sp>
        <p:nvSpPr>
          <p:cNvPr id="11" name="TextBox 11"/>
          <p:cNvSpPr txBox="1"/>
          <p:nvPr/>
        </p:nvSpPr>
        <p:spPr>
          <a:xfrm>
            <a:off x="5257158" y="6582606"/>
            <a:ext cx="2391428" cy="294019"/>
          </a:xfrm>
          <a:prstGeom prst="rect">
            <a:avLst/>
          </a:prstGeom>
        </p:spPr>
        <p:txBody>
          <a:bodyPr lIns="0" tIns="0" rIns="0" bIns="0" rtlCol="0" anchor="t">
            <a:spAutoFit/>
          </a:bodyPr>
          <a:lstStyle/>
          <a:p>
            <a:pPr algn="ctr">
              <a:lnSpc>
                <a:spcPts val="1180"/>
              </a:lnSpc>
              <a:spcBef>
                <a:spcPct val="0"/>
              </a:spcBef>
            </a:pPr>
            <a:r>
              <a:rPr lang="en-US" sz="843">
                <a:solidFill>
                  <a:srgbClr val="FFFFFF"/>
                </a:solidFill>
                <a:latin typeface="Raleway"/>
              </a:rPr>
              <a:t>Double click the image above to be taken to the Federal Grant Assistance page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581867"/>
            <a:ext cx="8610204" cy="4243705"/>
          </a:xfrm>
          <a:prstGeom prst="rect">
            <a:avLst/>
          </a:prstGeom>
        </p:spPr>
        <p:txBody>
          <a:bodyPr lIns="0" tIns="0" rIns="0" bIns="0" rtlCol="0" anchor="t">
            <a:spAutoFit/>
          </a:bodyPr>
          <a:lstStyle/>
          <a:p>
            <a:pPr>
              <a:lnSpc>
                <a:spcPts val="4479"/>
              </a:lnSpc>
            </a:pPr>
            <a:r>
              <a:rPr lang="en-US" sz="3199">
                <a:solidFill>
                  <a:srgbClr val="FFFFFF"/>
                </a:solidFill>
                <a:latin typeface="Raleway Bold"/>
              </a:rPr>
              <a:t>Basic Requirements</a:t>
            </a:r>
          </a:p>
          <a:p>
            <a:pPr>
              <a:lnSpc>
                <a:spcPts val="2660"/>
              </a:lnSpc>
            </a:pPr>
            <a:endParaRPr lang="en-US" sz="3199">
              <a:solidFill>
                <a:srgbClr val="FFFFFF"/>
              </a:solidFill>
              <a:latin typeface="Raleway Bold"/>
            </a:endParaRPr>
          </a:p>
          <a:p>
            <a:pPr marL="518158" lvl="1" indent="-259079">
              <a:lnSpc>
                <a:spcPts val="3359"/>
              </a:lnSpc>
              <a:buFont typeface="Arial"/>
              <a:buChar char="•"/>
            </a:pPr>
            <a:r>
              <a:rPr lang="en-US" sz="2399">
                <a:solidFill>
                  <a:srgbClr val="FFFFFF"/>
                </a:solidFill>
                <a:latin typeface="Raleway"/>
              </a:rPr>
              <a:t>Written Financial Management Polices and Procedures</a:t>
            </a:r>
          </a:p>
          <a:p>
            <a:pPr marL="518158" lvl="1" indent="-259079">
              <a:lnSpc>
                <a:spcPts val="3359"/>
              </a:lnSpc>
              <a:buFont typeface="Arial"/>
              <a:buChar char="•"/>
            </a:pPr>
            <a:r>
              <a:rPr lang="en-US" sz="2399">
                <a:solidFill>
                  <a:srgbClr val="FFFFFF"/>
                </a:solidFill>
                <a:latin typeface="Raleway"/>
              </a:rPr>
              <a:t>Internal Controls - to safeguard against waste, loss, and misuse of MARAD federal funds</a:t>
            </a:r>
          </a:p>
          <a:p>
            <a:pPr marL="518158" lvl="1" indent="-259079">
              <a:lnSpc>
                <a:spcPts val="3359"/>
              </a:lnSpc>
              <a:buFont typeface="Arial"/>
              <a:buChar char="•"/>
            </a:pPr>
            <a:r>
              <a:rPr lang="en-US" sz="2399">
                <a:solidFill>
                  <a:srgbClr val="FFFFFF"/>
                </a:solidFill>
                <a:latin typeface="Raleway"/>
              </a:rPr>
              <a:t>Organizational structure - clearly define, assign, and delegate appropriate authority for financial duties</a:t>
            </a:r>
          </a:p>
          <a:p>
            <a:pPr marL="518158" lvl="1" indent="-259079">
              <a:lnSpc>
                <a:spcPts val="3359"/>
              </a:lnSpc>
              <a:buFont typeface="Arial"/>
              <a:buChar char="•"/>
            </a:pPr>
            <a:r>
              <a:rPr lang="en-US" sz="2399">
                <a:solidFill>
                  <a:srgbClr val="FFFFFF"/>
                </a:solidFill>
                <a:latin typeface="Raleway"/>
              </a:rPr>
              <a:t>Financial Management System - for preparing reports, trace funds adequately</a:t>
            </a:r>
          </a:p>
          <a:p>
            <a:pPr marL="518158" lvl="1" indent="-259079">
              <a:lnSpc>
                <a:spcPts val="3359"/>
              </a:lnSpc>
              <a:buFont typeface="Arial"/>
              <a:buChar char="•"/>
            </a:pPr>
            <a:r>
              <a:rPr lang="en-US" sz="2399">
                <a:solidFill>
                  <a:srgbClr val="FFFFFF"/>
                </a:solidFill>
                <a:latin typeface="Raleway"/>
              </a:rPr>
              <a:t>Eligible Expenses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346306"/>
            <a:ext cx="7897522" cy="4352290"/>
          </a:xfrm>
          <a:prstGeom prst="rect">
            <a:avLst/>
          </a:prstGeom>
        </p:spPr>
        <p:txBody>
          <a:bodyPr lIns="0" tIns="0" rIns="0" bIns="0" rtlCol="0" anchor="t">
            <a:spAutoFit/>
          </a:bodyPr>
          <a:lstStyle/>
          <a:p>
            <a:pPr>
              <a:lnSpc>
                <a:spcPts val="4479"/>
              </a:lnSpc>
            </a:pPr>
            <a:r>
              <a:rPr lang="en-US" sz="3199">
                <a:solidFill>
                  <a:srgbClr val="FFFFFF"/>
                </a:solidFill>
                <a:latin typeface="Raleway Bold"/>
              </a:rPr>
              <a:t>Basic Requirements</a:t>
            </a:r>
          </a:p>
          <a:p>
            <a:pPr>
              <a:lnSpc>
                <a:spcPts val="2660"/>
              </a:lnSpc>
            </a:pPr>
            <a:endParaRPr lang="en-US" sz="3199">
              <a:solidFill>
                <a:srgbClr val="FFFFFF"/>
              </a:solidFill>
              <a:latin typeface="Raleway Bold"/>
            </a:endParaRPr>
          </a:p>
          <a:p>
            <a:pPr marL="518158" lvl="1" indent="-259079">
              <a:lnSpc>
                <a:spcPts val="3359"/>
              </a:lnSpc>
              <a:buFont typeface="Arial"/>
              <a:buChar char="•"/>
            </a:pPr>
            <a:r>
              <a:rPr lang="en-US" sz="2399">
                <a:solidFill>
                  <a:srgbClr val="FFFFFF"/>
                </a:solidFill>
                <a:latin typeface="Raleway"/>
              </a:rPr>
              <a:t>Single Audit </a:t>
            </a:r>
          </a:p>
          <a:p>
            <a:pPr marL="906780" lvl="2" indent="-302260">
              <a:lnSpc>
                <a:spcPts val="2940"/>
              </a:lnSpc>
              <a:buFont typeface="Arial"/>
              <a:buChar char="⚬"/>
            </a:pPr>
            <a:r>
              <a:rPr lang="en-US" sz="2100">
                <a:solidFill>
                  <a:srgbClr val="FFFFFF"/>
                </a:solidFill>
                <a:latin typeface="Raleway"/>
              </a:rPr>
              <a:t>Submit to the Federal Audit Clearinghouse (FAC) and MARAD</a:t>
            </a:r>
          </a:p>
          <a:p>
            <a:pPr marL="906780" lvl="2" indent="-302260">
              <a:lnSpc>
                <a:spcPts val="2940"/>
              </a:lnSpc>
              <a:buFont typeface="Arial"/>
              <a:buChar char="⚬"/>
            </a:pPr>
            <a:r>
              <a:rPr lang="en-US" sz="2100">
                <a:solidFill>
                  <a:srgbClr val="FFFFFF"/>
                </a:solidFill>
                <a:latin typeface="Raleway"/>
              </a:rPr>
              <a:t>Address findings</a:t>
            </a:r>
          </a:p>
          <a:p>
            <a:pPr marL="215899" lvl="1" indent="-107950">
              <a:lnSpc>
                <a:spcPts val="1399"/>
              </a:lnSpc>
              <a:buFont typeface="Arial"/>
              <a:buChar char="•"/>
            </a:pPr>
            <a:endParaRPr lang="en-US" sz="2100">
              <a:solidFill>
                <a:srgbClr val="FFFFFF"/>
              </a:solidFill>
              <a:latin typeface="Raleway"/>
            </a:endParaRPr>
          </a:p>
          <a:p>
            <a:pPr marL="518158" lvl="1" indent="-259079">
              <a:lnSpc>
                <a:spcPts val="3359"/>
              </a:lnSpc>
              <a:buFont typeface="Arial"/>
              <a:buChar char="•"/>
            </a:pPr>
            <a:r>
              <a:rPr lang="en-US" sz="2399">
                <a:solidFill>
                  <a:srgbClr val="FFFFFF"/>
                </a:solidFill>
                <a:latin typeface="Raleway"/>
              </a:rPr>
              <a:t>Local Share</a:t>
            </a:r>
          </a:p>
          <a:p>
            <a:pPr marL="906780" lvl="2" indent="-302260">
              <a:lnSpc>
                <a:spcPts val="2940"/>
              </a:lnSpc>
              <a:buFont typeface="Arial"/>
              <a:buChar char="⚬"/>
            </a:pPr>
            <a:r>
              <a:rPr lang="en-US" sz="2100">
                <a:solidFill>
                  <a:srgbClr val="FFFFFF"/>
                </a:solidFill>
                <a:latin typeface="Raleway"/>
              </a:rPr>
              <a:t>Identify and confirm eligibility</a:t>
            </a:r>
          </a:p>
          <a:p>
            <a:pPr>
              <a:lnSpc>
                <a:spcPts val="1400"/>
              </a:lnSpc>
            </a:pPr>
            <a:endParaRPr lang="en-US" sz="2100">
              <a:solidFill>
                <a:srgbClr val="FFFFFF"/>
              </a:solidFill>
              <a:latin typeface="Raleway"/>
            </a:endParaRPr>
          </a:p>
          <a:p>
            <a:pPr marL="518158" lvl="1" indent="-259079">
              <a:lnSpc>
                <a:spcPts val="3359"/>
              </a:lnSpc>
              <a:buFont typeface="Arial"/>
              <a:buChar char="•"/>
            </a:pPr>
            <a:r>
              <a:rPr lang="en-US" sz="2399">
                <a:solidFill>
                  <a:srgbClr val="FFFFFF"/>
                </a:solidFill>
                <a:latin typeface="Raleway"/>
              </a:rPr>
              <a:t>Financial Oversight of Subrecipient(s)</a:t>
            </a:r>
          </a:p>
          <a:p>
            <a:pPr marL="906780" lvl="2" indent="-302260">
              <a:lnSpc>
                <a:spcPts val="2940"/>
              </a:lnSpc>
              <a:buFont typeface="Arial"/>
              <a:buChar char="⚬"/>
            </a:pPr>
            <a:r>
              <a:rPr lang="en-US" sz="2100">
                <a:solidFill>
                  <a:srgbClr val="FFFFFF"/>
                </a:solidFill>
                <a:latin typeface="Raleway"/>
              </a:rPr>
              <a:t>Ensure compliance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6713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167130"/>
            <a:ext cx="8467351" cy="5011308"/>
          </a:xfrm>
          <a:prstGeom prst="rect">
            <a:avLst/>
          </a:prstGeom>
        </p:spPr>
        <p:txBody>
          <a:bodyPr lIns="0" tIns="0" rIns="0" bIns="0" rtlCol="0" anchor="t">
            <a:spAutoFit/>
          </a:bodyPr>
          <a:lstStyle/>
          <a:p>
            <a:pPr>
              <a:lnSpc>
                <a:spcPts val="4479"/>
              </a:lnSpc>
            </a:pPr>
            <a:r>
              <a:rPr lang="en-US" sz="3199" dirty="0">
                <a:solidFill>
                  <a:srgbClr val="FFFFFF"/>
                </a:solidFill>
                <a:latin typeface="Raleway Bold"/>
              </a:rPr>
              <a:t>Basic Requirements</a:t>
            </a:r>
          </a:p>
          <a:p>
            <a:pPr>
              <a:lnSpc>
                <a:spcPts val="4479"/>
              </a:lnSpc>
            </a:pPr>
            <a:endParaRPr lang="en-US" sz="3199" dirty="0">
              <a:solidFill>
                <a:srgbClr val="FFFFFF"/>
              </a:solidFill>
              <a:latin typeface="Raleway Bold"/>
            </a:endParaRPr>
          </a:p>
          <a:p>
            <a:pPr marL="518158" lvl="1" indent="-259079">
              <a:lnSpc>
                <a:spcPts val="3359"/>
              </a:lnSpc>
              <a:buFont typeface="Arial"/>
              <a:buChar char="•"/>
            </a:pPr>
            <a:r>
              <a:rPr lang="en-US" sz="2399" dirty="0">
                <a:solidFill>
                  <a:srgbClr val="FFFFFF"/>
                </a:solidFill>
                <a:latin typeface="Raleway"/>
              </a:rPr>
              <a:t>Recipient must have detailed written financial management polices and procedures in place for managing Federal awards, establishing a system of internal controls, that safeguards against waste, loss, and misuse of MARAD federal funds.</a:t>
            </a:r>
          </a:p>
          <a:p>
            <a:pPr>
              <a:lnSpc>
                <a:spcPts val="3919"/>
              </a:lnSpc>
            </a:pPr>
            <a:endParaRPr lang="en-US" sz="2399" dirty="0">
              <a:solidFill>
                <a:srgbClr val="FFFFFF"/>
              </a:solidFill>
              <a:latin typeface="Raleway"/>
            </a:endParaRPr>
          </a:p>
          <a:p>
            <a:pPr>
              <a:lnSpc>
                <a:spcPts val="3639"/>
              </a:lnSpc>
            </a:pPr>
            <a:r>
              <a:rPr lang="en-US" sz="2599"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ection-200.300">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ection-200.300">
                  <a:extLst>
                    <a:ext uri="{A12FA001-AC4F-418D-AE19-62706E023703}">
                      <ahyp:hlinkClr xmlns:ahyp="http://schemas.microsoft.com/office/drawing/2018/hyperlinkcolor" val="tx"/>
                    </a:ext>
                  </a:extLst>
                </a:hlinkClick>
              </a:rPr>
              <a:t>: 2 CFR 200.300 -- Statutory and national policy requirements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980110" y="1623364"/>
            <a:ext cx="7793380" cy="5573335"/>
          </a:xfrm>
          <a:custGeom>
            <a:avLst/>
            <a:gdLst/>
            <a:ahLst/>
            <a:cxnLst/>
            <a:rect l="l" t="t" r="r" b="b"/>
            <a:pathLst>
              <a:path w="7793380" h="5573335">
                <a:moveTo>
                  <a:pt x="0" y="0"/>
                </a:moveTo>
                <a:lnTo>
                  <a:pt x="7793380" y="0"/>
                </a:lnTo>
                <a:lnTo>
                  <a:pt x="7793380" y="5573335"/>
                </a:lnTo>
                <a:lnTo>
                  <a:pt x="0" y="5573335"/>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10" name="TextBox 10"/>
          <p:cNvSpPr txBox="1"/>
          <p:nvPr/>
        </p:nvSpPr>
        <p:spPr>
          <a:xfrm>
            <a:off x="762000" y="1197108"/>
            <a:ext cx="8572351" cy="295658"/>
          </a:xfrm>
          <a:prstGeom prst="rect">
            <a:avLst/>
          </a:prstGeom>
        </p:spPr>
        <p:txBody>
          <a:bodyPr wrap="square" lIns="0" tIns="0" rIns="0" bIns="0" rtlCol="0" anchor="t">
            <a:spAutoFit/>
          </a:bodyPr>
          <a:lstStyle/>
          <a:p>
            <a:pPr algn="ctr">
              <a:lnSpc>
                <a:spcPts val="2520"/>
              </a:lnSpc>
              <a:spcBef>
                <a:spcPct val="0"/>
              </a:spcBef>
            </a:pPr>
            <a:r>
              <a:rPr lang="en-US" sz="1800" dirty="0" err="1">
                <a:solidFill>
                  <a:srgbClr val="FFFFFF"/>
                </a:solidFill>
                <a:latin typeface="Raleway Bold"/>
              </a:rPr>
              <a:t>eCFR</a:t>
            </a:r>
            <a:r>
              <a:rPr lang="en-US" sz="1800" dirty="0">
                <a:solidFill>
                  <a:srgbClr val="FFFFFF"/>
                </a:solidFill>
                <a:latin typeface="Raleway Bold"/>
              </a:rPr>
              <a:t>: 2 CFR Part 200 Subpart D - Post Federal Award Requirements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1505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283337"/>
            <a:ext cx="8634614" cy="4916805"/>
          </a:xfrm>
          <a:prstGeom prst="rect">
            <a:avLst/>
          </a:prstGeom>
        </p:spPr>
        <p:txBody>
          <a:bodyPr lIns="0" tIns="0" rIns="0" bIns="0" rtlCol="0" anchor="t">
            <a:spAutoFit/>
          </a:bodyPr>
          <a:lstStyle/>
          <a:p>
            <a:pPr>
              <a:lnSpc>
                <a:spcPts val="3779"/>
              </a:lnSpc>
            </a:pPr>
            <a:r>
              <a:rPr lang="en-US" sz="2700">
                <a:solidFill>
                  <a:srgbClr val="FFFFFF"/>
                </a:solidFill>
                <a:latin typeface="Raleway Bold"/>
              </a:rPr>
              <a:t>Basic Requirement</a:t>
            </a:r>
          </a:p>
          <a:p>
            <a:pPr>
              <a:lnSpc>
                <a:spcPts val="2660"/>
              </a:lnSpc>
            </a:pPr>
            <a:endParaRPr lang="en-US" sz="2700">
              <a:solidFill>
                <a:srgbClr val="FFFFFF"/>
              </a:solidFill>
              <a:latin typeface="Raleway Bold"/>
            </a:endParaRPr>
          </a:p>
          <a:p>
            <a:pPr>
              <a:lnSpc>
                <a:spcPts val="3359"/>
              </a:lnSpc>
            </a:pPr>
            <a:r>
              <a:rPr lang="en-US" sz="2400">
                <a:solidFill>
                  <a:srgbClr val="FFFFFF"/>
                </a:solidFill>
                <a:latin typeface="Raleway Bold"/>
              </a:rPr>
              <a:t>The recipient’s organizational structure must clearly define, assign, and delegate appropriate authority for all financial duties and require that those duties are: </a:t>
            </a:r>
          </a:p>
          <a:p>
            <a:pPr>
              <a:lnSpc>
                <a:spcPts val="1400"/>
              </a:lnSpc>
            </a:pPr>
            <a:endParaRPr lang="en-US" sz="2400">
              <a:solidFill>
                <a:srgbClr val="FFFFFF"/>
              </a:solidFill>
              <a:latin typeface="Raleway Bold"/>
            </a:endParaRPr>
          </a:p>
          <a:p>
            <a:pPr marL="518160" lvl="1" indent="-259080">
              <a:lnSpc>
                <a:spcPts val="3359"/>
              </a:lnSpc>
              <a:buFont typeface="Arial"/>
              <a:buChar char="•"/>
            </a:pPr>
            <a:r>
              <a:rPr lang="en-US" sz="2400">
                <a:solidFill>
                  <a:srgbClr val="FFFFFF"/>
                </a:solidFill>
                <a:latin typeface="Raleway"/>
              </a:rPr>
              <a:t>Carried out by properly qualified personnel</a:t>
            </a:r>
          </a:p>
          <a:p>
            <a:pPr marL="518160" lvl="1" indent="-259080">
              <a:lnSpc>
                <a:spcPts val="3359"/>
              </a:lnSpc>
              <a:buFont typeface="Arial"/>
              <a:buChar char="•"/>
            </a:pPr>
            <a:r>
              <a:rPr lang="en-US" sz="2400">
                <a:solidFill>
                  <a:srgbClr val="FFFFFF"/>
                </a:solidFill>
                <a:latin typeface="Raleway"/>
              </a:rPr>
              <a:t>Segregated within the organization</a:t>
            </a:r>
          </a:p>
          <a:p>
            <a:pPr marL="518160" lvl="1" indent="-259080">
              <a:lnSpc>
                <a:spcPts val="3359"/>
              </a:lnSpc>
              <a:buFont typeface="Arial"/>
              <a:buChar char="•"/>
            </a:pPr>
            <a:r>
              <a:rPr lang="en-US" sz="2400">
                <a:solidFill>
                  <a:srgbClr val="FFFFFF"/>
                </a:solidFill>
                <a:latin typeface="Raleway"/>
              </a:rPr>
              <a:t>Subject to review to ensure that adequate internal checks and balances exist</a:t>
            </a:r>
          </a:p>
          <a:p>
            <a:pPr>
              <a:lnSpc>
                <a:spcPts val="1400"/>
              </a:lnSpc>
            </a:pPr>
            <a:endParaRPr lang="en-US" sz="2400">
              <a:solidFill>
                <a:srgbClr val="FFFFFF"/>
              </a:solidFill>
              <a:latin typeface="Raleway"/>
            </a:endParaRPr>
          </a:p>
          <a:p>
            <a:pPr>
              <a:lnSpc>
                <a:spcPts val="3359"/>
              </a:lnSpc>
            </a:pPr>
            <a:r>
              <a:rPr lang="en-US" sz="2400">
                <a:solidFill>
                  <a:srgbClr val="FFFFFF"/>
                </a:solidFill>
                <a:latin typeface="Raleway"/>
              </a:rPr>
              <a:t>Recipients must have financial management systems in place to accurately account for and report on Federal funds.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66069"/>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62789" y="1166069"/>
            <a:ext cx="8459291" cy="5296961"/>
          </a:xfrm>
          <a:prstGeom prst="rect">
            <a:avLst/>
          </a:prstGeom>
        </p:spPr>
        <p:txBody>
          <a:bodyPr lIns="0" tIns="0" rIns="0" bIns="0" rtlCol="0" anchor="t">
            <a:spAutoFit/>
          </a:bodyPr>
          <a:lstStyle/>
          <a:p>
            <a:pPr>
              <a:lnSpc>
                <a:spcPts val="3779"/>
              </a:lnSpc>
              <a:spcBef>
                <a:spcPct val="0"/>
              </a:spcBef>
            </a:pPr>
            <a:r>
              <a:rPr lang="en-US" sz="2699">
                <a:solidFill>
                  <a:srgbClr val="FFFFFF"/>
                </a:solidFill>
                <a:latin typeface="Raleway Bold"/>
              </a:rPr>
              <a:t>Basic Requirement</a:t>
            </a:r>
          </a:p>
          <a:p>
            <a:pPr>
              <a:lnSpc>
                <a:spcPts val="2660"/>
              </a:lnSpc>
              <a:spcBef>
                <a:spcPct val="0"/>
              </a:spcBef>
            </a:pPr>
            <a:endParaRPr lang="en-US" sz="2699">
              <a:solidFill>
                <a:srgbClr val="FFFFFF"/>
              </a:solidFill>
              <a:latin typeface="Raleway Bold"/>
            </a:endParaRPr>
          </a:p>
          <a:p>
            <a:pPr marL="453390" lvl="1" indent="-226695">
              <a:lnSpc>
                <a:spcPts val="2940"/>
              </a:lnSpc>
              <a:buFont typeface="Arial"/>
              <a:buChar char="•"/>
            </a:pPr>
            <a:r>
              <a:rPr lang="en-US" sz="2100">
                <a:solidFill>
                  <a:srgbClr val="FFFFFF"/>
                </a:solidFill>
                <a:latin typeface="Raleway"/>
              </a:rPr>
              <a:t>Recipients can reimburse for only allowable cost.</a:t>
            </a:r>
          </a:p>
          <a:p>
            <a:pPr>
              <a:lnSpc>
                <a:spcPts val="700"/>
              </a:lnSpc>
            </a:pPr>
            <a:endParaRPr lang="en-US" sz="2100">
              <a:solidFill>
                <a:srgbClr val="FFFFFF"/>
              </a:solidFill>
              <a:latin typeface="Raleway"/>
            </a:endParaRPr>
          </a:p>
          <a:p>
            <a:pPr marL="453390" lvl="1" indent="-226695">
              <a:lnSpc>
                <a:spcPts val="2940"/>
              </a:lnSpc>
              <a:buFont typeface="Arial"/>
              <a:buChar char="•"/>
            </a:pPr>
            <a:r>
              <a:rPr lang="en-US" sz="2100">
                <a:solidFill>
                  <a:srgbClr val="FFFFFF"/>
                </a:solidFill>
                <a:latin typeface="Raleway"/>
              </a:rPr>
              <a:t>Requests for reimbursement must be tracked by activity line item (ALI) and fully supported by backup documentation.</a:t>
            </a:r>
          </a:p>
          <a:p>
            <a:pPr>
              <a:lnSpc>
                <a:spcPts val="700"/>
              </a:lnSpc>
            </a:pPr>
            <a:endParaRPr lang="en-US" sz="2100">
              <a:solidFill>
                <a:srgbClr val="FFFFFF"/>
              </a:solidFill>
              <a:latin typeface="Raleway"/>
            </a:endParaRPr>
          </a:p>
          <a:p>
            <a:pPr marL="453390" lvl="1" indent="-226695">
              <a:lnSpc>
                <a:spcPts val="2940"/>
              </a:lnSpc>
              <a:buFont typeface="Arial"/>
              <a:buChar char="•"/>
            </a:pPr>
            <a:r>
              <a:rPr lang="en-US" sz="2100">
                <a:solidFill>
                  <a:srgbClr val="FFFFFF"/>
                </a:solidFill>
                <a:latin typeface="Raleway"/>
              </a:rPr>
              <a:t>Request Reimbursement (SF-270) - The submission of this form  along with all supporting documentation is a requirement for all reimbursement requests. Only the submission of reimbursement requests are accepted. </a:t>
            </a:r>
          </a:p>
          <a:p>
            <a:pPr>
              <a:lnSpc>
                <a:spcPts val="700"/>
              </a:lnSpc>
            </a:pPr>
            <a:endParaRPr lang="en-US" sz="2100">
              <a:solidFill>
                <a:srgbClr val="FFFFFF"/>
              </a:solidFill>
              <a:latin typeface="Raleway"/>
            </a:endParaRPr>
          </a:p>
          <a:p>
            <a:pPr marL="453390" lvl="1" indent="-226695">
              <a:lnSpc>
                <a:spcPts val="2940"/>
              </a:lnSpc>
              <a:buFont typeface="Arial"/>
              <a:buChar char="•"/>
            </a:pPr>
            <a:r>
              <a:rPr lang="en-US" sz="2100" u="sng">
                <a:solidFill>
                  <a:srgbClr val="FFFFFF"/>
                </a:solidFill>
                <a:latin typeface="Raleway Bold"/>
              </a:rPr>
              <a:t>MARAD does not accept requests for Advance payments.</a:t>
            </a:r>
          </a:p>
          <a:p>
            <a:pPr marL="777240" lvl="2" indent="-259080">
              <a:lnSpc>
                <a:spcPts val="2520"/>
              </a:lnSpc>
              <a:buFont typeface="Arial"/>
              <a:buChar char="⚬"/>
            </a:pPr>
            <a:r>
              <a:rPr lang="en-US" sz="1800" u="sng">
                <a:solidFill>
                  <a:srgbClr val="FFFFFF"/>
                </a:solidFill>
                <a:latin typeface="Raleway"/>
              </a:rPr>
              <a:t>https://www.maritime.dot.gov/sites/marad.dot.gov/files/2022-03/SF270-V1.0%20-%201.31.2025.pdf </a:t>
            </a:r>
          </a:p>
          <a:p>
            <a:pPr marL="777240" lvl="2" indent="-259080">
              <a:lnSpc>
                <a:spcPts val="2520"/>
              </a:lnSpc>
              <a:buFont typeface="Arial"/>
              <a:buChar char="⚬"/>
            </a:pPr>
            <a:r>
              <a:rPr lang="en-US" sz="1800" u="sng">
                <a:solidFill>
                  <a:srgbClr val="FFFFFF"/>
                </a:solidFill>
                <a:latin typeface="Raleway"/>
              </a:rPr>
              <a:t>https://www.maritime.dot.gov/grants-finances/federal-grant-assistance/sf-270-request-advance-or-reimbursement</a:t>
            </a:r>
            <a:r>
              <a:rPr lang="en-US" sz="1800">
                <a:solidFill>
                  <a:srgbClr val="FFFFFF"/>
                </a:solidFill>
                <a:latin typeface="Raleway"/>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513008" y="1623968"/>
            <a:ext cx="8727583" cy="4684166"/>
            <a:chOff x="0" y="0"/>
            <a:chExt cx="11636778" cy="6245555"/>
          </a:xfrm>
        </p:grpSpPr>
        <p:sp>
          <p:nvSpPr>
            <p:cNvPr id="3" name="Freeform 3"/>
            <p:cNvSpPr/>
            <p:nvPr/>
          </p:nvSpPr>
          <p:spPr>
            <a:xfrm>
              <a:off x="640603" y="93426"/>
              <a:ext cx="1586344" cy="1957616"/>
            </a:xfrm>
            <a:custGeom>
              <a:avLst/>
              <a:gdLst/>
              <a:ahLst/>
              <a:cxnLst/>
              <a:rect l="l" t="t" r="r" b="b"/>
              <a:pathLst>
                <a:path w="1586344" h="1957616">
                  <a:moveTo>
                    <a:pt x="0" y="0"/>
                  </a:moveTo>
                  <a:lnTo>
                    <a:pt x="1586344" y="0"/>
                  </a:lnTo>
                  <a:lnTo>
                    <a:pt x="1586344" y="1957616"/>
                  </a:lnTo>
                  <a:lnTo>
                    <a:pt x="0" y="1957616"/>
                  </a:lnTo>
                  <a:lnTo>
                    <a:pt x="0" y="0"/>
                  </a:lnTo>
                  <a:close/>
                </a:path>
              </a:pathLst>
            </a:custGeom>
            <a:blipFill>
              <a:blip r:embed="rId2"/>
              <a:stretch>
                <a:fillRect/>
              </a:stretch>
            </a:blipFill>
          </p:spPr>
          <p:txBody>
            <a:bodyPr/>
            <a:lstStyle/>
            <a:p>
              <a:endParaRPr lang="en-US"/>
            </a:p>
          </p:txBody>
        </p:sp>
        <p:sp>
          <p:nvSpPr>
            <p:cNvPr id="4" name="Freeform 4"/>
            <p:cNvSpPr/>
            <p:nvPr/>
          </p:nvSpPr>
          <p:spPr>
            <a:xfrm>
              <a:off x="3487649" y="93426"/>
              <a:ext cx="1626938" cy="1957616"/>
            </a:xfrm>
            <a:custGeom>
              <a:avLst/>
              <a:gdLst/>
              <a:ahLst/>
              <a:cxnLst/>
              <a:rect l="l" t="t" r="r" b="b"/>
              <a:pathLst>
                <a:path w="1626938" h="1957616">
                  <a:moveTo>
                    <a:pt x="0" y="0"/>
                  </a:moveTo>
                  <a:lnTo>
                    <a:pt x="1626938" y="0"/>
                  </a:lnTo>
                  <a:lnTo>
                    <a:pt x="1626938" y="1957616"/>
                  </a:lnTo>
                  <a:lnTo>
                    <a:pt x="0" y="1957616"/>
                  </a:lnTo>
                  <a:lnTo>
                    <a:pt x="0" y="0"/>
                  </a:lnTo>
                  <a:close/>
                </a:path>
              </a:pathLst>
            </a:custGeom>
            <a:blipFill>
              <a:blip r:embed="rId3"/>
              <a:stretch>
                <a:fillRect/>
              </a:stretch>
            </a:blipFill>
          </p:spPr>
          <p:txBody>
            <a:bodyPr/>
            <a:lstStyle/>
            <a:p>
              <a:endParaRPr lang="en-US"/>
            </a:p>
          </p:txBody>
        </p:sp>
        <p:sp>
          <p:nvSpPr>
            <p:cNvPr id="5" name="Freeform 5"/>
            <p:cNvSpPr/>
            <p:nvPr/>
          </p:nvSpPr>
          <p:spPr>
            <a:xfrm>
              <a:off x="9406456" y="0"/>
              <a:ext cx="1593095" cy="1957616"/>
            </a:xfrm>
            <a:custGeom>
              <a:avLst/>
              <a:gdLst/>
              <a:ahLst/>
              <a:cxnLst/>
              <a:rect l="l" t="t" r="r" b="b"/>
              <a:pathLst>
                <a:path w="1593095" h="1957616">
                  <a:moveTo>
                    <a:pt x="0" y="0"/>
                  </a:moveTo>
                  <a:lnTo>
                    <a:pt x="1593094" y="0"/>
                  </a:lnTo>
                  <a:lnTo>
                    <a:pt x="1593094" y="1957616"/>
                  </a:lnTo>
                  <a:lnTo>
                    <a:pt x="0" y="1957616"/>
                  </a:lnTo>
                  <a:lnTo>
                    <a:pt x="0" y="0"/>
                  </a:lnTo>
                  <a:close/>
                </a:path>
              </a:pathLst>
            </a:custGeom>
            <a:blipFill>
              <a:blip r:embed="rId4"/>
              <a:stretch>
                <a:fillRect/>
              </a:stretch>
            </a:blipFill>
          </p:spPr>
          <p:txBody>
            <a:bodyPr/>
            <a:lstStyle/>
            <a:p>
              <a:endParaRPr lang="en-US"/>
            </a:p>
          </p:txBody>
        </p:sp>
        <p:sp>
          <p:nvSpPr>
            <p:cNvPr id="6" name="Freeform 6"/>
            <p:cNvSpPr/>
            <p:nvPr/>
          </p:nvSpPr>
          <p:spPr>
            <a:xfrm>
              <a:off x="1367112" y="3229238"/>
              <a:ext cx="1719670" cy="2095144"/>
            </a:xfrm>
            <a:custGeom>
              <a:avLst/>
              <a:gdLst/>
              <a:ahLst/>
              <a:cxnLst/>
              <a:rect l="l" t="t" r="r" b="b"/>
              <a:pathLst>
                <a:path w="1719670" h="2095144">
                  <a:moveTo>
                    <a:pt x="0" y="0"/>
                  </a:moveTo>
                  <a:lnTo>
                    <a:pt x="1719670" y="0"/>
                  </a:lnTo>
                  <a:lnTo>
                    <a:pt x="1719670" y="2095144"/>
                  </a:lnTo>
                  <a:lnTo>
                    <a:pt x="0" y="2095144"/>
                  </a:lnTo>
                  <a:lnTo>
                    <a:pt x="0" y="0"/>
                  </a:lnTo>
                  <a:close/>
                </a:path>
              </a:pathLst>
            </a:custGeom>
            <a:blipFill>
              <a:blip r:embed="rId5"/>
              <a:stretch>
                <a:fillRect/>
              </a:stretch>
            </a:blipFill>
          </p:spPr>
          <p:txBody>
            <a:bodyPr/>
            <a:lstStyle/>
            <a:p>
              <a:endParaRPr lang="en-US"/>
            </a:p>
          </p:txBody>
        </p:sp>
        <p:sp>
          <p:nvSpPr>
            <p:cNvPr id="7" name="Freeform 7"/>
            <p:cNvSpPr/>
            <p:nvPr/>
          </p:nvSpPr>
          <p:spPr>
            <a:xfrm>
              <a:off x="4775561" y="3229238"/>
              <a:ext cx="1978561" cy="2083089"/>
            </a:xfrm>
            <a:custGeom>
              <a:avLst/>
              <a:gdLst/>
              <a:ahLst/>
              <a:cxnLst/>
              <a:rect l="l" t="t" r="r" b="b"/>
              <a:pathLst>
                <a:path w="1978561" h="2083089">
                  <a:moveTo>
                    <a:pt x="0" y="0"/>
                  </a:moveTo>
                  <a:lnTo>
                    <a:pt x="1978561" y="0"/>
                  </a:lnTo>
                  <a:lnTo>
                    <a:pt x="1978561" y="2083089"/>
                  </a:lnTo>
                  <a:lnTo>
                    <a:pt x="0" y="2083089"/>
                  </a:lnTo>
                  <a:lnTo>
                    <a:pt x="0" y="0"/>
                  </a:lnTo>
                  <a:close/>
                </a:path>
              </a:pathLst>
            </a:custGeom>
            <a:blipFill>
              <a:blip r:embed="rId6"/>
              <a:stretch>
                <a:fillRect/>
              </a:stretch>
            </a:blipFill>
          </p:spPr>
          <p:txBody>
            <a:bodyPr/>
            <a:lstStyle/>
            <a:p>
              <a:endParaRPr lang="en-US"/>
            </a:p>
          </p:txBody>
        </p:sp>
        <p:sp>
          <p:nvSpPr>
            <p:cNvPr id="8" name="Freeform 8"/>
            <p:cNvSpPr/>
            <p:nvPr/>
          </p:nvSpPr>
          <p:spPr>
            <a:xfrm>
              <a:off x="8440682" y="3229238"/>
              <a:ext cx="1775546" cy="2095144"/>
            </a:xfrm>
            <a:custGeom>
              <a:avLst/>
              <a:gdLst/>
              <a:ahLst/>
              <a:cxnLst/>
              <a:rect l="l" t="t" r="r" b="b"/>
              <a:pathLst>
                <a:path w="1775546" h="2095144">
                  <a:moveTo>
                    <a:pt x="0" y="0"/>
                  </a:moveTo>
                  <a:lnTo>
                    <a:pt x="1775545" y="0"/>
                  </a:lnTo>
                  <a:lnTo>
                    <a:pt x="1775545" y="2095144"/>
                  </a:lnTo>
                  <a:lnTo>
                    <a:pt x="0" y="2095144"/>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0" y="2184663"/>
              <a:ext cx="2867550" cy="283252"/>
            </a:xfrm>
            <a:prstGeom prst="rect">
              <a:avLst/>
            </a:prstGeom>
          </p:spPr>
          <p:txBody>
            <a:bodyPr lIns="0" tIns="0" rIns="0" bIns="0" rtlCol="0" anchor="t">
              <a:spAutoFit/>
            </a:bodyPr>
            <a:lstStyle/>
            <a:p>
              <a:pPr algn="ctr">
                <a:lnSpc>
                  <a:spcPts val="1791"/>
                </a:lnSpc>
              </a:pPr>
              <a:r>
                <a:rPr lang="en-US" sz="1280">
                  <a:solidFill>
                    <a:srgbClr val="FFFFFF"/>
                  </a:solidFill>
                  <a:latin typeface="Raleway Bold"/>
                </a:rPr>
                <a:t>WILLIAM (BILL) PAAPE</a:t>
              </a:r>
            </a:p>
          </p:txBody>
        </p:sp>
        <p:sp>
          <p:nvSpPr>
            <p:cNvPr id="10" name="TextBox 10"/>
            <p:cNvSpPr txBox="1"/>
            <p:nvPr/>
          </p:nvSpPr>
          <p:spPr>
            <a:xfrm>
              <a:off x="320301" y="2452887"/>
              <a:ext cx="2226947" cy="254804"/>
            </a:xfrm>
            <a:prstGeom prst="rect">
              <a:avLst/>
            </a:prstGeom>
          </p:spPr>
          <p:txBody>
            <a:bodyPr lIns="0" tIns="0" rIns="0" bIns="0" rtlCol="0" anchor="t">
              <a:spAutoFit/>
            </a:bodyPr>
            <a:lstStyle/>
            <a:p>
              <a:pPr algn="ctr">
                <a:lnSpc>
                  <a:spcPts val="1568"/>
                </a:lnSpc>
              </a:pPr>
              <a:r>
                <a:rPr lang="en-US" sz="1120">
                  <a:solidFill>
                    <a:srgbClr val="FFFFFF"/>
                  </a:solidFill>
                  <a:latin typeface="Raleway"/>
                </a:rPr>
                <a:t>Associate Administrator</a:t>
              </a:r>
            </a:p>
          </p:txBody>
        </p:sp>
        <p:sp>
          <p:nvSpPr>
            <p:cNvPr id="11" name="TextBox 11"/>
            <p:cNvSpPr txBox="1"/>
            <p:nvPr/>
          </p:nvSpPr>
          <p:spPr>
            <a:xfrm>
              <a:off x="2867550" y="2184663"/>
              <a:ext cx="2867550" cy="283252"/>
            </a:xfrm>
            <a:prstGeom prst="rect">
              <a:avLst/>
            </a:prstGeom>
          </p:spPr>
          <p:txBody>
            <a:bodyPr lIns="0" tIns="0" rIns="0" bIns="0" rtlCol="0" anchor="t">
              <a:spAutoFit/>
            </a:bodyPr>
            <a:lstStyle/>
            <a:p>
              <a:pPr algn="ctr">
                <a:lnSpc>
                  <a:spcPts val="1791"/>
                </a:lnSpc>
              </a:pPr>
              <a:r>
                <a:rPr lang="en-US" sz="1280">
                  <a:solidFill>
                    <a:srgbClr val="FFFFFF"/>
                  </a:solidFill>
                  <a:latin typeface="Raleway Bold"/>
                </a:rPr>
                <a:t>TRETHA CHROMEY</a:t>
              </a:r>
            </a:p>
          </p:txBody>
        </p:sp>
        <p:sp>
          <p:nvSpPr>
            <p:cNvPr id="12" name="TextBox 12"/>
            <p:cNvSpPr txBox="1"/>
            <p:nvPr/>
          </p:nvSpPr>
          <p:spPr>
            <a:xfrm>
              <a:off x="3258420" y="2452887"/>
              <a:ext cx="2247037" cy="518964"/>
            </a:xfrm>
            <a:prstGeom prst="rect">
              <a:avLst/>
            </a:prstGeom>
          </p:spPr>
          <p:txBody>
            <a:bodyPr lIns="0" tIns="0" rIns="0" bIns="0" rtlCol="0" anchor="t">
              <a:spAutoFit/>
            </a:bodyPr>
            <a:lstStyle/>
            <a:p>
              <a:pPr algn="ctr">
                <a:lnSpc>
                  <a:spcPts val="1568"/>
                </a:lnSpc>
              </a:pPr>
              <a:r>
                <a:rPr lang="en-US" sz="1120">
                  <a:solidFill>
                    <a:srgbClr val="FFFFFF"/>
                  </a:solidFill>
                  <a:latin typeface="Raleway"/>
                </a:rPr>
                <a:t>Deputy Associate Administrator</a:t>
              </a:r>
            </a:p>
          </p:txBody>
        </p:sp>
        <p:sp>
          <p:nvSpPr>
            <p:cNvPr id="13" name="TextBox 13"/>
            <p:cNvSpPr txBox="1"/>
            <p:nvPr/>
          </p:nvSpPr>
          <p:spPr>
            <a:xfrm>
              <a:off x="5826746" y="2184663"/>
              <a:ext cx="2867550" cy="283252"/>
            </a:xfrm>
            <a:prstGeom prst="rect">
              <a:avLst/>
            </a:prstGeom>
          </p:spPr>
          <p:txBody>
            <a:bodyPr lIns="0" tIns="0" rIns="0" bIns="0" rtlCol="0" anchor="t">
              <a:spAutoFit/>
            </a:bodyPr>
            <a:lstStyle/>
            <a:p>
              <a:pPr algn="ctr">
                <a:lnSpc>
                  <a:spcPts val="1791"/>
                </a:lnSpc>
              </a:pPr>
              <a:r>
                <a:rPr lang="en-US" sz="1280">
                  <a:solidFill>
                    <a:srgbClr val="FFFFFF"/>
                  </a:solidFill>
                  <a:latin typeface="Raleway Bold"/>
                </a:rPr>
                <a:t>PETER SIMONS</a:t>
              </a:r>
            </a:p>
          </p:txBody>
        </p:sp>
        <p:sp>
          <p:nvSpPr>
            <p:cNvPr id="14" name="TextBox 14"/>
            <p:cNvSpPr txBox="1"/>
            <p:nvPr/>
          </p:nvSpPr>
          <p:spPr>
            <a:xfrm>
              <a:off x="5826746" y="2452887"/>
              <a:ext cx="2867550" cy="518964"/>
            </a:xfrm>
            <a:prstGeom prst="rect">
              <a:avLst/>
            </a:prstGeom>
          </p:spPr>
          <p:txBody>
            <a:bodyPr lIns="0" tIns="0" rIns="0" bIns="0" rtlCol="0" anchor="t">
              <a:spAutoFit/>
            </a:bodyPr>
            <a:lstStyle/>
            <a:p>
              <a:pPr algn="ctr">
                <a:lnSpc>
                  <a:spcPts val="1568"/>
                </a:lnSpc>
              </a:pPr>
              <a:r>
                <a:rPr lang="en-US" sz="1120">
                  <a:solidFill>
                    <a:srgbClr val="FFFFFF"/>
                  </a:solidFill>
                  <a:latin typeface="Raleway"/>
                </a:rPr>
                <a:t>Acting Director - Port Infrastructure Development</a:t>
              </a:r>
            </a:p>
          </p:txBody>
        </p:sp>
        <p:sp>
          <p:nvSpPr>
            <p:cNvPr id="15" name="TextBox 15"/>
            <p:cNvSpPr txBox="1"/>
            <p:nvPr/>
          </p:nvSpPr>
          <p:spPr>
            <a:xfrm>
              <a:off x="8769228" y="2184663"/>
              <a:ext cx="2867550" cy="283252"/>
            </a:xfrm>
            <a:prstGeom prst="rect">
              <a:avLst/>
            </a:prstGeom>
          </p:spPr>
          <p:txBody>
            <a:bodyPr lIns="0" tIns="0" rIns="0" bIns="0" rtlCol="0" anchor="t">
              <a:spAutoFit/>
            </a:bodyPr>
            <a:lstStyle/>
            <a:p>
              <a:pPr algn="ctr">
                <a:lnSpc>
                  <a:spcPts val="1791"/>
                </a:lnSpc>
              </a:pPr>
              <a:r>
                <a:rPr lang="en-US" sz="1280">
                  <a:solidFill>
                    <a:srgbClr val="FFFFFF"/>
                  </a:solidFill>
                  <a:latin typeface="Raleway Bold"/>
                </a:rPr>
                <a:t>VINCE MANTERO</a:t>
              </a:r>
            </a:p>
          </p:txBody>
        </p:sp>
        <p:sp>
          <p:nvSpPr>
            <p:cNvPr id="16" name="TextBox 16"/>
            <p:cNvSpPr txBox="1"/>
            <p:nvPr/>
          </p:nvSpPr>
          <p:spPr>
            <a:xfrm>
              <a:off x="8769228" y="2452887"/>
              <a:ext cx="2867550" cy="518964"/>
            </a:xfrm>
            <a:prstGeom prst="rect">
              <a:avLst/>
            </a:prstGeom>
          </p:spPr>
          <p:txBody>
            <a:bodyPr lIns="0" tIns="0" rIns="0" bIns="0" rtlCol="0" anchor="t">
              <a:spAutoFit/>
            </a:bodyPr>
            <a:lstStyle/>
            <a:p>
              <a:pPr algn="ctr">
                <a:lnSpc>
                  <a:spcPts val="1568"/>
                </a:lnSpc>
              </a:pPr>
              <a:r>
                <a:rPr lang="en-US" sz="1120">
                  <a:solidFill>
                    <a:srgbClr val="FFFFFF"/>
                  </a:solidFill>
                  <a:latin typeface="Raleway"/>
                </a:rPr>
                <a:t>Director - Ports &amp; Waterways Planning</a:t>
              </a:r>
            </a:p>
          </p:txBody>
        </p:sp>
        <p:sp>
          <p:nvSpPr>
            <p:cNvPr id="17" name="TextBox 17"/>
            <p:cNvSpPr txBox="1"/>
            <p:nvPr/>
          </p:nvSpPr>
          <p:spPr>
            <a:xfrm>
              <a:off x="793172" y="5458367"/>
              <a:ext cx="2867550" cy="283252"/>
            </a:xfrm>
            <a:prstGeom prst="rect">
              <a:avLst/>
            </a:prstGeom>
          </p:spPr>
          <p:txBody>
            <a:bodyPr lIns="0" tIns="0" rIns="0" bIns="0" rtlCol="0" anchor="t">
              <a:spAutoFit/>
            </a:bodyPr>
            <a:lstStyle/>
            <a:p>
              <a:pPr algn="ctr">
                <a:lnSpc>
                  <a:spcPts val="1791"/>
                </a:lnSpc>
              </a:pPr>
              <a:r>
                <a:rPr lang="en-US" sz="1280">
                  <a:solidFill>
                    <a:srgbClr val="FFFFFF"/>
                  </a:solidFill>
                  <a:latin typeface="Raleway Bold"/>
                </a:rPr>
                <a:t>YVETTE FIELDS</a:t>
              </a:r>
            </a:p>
          </p:txBody>
        </p:sp>
        <p:sp>
          <p:nvSpPr>
            <p:cNvPr id="18" name="TextBox 18"/>
            <p:cNvSpPr txBox="1"/>
            <p:nvPr/>
          </p:nvSpPr>
          <p:spPr>
            <a:xfrm>
              <a:off x="716413" y="5726591"/>
              <a:ext cx="3021067" cy="518964"/>
            </a:xfrm>
            <a:prstGeom prst="rect">
              <a:avLst/>
            </a:prstGeom>
          </p:spPr>
          <p:txBody>
            <a:bodyPr lIns="0" tIns="0" rIns="0" bIns="0" rtlCol="0" anchor="t">
              <a:spAutoFit/>
            </a:bodyPr>
            <a:lstStyle/>
            <a:p>
              <a:pPr algn="ctr">
                <a:lnSpc>
                  <a:spcPts val="1568"/>
                </a:lnSpc>
              </a:pPr>
              <a:r>
                <a:rPr lang="en-US" sz="1120">
                  <a:solidFill>
                    <a:srgbClr val="FFFFFF"/>
                  </a:solidFill>
                  <a:latin typeface="Raleway"/>
                </a:rPr>
                <a:t>Director - Office of Deepwater Port Licensing &amp; Port Conveyance</a:t>
              </a:r>
            </a:p>
          </p:txBody>
        </p:sp>
        <p:sp>
          <p:nvSpPr>
            <p:cNvPr id="19" name="TextBox 19"/>
            <p:cNvSpPr txBox="1"/>
            <p:nvPr/>
          </p:nvSpPr>
          <p:spPr>
            <a:xfrm>
              <a:off x="4316213" y="5446312"/>
              <a:ext cx="2867550" cy="283252"/>
            </a:xfrm>
            <a:prstGeom prst="rect">
              <a:avLst/>
            </a:prstGeom>
          </p:spPr>
          <p:txBody>
            <a:bodyPr lIns="0" tIns="0" rIns="0" bIns="0" rtlCol="0" anchor="t">
              <a:spAutoFit/>
            </a:bodyPr>
            <a:lstStyle/>
            <a:p>
              <a:pPr algn="ctr">
                <a:lnSpc>
                  <a:spcPts val="1791"/>
                </a:lnSpc>
              </a:pPr>
              <a:r>
                <a:rPr lang="en-US" sz="1280">
                  <a:solidFill>
                    <a:srgbClr val="FFFFFF"/>
                  </a:solidFill>
                  <a:latin typeface="Raleway Bold"/>
                </a:rPr>
                <a:t>TRACEY FORD</a:t>
              </a:r>
            </a:p>
          </p:txBody>
        </p:sp>
        <p:sp>
          <p:nvSpPr>
            <p:cNvPr id="20" name="TextBox 20"/>
            <p:cNvSpPr txBox="1"/>
            <p:nvPr/>
          </p:nvSpPr>
          <p:spPr>
            <a:xfrm>
              <a:off x="4239454" y="5714536"/>
              <a:ext cx="3021067" cy="518964"/>
            </a:xfrm>
            <a:prstGeom prst="rect">
              <a:avLst/>
            </a:prstGeom>
          </p:spPr>
          <p:txBody>
            <a:bodyPr lIns="0" tIns="0" rIns="0" bIns="0" rtlCol="0" anchor="t">
              <a:spAutoFit/>
            </a:bodyPr>
            <a:lstStyle/>
            <a:p>
              <a:pPr algn="ctr">
                <a:lnSpc>
                  <a:spcPts val="1568"/>
                </a:lnSpc>
              </a:pPr>
              <a:r>
                <a:rPr lang="en-US" sz="1120">
                  <a:solidFill>
                    <a:srgbClr val="FFFFFF"/>
                  </a:solidFill>
                  <a:latin typeface="Raleway"/>
                </a:rPr>
                <a:t>Director - Federal Assistance, Education &amp; Engagement</a:t>
              </a:r>
            </a:p>
          </p:txBody>
        </p:sp>
        <p:sp>
          <p:nvSpPr>
            <p:cNvPr id="21" name="TextBox 21"/>
            <p:cNvSpPr txBox="1"/>
            <p:nvPr/>
          </p:nvSpPr>
          <p:spPr>
            <a:xfrm>
              <a:off x="7838507" y="5458367"/>
              <a:ext cx="2867550" cy="283252"/>
            </a:xfrm>
            <a:prstGeom prst="rect">
              <a:avLst/>
            </a:prstGeom>
          </p:spPr>
          <p:txBody>
            <a:bodyPr lIns="0" tIns="0" rIns="0" bIns="0" rtlCol="0" anchor="t">
              <a:spAutoFit/>
            </a:bodyPr>
            <a:lstStyle/>
            <a:p>
              <a:pPr algn="ctr">
                <a:lnSpc>
                  <a:spcPts val="1791"/>
                </a:lnSpc>
              </a:pPr>
              <a:r>
                <a:rPr lang="en-US" sz="1280">
                  <a:solidFill>
                    <a:srgbClr val="FFFFFF"/>
                  </a:solidFill>
                  <a:latin typeface="Raleway Bold"/>
                </a:rPr>
                <a:t>JEFF FLUMIGNAN</a:t>
              </a:r>
            </a:p>
          </p:txBody>
        </p:sp>
        <p:sp>
          <p:nvSpPr>
            <p:cNvPr id="22" name="TextBox 22"/>
            <p:cNvSpPr txBox="1"/>
            <p:nvPr/>
          </p:nvSpPr>
          <p:spPr>
            <a:xfrm>
              <a:off x="7909672" y="5726591"/>
              <a:ext cx="2725218" cy="518964"/>
            </a:xfrm>
            <a:prstGeom prst="rect">
              <a:avLst/>
            </a:prstGeom>
          </p:spPr>
          <p:txBody>
            <a:bodyPr lIns="0" tIns="0" rIns="0" bIns="0" rtlCol="0" anchor="t">
              <a:spAutoFit/>
            </a:bodyPr>
            <a:lstStyle/>
            <a:p>
              <a:pPr algn="ctr">
                <a:lnSpc>
                  <a:spcPts val="1568"/>
                </a:lnSpc>
              </a:pPr>
              <a:r>
                <a:rPr lang="en-US" sz="1120">
                  <a:solidFill>
                    <a:srgbClr val="FFFFFF"/>
                  </a:solidFill>
                  <a:latin typeface="Raleway"/>
                </a:rPr>
                <a:t>Director - Maritime &amp; Intermodal Outreach</a:t>
              </a:r>
            </a:p>
          </p:txBody>
        </p:sp>
        <p:sp>
          <p:nvSpPr>
            <p:cNvPr id="23" name="Freeform 23"/>
            <p:cNvSpPr/>
            <p:nvPr/>
          </p:nvSpPr>
          <p:spPr>
            <a:xfrm>
              <a:off x="6269208" y="0"/>
              <a:ext cx="1931171" cy="2065748"/>
            </a:xfrm>
            <a:custGeom>
              <a:avLst/>
              <a:gdLst/>
              <a:ahLst/>
              <a:cxnLst/>
              <a:rect l="l" t="t" r="r" b="b"/>
              <a:pathLst>
                <a:path w="1931171" h="2065748">
                  <a:moveTo>
                    <a:pt x="0" y="0"/>
                  </a:moveTo>
                  <a:lnTo>
                    <a:pt x="1931171" y="0"/>
                  </a:lnTo>
                  <a:lnTo>
                    <a:pt x="1931171" y="2065748"/>
                  </a:lnTo>
                  <a:lnTo>
                    <a:pt x="0" y="2065748"/>
                  </a:lnTo>
                  <a:lnTo>
                    <a:pt x="0" y="0"/>
                  </a:lnTo>
                  <a:close/>
                </a:path>
              </a:pathLst>
            </a:custGeom>
            <a:blipFill>
              <a:blip r:embed="rId8"/>
              <a:stretch>
                <a:fillRect/>
              </a:stretch>
            </a:blipFill>
          </p:spPr>
          <p:txBody>
            <a:bodyPr/>
            <a:lstStyle/>
            <a:p>
              <a:endParaRPr lang="en-US"/>
            </a:p>
          </p:txBody>
        </p:sp>
      </p:grpSp>
      <p:grpSp>
        <p:nvGrpSpPr>
          <p:cNvPr id="24" name="Group 24"/>
          <p:cNvGrpSpPr/>
          <p:nvPr/>
        </p:nvGrpSpPr>
        <p:grpSpPr>
          <a:xfrm>
            <a:off x="0" y="0"/>
            <a:ext cx="9753600" cy="1196410"/>
            <a:chOff x="0" y="0"/>
            <a:chExt cx="3612444" cy="344176"/>
          </a:xfrm>
        </p:grpSpPr>
        <p:sp>
          <p:nvSpPr>
            <p:cNvPr id="25" name="Freeform 25"/>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26" name="TextBox 26"/>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27" name="Group 27"/>
          <p:cNvGrpSpPr/>
          <p:nvPr/>
        </p:nvGrpSpPr>
        <p:grpSpPr>
          <a:xfrm>
            <a:off x="6586686" y="146502"/>
            <a:ext cx="2975967" cy="636270"/>
            <a:chOff x="0" y="0"/>
            <a:chExt cx="3967956" cy="848360"/>
          </a:xfrm>
        </p:grpSpPr>
        <p:sp>
          <p:nvSpPr>
            <p:cNvPr id="28" name="Freeform 28"/>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9"/>
              <a:stretch>
                <a:fillRect/>
              </a:stretch>
            </a:blipFill>
          </p:spPr>
          <p:txBody>
            <a:bodyPr/>
            <a:lstStyle/>
            <a:p>
              <a:endParaRPr lang="en-US"/>
            </a:p>
          </p:txBody>
        </p:sp>
        <p:sp>
          <p:nvSpPr>
            <p:cNvPr id="29" name="TextBox 29"/>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30" name="TextBox 30"/>
          <p:cNvSpPr txBox="1"/>
          <p:nvPr/>
        </p:nvSpPr>
        <p:spPr>
          <a:xfrm>
            <a:off x="163862" y="174625"/>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Ports &amp; Waterways - Leadership</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8169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181696"/>
            <a:ext cx="8861502" cy="4511040"/>
          </a:xfrm>
          <a:prstGeom prst="rect">
            <a:avLst/>
          </a:prstGeom>
        </p:spPr>
        <p:txBody>
          <a:bodyPr lIns="0" tIns="0" rIns="0" bIns="0" rtlCol="0" anchor="t">
            <a:spAutoFit/>
          </a:bodyPr>
          <a:lstStyle/>
          <a:p>
            <a:pPr>
              <a:lnSpc>
                <a:spcPts val="3779"/>
              </a:lnSpc>
            </a:pPr>
            <a:r>
              <a:rPr lang="en-US" sz="2700">
                <a:solidFill>
                  <a:srgbClr val="FFFFFF"/>
                </a:solidFill>
                <a:latin typeface="Raleway Bold"/>
              </a:rPr>
              <a:t>Basic Requirement</a:t>
            </a:r>
          </a:p>
          <a:p>
            <a:pPr>
              <a:lnSpc>
                <a:spcPts val="2660"/>
              </a:lnSpc>
            </a:pPr>
            <a:endParaRPr lang="en-US" sz="2700">
              <a:solidFill>
                <a:srgbClr val="FFFFFF"/>
              </a:solidFill>
              <a:latin typeface="Raleway Bold"/>
            </a:endParaRPr>
          </a:p>
          <a:p>
            <a:pPr marL="518162" lvl="1" indent="-259081">
              <a:lnSpc>
                <a:spcPts val="3360"/>
              </a:lnSpc>
              <a:buFont typeface="Arial"/>
              <a:buChar char="•"/>
            </a:pPr>
            <a:r>
              <a:rPr lang="en-US" sz="2400">
                <a:solidFill>
                  <a:srgbClr val="FFFFFF"/>
                </a:solidFill>
                <a:latin typeface="Raleway"/>
              </a:rPr>
              <a:t>Non-Federal entities that expend $750,000 or more in Federal awards in their fiscal year are required to conduct an independent Single Audit, submit required documentation timely, and resolve identified issues.</a:t>
            </a:r>
          </a:p>
          <a:p>
            <a:pPr>
              <a:lnSpc>
                <a:spcPts val="3919"/>
              </a:lnSpc>
            </a:pPr>
            <a:endParaRPr lang="en-US" sz="2400">
              <a:solidFill>
                <a:srgbClr val="FFFFFF"/>
              </a:solidFill>
              <a:latin typeface="Raleway"/>
            </a:endParaRPr>
          </a:p>
          <a:p>
            <a:pPr>
              <a:lnSpc>
                <a:spcPts val="3360"/>
              </a:lnSpc>
            </a:pPr>
            <a:r>
              <a:rPr lang="en-US" sz="2400">
                <a:solidFill>
                  <a:srgbClr val="FFFFFF"/>
                </a:solidFill>
                <a:latin typeface="Raleway Bold"/>
              </a:rPr>
              <a:t>Governing Directive</a:t>
            </a:r>
          </a:p>
          <a:p>
            <a:pPr marL="453393" lvl="1" indent="-226697">
              <a:lnSpc>
                <a:spcPts val="2940"/>
              </a:lnSpc>
              <a:buFont typeface="Arial"/>
              <a:buChar char="•"/>
            </a:pPr>
            <a:r>
              <a:rPr lang="en-US" sz="2100">
                <a:solidFill>
                  <a:srgbClr val="FFFFFF"/>
                </a:solidFill>
                <a:latin typeface="Raleway"/>
              </a:rPr>
              <a:t>eCFR: 2 CFR Part 200 Subpart F -- Audit Requirements</a:t>
            </a:r>
          </a:p>
          <a:p>
            <a:pPr marL="453393" lvl="1" indent="-226697">
              <a:lnSpc>
                <a:spcPts val="2940"/>
              </a:lnSpc>
              <a:buFont typeface="Arial"/>
              <a:buChar char="•"/>
            </a:pPr>
            <a:r>
              <a:rPr lang="en-US" sz="2100" u="sng">
                <a:solidFill>
                  <a:srgbClr val="FFFFFF"/>
                </a:solidFill>
                <a:latin typeface="Raleway"/>
              </a:rPr>
              <a:t>https://www.ecfr.gov/current/title-2/subtitle-A/chapter-II/part-200/subpart-F</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1887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118870"/>
            <a:ext cx="8894213" cy="5464810"/>
          </a:xfrm>
          <a:prstGeom prst="rect">
            <a:avLst/>
          </a:prstGeom>
        </p:spPr>
        <p:txBody>
          <a:bodyPr lIns="0" tIns="0" rIns="0" bIns="0" rtlCol="0" anchor="t">
            <a:spAutoFit/>
          </a:bodyPr>
          <a:lstStyle/>
          <a:p>
            <a:pPr>
              <a:lnSpc>
                <a:spcPts val="3779"/>
              </a:lnSpc>
              <a:spcBef>
                <a:spcPct val="0"/>
              </a:spcBef>
            </a:pPr>
            <a:r>
              <a:rPr lang="en-US" sz="2699">
                <a:solidFill>
                  <a:srgbClr val="FFFFFF"/>
                </a:solidFill>
                <a:latin typeface="Raleway Bold"/>
              </a:rPr>
              <a:t>Basic Requirement</a:t>
            </a:r>
          </a:p>
          <a:p>
            <a:pPr>
              <a:lnSpc>
                <a:spcPts val="2240"/>
              </a:lnSpc>
              <a:spcBef>
                <a:spcPct val="0"/>
              </a:spcBef>
            </a:pPr>
            <a:endParaRPr lang="en-US" sz="2699">
              <a:solidFill>
                <a:srgbClr val="FFFFFF"/>
              </a:solidFill>
              <a:latin typeface="Raleway Bold"/>
            </a:endParaRPr>
          </a:p>
          <a:p>
            <a:pPr>
              <a:lnSpc>
                <a:spcPts val="3359"/>
              </a:lnSpc>
              <a:spcBef>
                <a:spcPct val="0"/>
              </a:spcBef>
            </a:pPr>
            <a:r>
              <a:rPr lang="en-US" sz="2400">
                <a:solidFill>
                  <a:srgbClr val="FFFFFF"/>
                </a:solidFill>
                <a:latin typeface="Raleway Bold"/>
              </a:rPr>
              <a:t>Recipients must have the financial capacity to carry out their project(s).?</a:t>
            </a:r>
          </a:p>
          <a:p>
            <a:pPr marL="431802" lvl="1" indent="-215901">
              <a:lnSpc>
                <a:spcPts val="2800"/>
              </a:lnSpc>
              <a:buFont typeface="Arial"/>
              <a:buChar char="•"/>
            </a:pPr>
            <a:r>
              <a:rPr lang="en-US" sz="2000">
                <a:solidFill>
                  <a:srgbClr val="FFFFFF"/>
                </a:solidFill>
                <a:latin typeface="Raleway"/>
              </a:rPr>
              <a:t>Recipient must certify that it has the legal, financial and technical capacity to carry out the project(s).</a:t>
            </a:r>
          </a:p>
          <a:p>
            <a:pPr marL="431802" lvl="1" indent="-215901">
              <a:lnSpc>
                <a:spcPts val="2800"/>
              </a:lnSpc>
              <a:buFont typeface="Arial"/>
              <a:buChar char="•"/>
            </a:pPr>
            <a:r>
              <a:rPr lang="en-US" sz="2000">
                <a:solidFill>
                  <a:srgbClr val="FFFFFF"/>
                </a:solidFill>
                <a:latin typeface="Raleway"/>
              </a:rPr>
              <a:t>Recipient must have a multiyear financial plan (3-5 years) for operating and capital revenues and expenses to implement MARAD awards.</a:t>
            </a:r>
          </a:p>
          <a:p>
            <a:pPr marL="431802" lvl="1" indent="-215901">
              <a:lnSpc>
                <a:spcPts val="2800"/>
              </a:lnSpc>
              <a:buFont typeface="Arial"/>
              <a:buChar char="•"/>
            </a:pPr>
            <a:r>
              <a:rPr lang="en-US" sz="2000">
                <a:solidFill>
                  <a:srgbClr val="FFFFFF"/>
                </a:solidFill>
                <a:latin typeface="Raleway"/>
              </a:rPr>
              <a:t>All local share (cost sharing) dollars used for MARAD discretionary grant program awards must come from non-US DOT sources. </a:t>
            </a:r>
          </a:p>
          <a:p>
            <a:pPr marL="431802" lvl="1" indent="-215901">
              <a:lnSpc>
                <a:spcPts val="2800"/>
              </a:lnSpc>
              <a:buFont typeface="Arial"/>
              <a:buChar char="•"/>
            </a:pPr>
            <a:r>
              <a:rPr lang="en-US" sz="2000">
                <a:solidFill>
                  <a:srgbClr val="FFFFFF"/>
                </a:solidFill>
                <a:latin typeface="Raleway"/>
              </a:rPr>
              <a:t>MARAD program funds cannot be used as a local match for other MARAD discretionary grant programs, even when the funds are contract revenue.  </a:t>
            </a:r>
          </a:p>
          <a:p>
            <a:pPr marL="431802" lvl="1" indent="-215901">
              <a:lnSpc>
                <a:spcPts val="2800"/>
              </a:lnSpc>
              <a:buFont typeface="Arial"/>
              <a:buChar char="•"/>
            </a:pPr>
            <a:r>
              <a:rPr lang="en-US" sz="2000">
                <a:solidFill>
                  <a:srgbClr val="FFFFFF"/>
                </a:solidFill>
                <a:latin typeface="Raleway"/>
              </a:rPr>
              <a:t>Federal loan programs such as TIFIA and RRIF count as Federal match only for the INFRA grants program.</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088057"/>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088057"/>
            <a:ext cx="8903134" cy="5662676"/>
          </a:xfrm>
          <a:prstGeom prst="rect">
            <a:avLst/>
          </a:prstGeom>
        </p:spPr>
        <p:txBody>
          <a:bodyPr lIns="0" tIns="0" rIns="0" bIns="0" rtlCol="0" anchor="t">
            <a:spAutoFit/>
          </a:bodyPr>
          <a:lstStyle/>
          <a:p>
            <a:pPr>
              <a:lnSpc>
                <a:spcPts val="4199"/>
              </a:lnSpc>
              <a:spcBef>
                <a:spcPct val="0"/>
              </a:spcBef>
            </a:pPr>
            <a:r>
              <a:rPr lang="en-US" sz="2999">
                <a:solidFill>
                  <a:srgbClr val="FFFFFF"/>
                </a:solidFill>
                <a:latin typeface="Raleway Bold"/>
              </a:rPr>
              <a:t>Basic Requirements</a:t>
            </a:r>
          </a:p>
          <a:p>
            <a:pPr>
              <a:lnSpc>
                <a:spcPts val="2520"/>
              </a:lnSpc>
              <a:spcBef>
                <a:spcPct val="0"/>
              </a:spcBef>
            </a:pPr>
            <a:endParaRPr lang="en-US" sz="2999">
              <a:solidFill>
                <a:srgbClr val="FFFFFF"/>
              </a:solidFill>
              <a:latin typeface="Raleway Bold"/>
            </a:endParaRPr>
          </a:p>
          <a:p>
            <a:pPr>
              <a:lnSpc>
                <a:spcPts val="2940"/>
              </a:lnSpc>
            </a:pPr>
            <a:r>
              <a:rPr lang="en-US" sz="2100">
                <a:solidFill>
                  <a:srgbClr val="FFFFFF"/>
                </a:solidFill>
                <a:latin typeface="Raleway"/>
              </a:rPr>
              <a:t>For all Federal awards, any shared costs or matching funds and all contributions, including cash and third-party in-kind contributions, </a:t>
            </a:r>
            <a:r>
              <a:rPr lang="en-US" sz="2100">
                <a:solidFill>
                  <a:srgbClr val="FFFFFF"/>
                </a:solidFill>
                <a:latin typeface="Raleway Bold"/>
              </a:rPr>
              <a:t>must be accepted as part of the non-Federal entity's cost sharing, or matching when such contributions meet all the following criteria:</a:t>
            </a:r>
          </a:p>
          <a:p>
            <a:pPr>
              <a:lnSpc>
                <a:spcPts val="1400"/>
              </a:lnSpc>
            </a:pPr>
            <a:endParaRPr lang="en-US" sz="2100">
              <a:solidFill>
                <a:srgbClr val="FFFFFF"/>
              </a:solidFill>
              <a:latin typeface="Raleway Bold"/>
            </a:endParaRPr>
          </a:p>
          <a:p>
            <a:pPr marL="453390" lvl="1" indent="-226695">
              <a:lnSpc>
                <a:spcPts val="2940"/>
              </a:lnSpc>
              <a:buFont typeface="Arial"/>
              <a:buChar char="•"/>
            </a:pPr>
            <a:r>
              <a:rPr lang="en-US" sz="2100">
                <a:solidFill>
                  <a:srgbClr val="FFFFFF"/>
                </a:solidFill>
                <a:latin typeface="Raleway"/>
              </a:rPr>
              <a:t>Verifiable from the non-Federal entity's records</a:t>
            </a:r>
          </a:p>
          <a:p>
            <a:pPr marL="453390" lvl="1" indent="-226695">
              <a:lnSpc>
                <a:spcPts val="2940"/>
              </a:lnSpc>
              <a:buFont typeface="Arial"/>
              <a:buChar char="•"/>
            </a:pPr>
            <a:r>
              <a:rPr lang="en-US" sz="2100">
                <a:solidFill>
                  <a:srgbClr val="FFFFFF"/>
                </a:solidFill>
                <a:latin typeface="Raleway"/>
              </a:rPr>
              <a:t>Are not included as contributions for any other Federal award</a:t>
            </a:r>
          </a:p>
          <a:p>
            <a:pPr marL="453390" lvl="1" indent="-226695">
              <a:lnSpc>
                <a:spcPts val="2940"/>
              </a:lnSpc>
              <a:buFont typeface="Arial"/>
              <a:buChar char="•"/>
            </a:pPr>
            <a:r>
              <a:rPr lang="en-US" sz="2100">
                <a:solidFill>
                  <a:srgbClr val="FFFFFF"/>
                </a:solidFill>
                <a:latin typeface="Raleway"/>
              </a:rPr>
              <a:t>Necessary and reasonable for accomplishment of project or program objectives</a:t>
            </a:r>
          </a:p>
          <a:p>
            <a:pPr marL="453390" lvl="1" indent="-226695">
              <a:lnSpc>
                <a:spcPts val="2940"/>
              </a:lnSpc>
              <a:buFont typeface="Arial"/>
              <a:buChar char="•"/>
            </a:pPr>
            <a:r>
              <a:rPr lang="en-US" sz="2100">
                <a:solidFill>
                  <a:srgbClr val="FFFFFF"/>
                </a:solidFill>
                <a:latin typeface="Raleway"/>
              </a:rPr>
              <a:t>Allowable under 200 CFR Subpart E of this part</a:t>
            </a:r>
          </a:p>
          <a:p>
            <a:pPr>
              <a:lnSpc>
                <a:spcPts val="2940"/>
              </a:lnSpc>
              <a:spcBef>
                <a:spcPct val="0"/>
              </a:spcBef>
            </a:pPr>
            <a:endParaRPr lang="en-US" sz="2100">
              <a:solidFill>
                <a:srgbClr val="FFFFFF"/>
              </a:solidFill>
              <a:latin typeface="Raleway"/>
            </a:endParaRPr>
          </a:p>
          <a:p>
            <a:pPr>
              <a:lnSpc>
                <a:spcPts val="2940"/>
              </a:lnSpc>
              <a:spcBef>
                <a:spcPct val="0"/>
              </a:spcBef>
            </a:pPr>
            <a:r>
              <a:rPr lang="en-US" sz="2100">
                <a:solidFill>
                  <a:srgbClr val="FFFFFF"/>
                </a:solidFill>
                <a:latin typeface="Raleway Bold"/>
              </a:rPr>
              <a:t>Governing Directives</a:t>
            </a:r>
          </a:p>
          <a:p>
            <a:pPr marL="453390" lvl="1" indent="-226695">
              <a:lnSpc>
                <a:spcPts val="2940"/>
              </a:lnSpc>
              <a:buFont typeface="Arial"/>
              <a:buChar char="•"/>
            </a:pPr>
            <a:r>
              <a:rPr lang="en-US" sz="2100">
                <a:solidFill>
                  <a:srgbClr val="FFFFFF"/>
                </a:solidFill>
                <a:latin typeface="Raleway"/>
              </a:rPr>
              <a:t>?2 CFR Part 200.306 Cost sharing or matching</a:t>
            </a:r>
          </a:p>
          <a:p>
            <a:pPr>
              <a:lnSpc>
                <a:spcPts val="1567"/>
              </a:lnSpc>
              <a:spcBef>
                <a:spcPct val="0"/>
              </a:spcBef>
            </a:pPr>
            <a:endParaRPr lang="en-US" sz="2100">
              <a:solidFill>
                <a:srgbClr val="FFFFFF"/>
              </a:solidFill>
              <a:latin typeface="Raleway"/>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930755" y="1383982"/>
            <a:ext cx="7892090" cy="463296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aleway Bold"/>
              </a:rPr>
              <a:t>Continued - Basic Requirement</a:t>
            </a:r>
          </a:p>
          <a:p>
            <a:pPr>
              <a:lnSpc>
                <a:spcPts val="1400"/>
              </a:lnSpc>
              <a:spcBef>
                <a:spcPct val="0"/>
              </a:spcBef>
            </a:pPr>
            <a:endParaRPr lang="en-US" sz="2100">
              <a:solidFill>
                <a:srgbClr val="FFFFFF"/>
              </a:solidFill>
              <a:latin typeface="Raleway Bold"/>
            </a:endParaRPr>
          </a:p>
          <a:p>
            <a:pPr marL="453390" lvl="1" indent="-226695">
              <a:lnSpc>
                <a:spcPts val="2940"/>
              </a:lnSpc>
              <a:buFont typeface="Arial"/>
              <a:buChar char="•"/>
            </a:pPr>
            <a:r>
              <a:rPr lang="en-US" sz="2100">
                <a:solidFill>
                  <a:srgbClr val="FFFFFF"/>
                </a:solidFill>
                <a:latin typeface="Raleway"/>
              </a:rPr>
              <a:t>Not paid by the Federal Government under another Federal award, except where the Federal statute authorizing a program specifically provides that Federal funds made available for such program can be applied to matching or cost sharing requirements of other Federal programs</a:t>
            </a:r>
          </a:p>
          <a:p>
            <a:pPr marL="453390" lvl="1" indent="-226695">
              <a:lnSpc>
                <a:spcPts val="2940"/>
              </a:lnSpc>
              <a:buFont typeface="Arial"/>
              <a:buChar char="•"/>
            </a:pPr>
            <a:r>
              <a:rPr lang="en-US" sz="2100">
                <a:solidFill>
                  <a:srgbClr val="FFFFFF"/>
                </a:solidFill>
                <a:latin typeface="Raleway"/>
              </a:rPr>
              <a:t>Provided for in the approved budget when required by the Federal awarding agency</a:t>
            </a:r>
          </a:p>
          <a:p>
            <a:pPr marL="453390" lvl="1" indent="-226695">
              <a:lnSpc>
                <a:spcPts val="2940"/>
              </a:lnSpc>
              <a:buFont typeface="Arial"/>
              <a:buChar char="•"/>
            </a:pPr>
            <a:r>
              <a:rPr lang="en-US" sz="2100">
                <a:solidFill>
                  <a:srgbClr val="FFFFFF"/>
                </a:solidFill>
                <a:latin typeface="Raleway"/>
              </a:rPr>
              <a:t>Conform to other provisions of this part, as applicable</a:t>
            </a:r>
          </a:p>
          <a:p>
            <a:pPr>
              <a:lnSpc>
                <a:spcPts val="2940"/>
              </a:lnSpc>
              <a:spcBef>
                <a:spcPct val="0"/>
              </a:spcBef>
            </a:pPr>
            <a:endParaRPr lang="en-US" sz="2100">
              <a:solidFill>
                <a:srgbClr val="FFFFFF"/>
              </a:solidFill>
              <a:latin typeface="Raleway"/>
            </a:endParaRPr>
          </a:p>
          <a:p>
            <a:pPr>
              <a:lnSpc>
                <a:spcPts val="2940"/>
              </a:lnSpc>
              <a:spcBef>
                <a:spcPct val="0"/>
              </a:spcBef>
            </a:pPr>
            <a:r>
              <a:rPr lang="en-US" sz="2100">
                <a:solidFill>
                  <a:srgbClr val="FFFFFF"/>
                </a:solidFill>
                <a:latin typeface="Raleway Bold"/>
              </a:rPr>
              <a:t>Governing Directives?</a:t>
            </a:r>
          </a:p>
          <a:p>
            <a:pPr>
              <a:lnSpc>
                <a:spcPts val="2940"/>
              </a:lnSpc>
              <a:spcBef>
                <a:spcPct val="0"/>
              </a:spcBef>
            </a:pPr>
            <a:r>
              <a:rPr lang="en-US" sz="2100">
                <a:solidFill>
                  <a:srgbClr val="FFFFFF"/>
                </a:solidFill>
                <a:latin typeface="Raleway"/>
              </a:rPr>
              <a:t>2 CFR Part 200.306 Cost sharing or matching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76655"/>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
        <p:nvSpPr>
          <p:cNvPr id="9" name="TextBox 9"/>
          <p:cNvSpPr txBox="1"/>
          <p:nvPr/>
        </p:nvSpPr>
        <p:spPr>
          <a:xfrm>
            <a:off x="512466" y="1109980"/>
            <a:ext cx="8189456" cy="5028565"/>
          </a:xfrm>
          <a:prstGeom prst="rect">
            <a:avLst/>
          </a:prstGeom>
        </p:spPr>
        <p:txBody>
          <a:bodyPr lIns="0" tIns="0" rIns="0" bIns="0" rtlCol="0" anchor="t">
            <a:spAutoFit/>
          </a:bodyPr>
          <a:lstStyle/>
          <a:p>
            <a:pPr>
              <a:lnSpc>
                <a:spcPts val="4479"/>
              </a:lnSpc>
              <a:spcBef>
                <a:spcPct val="0"/>
              </a:spcBef>
            </a:pPr>
            <a:r>
              <a:rPr lang="en-US" sz="3199">
                <a:solidFill>
                  <a:srgbClr val="FFFFFF"/>
                </a:solidFill>
                <a:latin typeface="Raleway Bold"/>
              </a:rPr>
              <a:t>Basic Requirement</a:t>
            </a:r>
          </a:p>
          <a:p>
            <a:pPr>
              <a:lnSpc>
                <a:spcPts val="2660"/>
              </a:lnSpc>
              <a:spcBef>
                <a:spcPct val="0"/>
              </a:spcBef>
            </a:pPr>
            <a:endParaRPr lang="en-US" sz="3199">
              <a:solidFill>
                <a:srgbClr val="FFFFFF"/>
              </a:solidFill>
              <a:latin typeface="Raleway Bold"/>
            </a:endParaRPr>
          </a:p>
          <a:p>
            <a:pPr>
              <a:lnSpc>
                <a:spcPts val="2940"/>
              </a:lnSpc>
              <a:spcBef>
                <a:spcPct val="0"/>
              </a:spcBef>
            </a:pPr>
            <a:r>
              <a:rPr lang="en-US" sz="2100">
                <a:solidFill>
                  <a:srgbClr val="FFFFFF"/>
                </a:solidFill>
                <a:latin typeface="Raleway"/>
              </a:rPr>
              <a:t>The recipient is responsible for ensuring that subrecipients have financial management systems that meet standards for financial reporting, accounting records, internal control, budget control, allowable cost, source documentation, and cash management; comply with requirements regarding the use of indirect cost when reimbursement is sought from a federal award program; and complete annual independent Single Audits if the subrecipients expended $750,000 or more in Federal awards in a year.</a:t>
            </a:r>
          </a:p>
          <a:p>
            <a:pPr>
              <a:lnSpc>
                <a:spcPts val="3359"/>
              </a:lnSpc>
              <a:spcBef>
                <a:spcPct val="0"/>
              </a:spcBef>
            </a:pPr>
            <a:endParaRPr lang="en-US" sz="2100">
              <a:solidFill>
                <a:srgbClr val="FFFFFF"/>
              </a:solidFill>
              <a:latin typeface="Raleway"/>
            </a:endParaRPr>
          </a:p>
          <a:p>
            <a:pPr>
              <a:lnSpc>
                <a:spcPts val="2940"/>
              </a:lnSpc>
              <a:spcBef>
                <a:spcPct val="0"/>
              </a:spcBef>
            </a:pPr>
            <a:r>
              <a:rPr lang="en-US" sz="2100">
                <a:solidFill>
                  <a:srgbClr val="FFFFFF"/>
                </a:solidFill>
                <a:latin typeface="Raleway Bold"/>
              </a:rPr>
              <a:t>Governing Directive</a:t>
            </a:r>
          </a:p>
          <a:p>
            <a:pPr>
              <a:lnSpc>
                <a:spcPts val="2940"/>
              </a:lnSpc>
              <a:spcBef>
                <a:spcPct val="0"/>
              </a:spcBef>
            </a:pPr>
            <a:r>
              <a:rPr lang="en-US" sz="2100">
                <a:solidFill>
                  <a:srgbClr val="FFFFFF"/>
                </a:solidFill>
                <a:latin typeface="Raleway"/>
              </a:rPr>
              <a:t>eCFR: 2 CFR 200.332 -- Requirements for pass-through entities.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dirty="0">
                <a:solidFill>
                  <a:srgbClr val="FFFFFF"/>
                </a:solidFill>
                <a:latin typeface="Roboto Bold"/>
              </a:rPr>
              <a:t>Financial Quiz Questions</a:t>
            </a:r>
          </a:p>
        </p:txBody>
      </p:sp>
      <p:grpSp>
        <p:nvGrpSpPr>
          <p:cNvPr id="9" name="Group 9"/>
          <p:cNvGrpSpPr/>
          <p:nvPr/>
        </p:nvGrpSpPr>
        <p:grpSpPr>
          <a:xfrm>
            <a:off x="1125274" y="1308581"/>
            <a:ext cx="7896806" cy="5258347"/>
            <a:chOff x="0" y="0"/>
            <a:chExt cx="10529074" cy="7011130"/>
          </a:xfrm>
        </p:grpSpPr>
        <p:sp>
          <p:nvSpPr>
            <p:cNvPr id="10" name="Freeform 10"/>
            <p:cNvSpPr/>
            <p:nvPr/>
          </p:nvSpPr>
          <p:spPr>
            <a:xfrm>
              <a:off x="2655948" y="0"/>
              <a:ext cx="4692173" cy="3132025"/>
            </a:xfrm>
            <a:custGeom>
              <a:avLst/>
              <a:gdLst/>
              <a:ahLst/>
              <a:cxnLst/>
              <a:rect l="l" t="t" r="r" b="b"/>
              <a:pathLst>
                <a:path w="4692173" h="3132025">
                  <a:moveTo>
                    <a:pt x="0" y="0"/>
                  </a:moveTo>
                  <a:lnTo>
                    <a:pt x="4692173" y="0"/>
                  </a:lnTo>
                  <a:lnTo>
                    <a:pt x="4692173" y="3132025"/>
                  </a:lnTo>
                  <a:lnTo>
                    <a:pt x="0" y="3132025"/>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3567993" y="2650695"/>
              <a:ext cx="2868083" cy="481330"/>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Raleway Bold"/>
                </a:rPr>
                <a:t>TRUE OR FALSE?</a:t>
              </a:r>
            </a:p>
          </p:txBody>
        </p:sp>
        <p:sp>
          <p:nvSpPr>
            <p:cNvPr id="12" name="TextBox 12"/>
            <p:cNvSpPr txBox="1"/>
            <p:nvPr/>
          </p:nvSpPr>
          <p:spPr>
            <a:xfrm>
              <a:off x="0" y="4067481"/>
              <a:ext cx="3993314" cy="2613448"/>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aleway"/>
                </a:rPr>
                <a:t>(1) It's not required to have written policies and procedures.</a:t>
              </a:r>
            </a:p>
          </p:txBody>
        </p:sp>
        <p:sp>
          <p:nvSpPr>
            <p:cNvPr id="13" name="TextBox 13"/>
            <p:cNvSpPr txBox="1"/>
            <p:nvPr/>
          </p:nvSpPr>
          <p:spPr>
            <a:xfrm>
              <a:off x="5176001" y="3737281"/>
              <a:ext cx="5353073" cy="3273848"/>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aleway"/>
                </a:rPr>
                <a:t>(2) I must comply with single audit requirements if I expend $750,000 in federal funds in my fiscal year.</a:t>
              </a: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22747"/>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 Quiz Answers</a:t>
            </a:r>
          </a:p>
        </p:txBody>
      </p:sp>
      <p:sp>
        <p:nvSpPr>
          <p:cNvPr id="9" name="TextBox 9"/>
          <p:cNvSpPr txBox="1"/>
          <p:nvPr/>
        </p:nvSpPr>
        <p:spPr>
          <a:xfrm>
            <a:off x="321155" y="1222747"/>
            <a:ext cx="9111290" cy="5773888"/>
          </a:xfrm>
          <a:prstGeom prst="rect">
            <a:avLst/>
          </a:prstGeom>
        </p:spPr>
        <p:txBody>
          <a:bodyPr lIns="0" tIns="0" rIns="0" bIns="0" rtlCol="0" anchor="t">
            <a:spAutoFit/>
          </a:bodyPr>
          <a:lstStyle/>
          <a:p>
            <a:pPr>
              <a:lnSpc>
                <a:spcPts val="3360"/>
              </a:lnSpc>
            </a:pPr>
            <a:r>
              <a:rPr lang="en-US" sz="2400" dirty="0">
                <a:solidFill>
                  <a:srgbClr val="FFFFFF"/>
                </a:solidFill>
                <a:latin typeface="Raleway Bold"/>
              </a:rPr>
              <a:t>(1) It's not required to have written policies and procedures</a:t>
            </a:r>
          </a:p>
          <a:p>
            <a:pPr>
              <a:lnSpc>
                <a:spcPts val="3359"/>
              </a:lnSpc>
            </a:pPr>
            <a:endParaRPr lang="en-US" sz="2400" dirty="0">
              <a:solidFill>
                <a:srgbClr val="FFFFFF"/>
              </a:solidFill>
              <a:latin typeface="Raleway Bold"/>
            </a:endParaRPr>
          </a:p>
          <a:p>
            <a:pPr>
              <a:lnSpc>
                <a:spcPts val="3359"/>
              </a:lnSpc>
            </a:pPr>
            <a:r>
              <a:rPr lang="en-US" sz="2400" dirty="0">
                <a:solidFill>
                  <a:srgbClr val="A2272A"/>
                </a:solidFill>
                <a:latin typeface="Raleway Bold"/>
              </a:rPr>
              <a:t>False:</a:t>
            </a:r>
            <a:r>
              <a:rPr lang="en-US" sz="2400" dirty="0">
                <a:solidFill>
                  <a:srgbClr val="AC2528"/>
                </a:solidFill>
                <a:latin typeface="Raleway Bold"/>
              </a:rPr>
              <a:t> </a:t>
            </a:r>
            <a:r>
              <a:rPr lang="en-US" sz="2400" dirty="0">
                <a:solidFill>
                  <a:srgbClr val="FFFFFF"/>
                </a:solidFill>
                <a:latin typeface="Raleway"/>
              </a:rPr>
              <a:t>You must have written policies and procedures as required in </a:t>
            </a:r>
            <a:r>
              <a:rPr lang="en-US" sz="2400" u="sng" dirty="0" err="1">
                <a:solidFill>
                  <a:schemeClr val="bg1"/>
                </a:solidFill>
                <a:latin typeface="Raleway"/>
                <a:hlinkClick r:id="rId3" tooltip="https://www.ecfr.gov/current/title-2/subtitle-A/chapter-II/part-200/subpart-D/section-200.300">
                  <a:extLst>
                    <a:ext uri="{A12FA001-AC4F-418D-AE19-62706E023703}">
                      <ahyp:hlinkClr xmlns:ahyp="http://schemas.microsoft.com/office/drawing/2018/hyperlinkcolor" val="tx"/>
                    </a:ext>
                  </a:extLst>
                </a:hlinkClick>
              </a:rPr>
              <a:t>eCFR</a:t>
            </a:r>
            <a:r>
              <a:rPr lang="en-US" sz="2400" u="sng" dirty="0">
                <a:solidFill>
                  <a:schemeClr val="bg1"/>
                </a:solidFill>
                <a:latin typeface="Raleway"/>
                <a:hlinkClick r:id="rId3" tooltip="https://www.ecfr.gov/current/title-2/subtitle-A/chapter-II/part-200/subpart-D/section-200.300">
                  <a:extLst>
                    <a:ext uri="{A12FA001-AC4F-418D-AE19-62706E023703}">
                      <ahyp:hlinkClr xmlns:ahyp="http://schemas.microsoft.com/office/drawing/2018/hyperlinkcolor" val="tx"/>
                    </a:ext>
                  </a:extLst>
                </a:hlinkClick>
              </a:rPr>
              <a:t>: 2 CFR 200.300 -</a:t>
            </a:r>
            <a:r>
              <a:rPr lang="en-US" sz="2400" u="sng" dirty="0">
                <a:solidFill>
                  <a:schemeClr val="bg1"/>
                </a:solidFill>
                <a:latin typeface="Raleway"/>
              </a:rPr>
              <a:t>-</a:t>
            </a:r>
            <a:r>
              <a:rPr lang="en-US" sz="2400" u="sng" dirty="0">
                <a:solidFill>
                  <a:schemeClr val="bg1"/>
                </a:solidFill>
                <a:latin typeface="Raleway"/>
                <a:hlinkClick r:id="rId3" tooltip="https://www.ecfr.gov/current/title-2/subtitle-A/chapter-II/part-200/subpart-D/section-200.300">
                  <a:extLst>
                    <a:ext uri="{A12FA001-AC4F-418D-AE19-62706E023703}">
                      <ahyp:hlinkClr xmlns:ahyp="http://schemas.microsoft.com/office/drawing/2018/hyperlinkcolor" val="tx"/>
                    </a:ext>
                  </a:extLst>
                </a:hlinkClick>
              </a:rPr>
              <a:t> Statutory and national policy requirements</a:t>
            </a:r>
          </a:p>
          <a:p>
            <a:pPr>
              <a:lnSpc>
                <a:spcPts val="4480"/>
              </a:lnSpc>
            </a:pPr>
            <a:endParaRPr lang="en-US" sz="2400" u="sng" dirty="0">
              <a:solidFill>
                <a:srgbClr val="0000FF"/>
              </a:solidFill>
              <a:latin typeface="Raleway"/>
              <a:hlinkClick r:id="rId3" tooltip="https://www.ecfr.gov/current/title-2/subtitle-A/chapter-II/part-200/subpart-D/section-200.300">
                <a:extLst>
                  <a:ext uri="{A12FA001-AC4F-418D-AE19-62706E023703}">
                    <ahyp:hlinkClr xmlns:ahyp="http://schemas.microsoft.com/office/drawing/2018/hyperlinkcolor" val="tx"/>
                  </a:ext>
                </a:extLst>
              </a:hlinkClick>
            </a:endParaRPr>
          </a:p>
          <a:p>
            <a:pPr>
              <a:lnSpc>
                <a:spcPts val="3360"/>
              </a:lnSpc>
            </a:pPr>
            <a:r>
              <a:rPr lang="en-US" sz="2400" dirty="0">
                <a:solidFill>
                  <a:srgbClr val="FFFFFF"/>
                </a:solidFill>
                <a:latin typeface="Raleway Bold"/>
              </a:rPr>
              <a:t>(2) I must comply with single audit requirements if I expend $750,000 in federal funds in my fiscal year.</a:t>
            </a:r>
          </a:p>
          <a:p>
            <a:pPr>
              <a:lnSpc>
                <a:spcPts val="3360"/>
              </a:lnSpc>
            </a:pPr>
            <a:endParaRPr lang="en-US" sz="2400" dirty="0">
              <a:solidFill>
                <a:srgbClr val="FFFFFF"/>
              </a:solidFill>
              <a:latin typeface="Raleway Bold"/>
            </a:endParaRPr>
          </a:p>
          <a:p>
            <a:pPr>
              <a:lnSpc>
                <a:spcPts val="3359"/>
              </a:lnSpc>
              <a:spcBef>
                <a:spcPct val="0"/>
              </a:spcBef>
            </a:pPr>
            <a:r>
              <a:rPr lang="en-US" sz="2400" dirty="0">
                <a:solidFill>
                  <a:srgbClr val="BAD28E"/>
                </a:solidFill>
                <a:latin typeface="Raleway Bold"/>
              </a:rPr>
              <a:t>True:</a:t>
            </a:r>
            <a:r>
              <a:rPr lang="en-US" sz="2400" dirty="0">
                <a:solidFill>
                  <a:srgbClr val="BAD28E"/>
                </a:solidFill>
                <a:latin typeface="Raleway"/>
              </a:rPr>
              <a:t> </a:t>
            </a:r>
            <a:r>
              <a:rPr lang="en-US" sz="2400" dirty="0">
                <a:solidFill>
                  <a:srgbClr val="FFFFFF"/>
                </a:solidFill>
                <a:latin typeface="Raleway"/>
              </a:rPr>
              <a:t>Non-Federal entities that expend $750,000 or more in Federal awards in their fiscal year are required to conduct an independent Single Audit, submit required documentation timely, and resolve identified issues.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8" name="Freeform 8"/>
          <p:cNvSpPr/>
          <p:nvPr/>
        </p:nvSpPr>
        <p:spPr>
          <a:xfrm>
            <a:off x="-6850" y="929274"/>
            <a:ext cx="9737976" cy="6363452"/>
          </a:xfrm>
          <a:custGeom>
            <a:avLst/>
            <a:gdLst/>
            <a:ahLst/>
            <a:cxnLst/>
            <a:rect l="l" t="t" r="r" b="b"/>
            <a:pathLst>
              <a:path w="9737976" h="6363452">
                <a:moveTo>
                  <a:pt x="0" y="0"/>
                </a:moveTo>
                <a:lnTo>
                  <a:pt x="9737976" y="0"/>
                </a:lnTo>
                <a:lnTo>
                  <a:pt x="9737976" y="6363452"/>
                </a:lnTo>
                <a:lnTo>
                  <a:pt x="0" y="6363452"/>
                </a:lnTo>
                <a:lnTo>
                  <a:pt x="0" y="0"/>
                </a:lnTo>
                <a:close/>
              </a:path>
            </a:pathLst>
          </a:custGeom>
          <a:blipFill>
            <a:blip r:embed="rId2">
              <a:extLst>
                <a:ext uri="{96DAC541-7B7A-43D3-8B79-37D633B846F1}">
                  <asvg:svgBlip xmlns:asvg="http://schemas.microsoft.com/office/drawing/2016/SVG/main" r:embed="rId3"/>
                </a:ext>
              </a:extLst>
            </a:blip>
            <a:stretch>
              <a:fillRect r="-2121" b="-55885"/>
            </a:stretch>
          </a:blipFill>
        </p:spPr>
        <p:txBody>
          <a:bodyPr/>
          <a:lstStyle/>
          <a:p>
            <a:endParaRPr lang="en-US"/>
          </a:p>
        </p:txBody>
      </p:sp>
      <p:grpSp>
        <p:nvGrpSpPr>
          <p:cNvPr id="2" name="Group 2"/>
          <p:cNvGrpSpPr/>
          <p:nvPr/>
        </p:nvGrpSpPr>
        <p:grpSpPr>
          <a:xfrm>
            <a:off x="0" y="0"/>
            <a:ext cx="9753600" cy="123634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350930" y="3186737"/>
            <a:ext cx="5040470"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
        <p:nvSpPr>
          <p:cNvPr id="10" name="TextBox 10"/>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Financial</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6049076" y="1634207"/>
            <a:ext cx="3222136" cy="4189521"/>
          </a:xfrm>
          <a:custGeom>
            <a:avLst/>
            <a:gdLst/>
            <a:ahLst/>
            <a:cxnLst/>
            <a:rect l="l" t="t" r="r" b="b"/>
            <a:pathLst>
              <a:path w="3222136" h="4189521">
                <a:moveTo>
                  <a:pt x="0" y="0"/>
                </a:moveTo>
                <a:lnTo>
                  <a:pt x="3222137" y="0"/>
                </a:lnTo>
                <a:lnTo>
                  <a:pt x="3222137" y="4189521"/>
                </a:lnTo>
                <a:lnTo>
                  <a:pt x="0" y="418952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Award Management</a:t>
            </a:r>
          </a:p>
        </p:txBody>
      </p:sp>
      <p:grpSp>
        <p:nvGrpSpPr>
          <p:cNvPr id="10" name="Group 10"/>
          <p:cNvGrpSpPr/>
          <p:nvPr/>
        </p:nvGrpSpPr>
        <p:grpSpPr>
          <a:xfrm>
            <a:off x="905647" y="1616104"/>
            <a:ext cx="4223280" cy="4082993"/>
            <a:chOff x="0" y="0"/>
            <a:chExt cx="5631040" cy="5443990"/>
          </a:xfrm>
        </p:grpSpPr>
        <p:sp>
          <p:nvSpPr>
            <p:cNvPr id="11" name="TextBox 11"/>
            <p:cNvSpPr txBox="1"/>
            <p:nvPr/>
          </p:nvSpPr>
          <p:spPr>
            <a:xfrm>
              <a:off x="0" y="1081540"/>
              <a:ext cx="5631040" cy="4362450"/>
            </a:xfrm>
            <a:prstGeom prst="rect">
              <a:avLst/>
            </a:prstGeom>
          </p:spPr>
          <p:txBody>
            <a:bodyPr lIns="0" tIns="0" rIns="0" bIns="0" rtlCol="0" anchor="t">
              <a:spAutoFit/>
            </a:bodyPr>
            <a:lstStyle/>
            <a:p>
              <a:pPr>
                <a:lnSpc>
                  <a:spcPts val="3359"/>
                </a:lnSpc>
              </a:pPr>
              <a:r>
                <a:rPr lang="en-US" sz="2399">
                  <a:solidFill>
                    <a:srgbClr val="FFFFFF"/>
                  </a:solidFill>
                  <a:latin typeface="Raleway Bold"/>
                </a:rPr>
                <a:t>The recipient must:</a:t>
              </a:r>
            </a:p>
            <a:p>
              <a:pPr>
                <a:lnSpc>
                  <a:spcPts val="2100"/>
                </a:lnSpc>
              </a:pPr>
              <a:endParaRPr lang="en-US" sz="2399">
                <a:solidFill>
                  <a:srgbClr val="FFFFFF"/>
                </a:solidFill>
                <a:latin typeface="Raleway Bold"/>
              </a:endParaRPr>
            </a:p>
            <a:p>
              <a:pPr marL="453390" lvl="1" indent="-226695">
                <a:lnSpc>
                  <a:spcPts val="2940"/>
                </a:lnSpc>
                <a:buFont typeface="Arial"/>
                <a:buChar char="•"/>
              </a:pPr>
              <a:r>
                <a:rPr lang="en-US" sz="2100">
                  <a:solidFill>
                    <a:srgbClr val="FFFFFF"/>
                  </a:solidFill>
                  <a:latin typeface="Raleway"/>
                </a:rPr>
                <a:t>Report progress of all MARAD funded projects to MARAD</a:t>
              </a:r>
            </a:p>
            <a:p>
              <a:pPr marL="453390" lvl="1" indent="-226695">
                <a:lnSpc>
                  <a:spcPts val="2940"/>
                </a:lnSpc>
                <a:buFont typeface="Arial"/>
                <a:buChar char="•"/>
              </a:pPr>
              <a:r>
                <a:rPr lang="en-US" sz="2100">
                  <a:solidFill>
                    <a:srgbClr val="FFFFFF"/>
                  </a:solidFill>
                  <a:latin typeface="Raleway"/>
                </a:rPr>
                <a:t>Report on time </a:t>
              </a:r>
            </a:p>
            <a:p>
              <a:pPr marL="453390" lvl="1" indent="-226695">
                <a:lnSpc>
                  <a:spcPts val="2940"/>
                </a:lnSpc>
                <a:buFont typeface="Arial"/>
                <a:buChar char="•"/>
              </a:pPr>
              <a:r>
                <a:rPr lang="en-US" sz="2100">
                  <a:solidFill>
                    <a:srgbClr val="FFFFFF"/>
                  </a:solidFill>
                  <a:latin typeface="Raleway"/>
                </a:rPr>
                <a:t>Closeout awards in accordance with period of performance</a:t>
              </a:r>
            </a:p>
            <a:p>
              <a:pPr>
                <a:lnSpc>
                  <a:spcPts val="2940"/>
                </a:lnSpc>
              </a:pPr>
              <a:endParaRPr lang="en-US" sz="2100">
                <a:solidFill>
                  <a:srgbClr val="FFFFFF"/>
                </a:solidFill>
                <a:latin typeface="Raleway"/>
              </a:endParaRPr>
            </a:p>
          </p:txBody>
        </p:sp>
        <p:sp>
          <p:nvSpPr>
            <p:cNvPr id="12" name="TextBox 12"/>
            <p:cNvSpPr txBox="1"/>
            <p:nvPr/>
          </p:nvSpPr>
          <p:spPr>
            <a:xfrm>
              <a:off x="0" y="-66675"/>
              <a:ext cx="5631040" cy="1174114"/>
            </a:xfrm>
            <a:prstGeom prst="rect">
              <a:avLst/>
            </a:prstGeom>
          </p:spPr>
          <p:txBody>
            <a:bodyPr lIns="0" tIns="0" rIns="0" bIns="0" rtlCol="0" anchor="t">
              <a:spAutoFit/>
            </a:bodyPr>
            <a:lstStyle/>
            <a:p>
              <a:pPr>
                <a:lnSpc>
                  <a:spcPts val="4480"/>
                </a:lnSpc>
              </a:pPr>
              <a:r>
                <a:rPr lang="en-US" sz="3200">
                  <a:solidFill>
                    <a:srgbClr val="FFFFFF"/>
                  </a:solidFill>
                  <a:latin typeface="Raleway Bold"/>
                </a:rPr>
                <a:t>Basic Requirements</a:t>
              </a:r>
            </a:p>
            <a:p>
              <a:pPr>
                <a:lnSpc>
                  <a:spcPts val="2660"/>
                </a:lnSpc>
                <a:spcBef>
                  <a:spcPct val="0"/>
                </a:spcBef>
              </a:pPr>
              <a:endParaRPr lang="en-US" sz="3200">
                <a:solidFill>
                  <a:srgbClr val="FFFFFF"/>
                </a:solidFill>
                <a:latin typeface="Raleway Bold"/>
              </a:endParaRP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85875"/>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Award Management</a:t>
            </a:r>
          </a:p>
        </p:txBody>
      </p:sp>
      <p:sp>
        <p:nvSpPr>
          <p:cNvPr id="9" name="TextBox 9"/>
          <p:cNvSpPr txBox="1"/>
          <p:nvPr/>
        </p:nvSpPr>
        <p:spPr>
          <a:xfrm>
            <a:off x="512466" y="1285875"/>
            <a:ext cx="8894213" cy="5447325"/>
          </a:xfrm>
          <a:prstGeom prst="rect">
            <a:avLst/>
          </a:prstGeom>
        </p:spPr>
        <p:txBody>
          <a:bodyPr lIns="0" tIns="0" rIns="0" bIns="0" rtlCol="0" anchor="t">
            <a:spAutoFit/>
          </a:bodyPr>
          <a:lstStyle/>
          <a:p>
            <a:pPr>
              <a:lnSpc>
                <a:spcPts val="4199"/>
              </a:lnSpc>
              <a:spcBef>
                <a:spcPct val="0"/>
              </a:spcBef>
            </a:pPr>
            <a:r>
              <a:rPr lang="en-US" sz="2999" dirty="0">
                <a:solidFill>
                  <a:srgbClr val="FFFFFF"/>
                </a:solidFill>
                <a:latin typeface="Raleway Bold"/>
              </a:rPr>
              <a:t>Basic Requirement</a:t>
            </a:r>
          </a:p>
          <a:p>
            <a:pPr>
              <a:lnSpc>
                <a:spcPts val="2660"/>
              </a:lnSpc>
              <a:spcBef>
                <a:spcPct val="0"/>
              </a:spcBef>
            </a:pPr>
            <a:endParaRPr lang="en-US" sz="2999" dirty="0">
              <a:solidFill>
                <a:srgbClr val="FFFFFF"/>
              </a:solidFill>
              <a:latin typeface="Raleway Bold"/>
            </a:endParaRPr>
          </a:p>
          <a:p>
            <a:pPr>
              <a:lnSpc>
                <a:spcPts val="3359"/>
              </a:lnSpc>
              <a:spcBef>
                <a:spcPct val="0"/>
              </a:spcBef>
            </a:pPr>
            <a:r>
              <a:rPr lang="en-US" sz="2400" dirty="0">
                <a:solidFill>
                  <a:srgbClr val="FFFFFF"/>
                </a:solidFill>
                <a:latin typeface="Raleway Bold"/>
              </a:rPr>
              <a:t>Recipients are required to submit Quarterly Reports that discuss progress toward project objectives and any potential problem areas.</a:t>
            </a:r>
          </a:p>
          <a:p>
            <a:pPr>
              <a:lnSpc>
                <a:spcPts val="1400"/>
              </a:lnSpc>
              <a:spcBef>
                <a:spcPct val="0"/>
              </a:spcBef>
            </a:pPr>
            <a:endParaRPr lang="en-US" sz="2400" dirty="0">
              <a:solidFill>
                <a:srgbClr val="FFFFFF"/>
              </a:solidFill>
              <a:latin typeface="Raleway Bold"/>
            </a:endParaRPr>
          </a:p>
          <a:p>
            <a:pPr marL="453390" lvl="1" indent="-226695">
              <a:lnSpc>
                <a:spcPts val="2940"/>
              </a:lnSpc>
              <a:buFont typeface="Arial"/>
              <a:buChar char="•"/>
            </a:pPr>
            <a:r>
              <a:rPr lang="en-US" sz="2100" dirty="0">
                <a:solidFill>
                  <a:srgbClr val="FFFFFF"/>
                </a:solidFill>
                <a:latin typeface="Raleway"/>
              </a:rPr>
              <a:t>Quarterly Reports are the primary written communication between recipients and MARAD on the progress of the project in an award.</a:t>
            </a:r>
          </a:p>
          <a:p>
            <a:pPr marL="453390" lvl="1" indent="-226695">
              <a:lnSpc>
                <a:spcPts val="2940"/>
              </a:lnSpc>
              <a:buFont typeface="Arial"/>
              <a:buChar char="•"/>
            </a:pPr>
            <a:r>
              <a:rPr lang="en-US" sz="2100" dirty="0">
                <a:solidFill>
                  <a:srgbClr val="FFFFFF"/>
                </a:solidFill>
                <a:latin typeface="Raleway"/>
              </a:rPr>
              <a:t>Details regarding progress report content and due dates can be found in the Award Terms &amp; Conditions and Exhibits.</a:t>
            </a:r>
          </a:p>
          <a:p>
            <a:pPr>
              <a:lnSpc>
                <a:spcPts val="3359"/>
              </a:lnSpc>
              <a:spcBef>
                <a:spcPct val="0"/>
              </a:spcBef>
            </a:pPr>
            <a:endParaRPr lang="en-US" sz="2100" dirty="0">
              <a:solidFill>
                <a:srgbClr val="FFFFFF"/>
              </a:solidFill>
              <a:latin typeface="Raleway"/>
            </a:endParaRPr>
          </a:p>
          <a:p>
            <a:pPr>
              <a:lnSpc>
                <a:spcPts val="3359"/>
              </a:lnSpc>
              <a:spcBef>
                <a:spcPct val="0"/>
              </a:spcBef>
            </a:pPr>
            <a:r>
              <a:rPr lang="en-US" sz="2399"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36520e4111dce32/section-200.329">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36520e4111dce32/section-200.329">
                  <a:extLst>
                    <a:ext uri="{A12FA001-AC4F-418D-AE19-62706E023703}">
                      <ahyp:hlinkClr xmlns:ahyp="http://schemas.microsoft.com/office/drawing/2018/hyperlinkcolor" val="tx"/>
                    </a:ext>
                  </a:extLst>
                </a:hlinkClick>
              </a:rPr>
              <a:t>: 2 CFR 200.329 -- Monitoring and reporting program performance.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63478" y="1237340"/>
            <a:ext cx="9466392" cy="5736589"/>
            <a:chOff x="0" y="0"/>
            <a:chExt cx="12621856" cy="7648785"/>
          </a:xfrm>
        </p:grpSpPr>
        <p:grpSp>
          <p:nvGrpSpPr>
            <p:cNvPr id="3" name="Group 3"/>
            <p:cNvGrpSpPr/>
            <p:nvPr/>
          </p:nvGrpSpPr>
          <p:grpSpPr>
            <a:xfrm>
              <a:off x="2790104" y="939313"/>
              <a:ext cx="7031184" cy="600194"/>
              <a:chOff x="0" y="0"/>
              <a:chExt cx="2171525" cy="185365"/>
            </a:xfrm>
          </p:grpSpPr>
          <p:sp>
            <p:nvSpPr>
              <p:cNvPr id="4" name="Freeform 4"/>
              <p:cNvSpPr/>
              <p:nvPr/>
            </p:nvSpPr>
            <p:spPr>
              <a:xfrm>
                <a:off x="0" y="0"/>
                <a:ext cx="2171525" cy="185365"/>
              </a:xfrm>
              <a:custGeom>
                <a:avLst/>
                <a:gdLst/>
                <a:ahLst/>
                <a:cxnLst/>
                <a:rect l="l" t="t" r="r" b="b"/>
                <a:pathLst>
                  <a:path w="2171525" h="185365">
                    <a:moveTo>
                      <a:pt x="0" y="0"/>
                    </a:moveTo>
                    <a:lnTo>
                      <a:pt x="2171525" y="0"/>
                    </a:lnTo>
                    <a:lnTo>
                      <a:pt x="2171525" y="185365"/>
                    </a:lnTo>
                    <a:lnTo>
                      <a:pt x="0" y="185365"/>
                    </a:lnTo>
                    <a:close/>
                  </a:path>
                </a:pathLst>
              </a:custGeom>
              <a:solidFill>
                <a:srgbClr val="FFFFFF"/>
              </a:solidFill>
              <a:ln w="28575" cap="sq">
                <a:solidFill>
                  <a:srgbClr val="062544"/>
                </a:solidFill>
                <a:prstDash val="solid"/>
                <a:miter/>
              </a:ln>
            </p:spPr>
            <p:txBody>
              <a:bodyPr/>
              <a:lstStyle/>
              <a:p>
                <a:endParaRPr lang="en-US"/>
              </a:p>
            </p:txBody>
          </p:sp>
          <p:sp>
            <p:nvSpPr>
              <p:cNvPr id="5" name="TextBox 5"/>
              <p:cNvSpPr txBox="1"/>
              <p:nvPr/>
            </p:nvSpPr>
            <p:spPr>
              <a:xfrm>
                <a:off x="0" y="-38100"/>
                <a:ext cx="2171525" cy="223465"/>
              </a:xfrm>
              <a:prstGeom prst="rect">
                <a:avLst/>
              </a:prstGeom>
            </p:spPr>
            <p:txBody>
              <a:bodyPr lIns="32491" tIns="32491" rIns="32491" bIns="32491" rtlCol="0" anchor="ctr"/>
              <a:lstStyle/>
              <a:p>
                <a:pPr algn="ctr">
                  <a:lnSpc>
                    <a:spcPts val="2389"/>
                  </a:lnSpc>
                </a:pPr>
                <a:r>
                  <a:rPr lang="en-US" sz="1706">
                    <a:solidFill>
                      <a:srgbClr val="062544"/>
                    </a:solidFill>
                    <a:latin typeface="Raleway Bold"/>
                  </a:rPr>
                  <a:t>Office of Ports &amp; Waterways (MAR-500)</a:t>
                </a:r>
              </a:p>
            </p:txBody>
          </p:sp>
        </p:grpSp>
        <p:grpSp>
          <p:nvGrpSpPr>
            <p:cNvPr id="6" name="Group 6"/>
            <p:cNvGrpSpPr/>
            <p:nvPr/>
          </p:nvGrpSpPr>
          <p:grpSpPr>
            <a:xfrm>
              <a:off x="2790104" y="1661348"/>
              <a:ext cx="7031184" cy="551135"/>
              <a:chOff x="0" y="0"/>
              <a:chExt cx="2171525" cy="170214"/>
            </a:xfrm>
          </p:grpSpPr>
          <p:sp>
            <p:nvSpPr>
              <p:cNvPr id="7" name="Freeform 7"/>
              <p:cNvSpPr/>
              <p:nvPr/>
            </p:nvSpPr>
            <p:spPr>
              <a:xfrm>
                <a:off x="0" y="0"/>
                <a:ext cx="2171525" cy="170214"/>
              </a:xfrm>
              <a:custGeom>
                <a:avLst/>
                <a:gdLst/>
                <a:ahLst/>
                <a:cxnLst/>
                <a:rect l="l" t="t" r="r" b="b"/>
                <a:pathLst>
                  <a:path w="2171525" h="170214">
                    <a:moveTo>
                      <a:pt x="0" y="0"/>
                    </a:moveTo>
                    <a:lnTo>
                      <a:pt x="2171525" y="0"/>
                    </a:lnTo>
                    <a:lnTo>
                      <a:pt x="2171525" y="170214"/>
                    </a:lnTo>
                    <a:lnTo>
                      <a:pt x="0" y="170214"/>
                    </a:lnTo>
                    <a:close/>
                  </a:path>
                </a:pathLst>
              </a:custGeom>
              <a:solidFill>
                <a:srgbClr val="EBEEF1"/>
              </a:solidFill>
              <a:ln w="28575" cap="sq">
                <a:solidFill>
                  <a:srgbClr val="062544"/>
                </a:solidFill>
                <a:prstDash val="solid"/>
                <a:miter/>
              </a:ln>
            </p:spPr>
            <p:txBody>
              <a:bodyPr/>
              <a:lstStyle/>
              <a:p>
                <a:endParaRPr lang="en-US"/>
              </a:p>
            </p:txBody>
          </p:sp>
          <p:sp>
            <p:nvSpPr>
              <p:cNvPr id="8" name="TextBox 8"/>
              <p:cNvSpPr txBox="1"/>
              <p:nvPr/>
            </p:nvSpPr>
            <p:spPr>
              <a:xfrm>
                <a:off x="0" y="-28575"/>
                <a:ext cx="2171525" cy="198789"/>
              </a:xfrm>
              <a:prstGeom prst="rect">
                <a:avLst/>
              </a:prstGeom>
            </p:spPr>
            <p:txBody>
              <a:bodyPr lIns="32491" tIns="32491" rIns="32491" bIns="32491" rtlCol="0" anchor="ctr"/>
              <a:lstStyle/>
              <a:p>
                <a:pPr algn="ctr">
                  <a:lnSpc>
                    <a:spcPts val="1791"/>
                  </a:lnSpc>
                </a:pPr>
                <a:r>
                  <a:rPr lang="en-US" sz="1279">
                    <a:solidFill>
                      <a:srgbClr val="062544"/>
                    </a:solidFill>
                    <a:latin typeface="Raleway"/>
                  </a:rPr>
                  <a:t>Federal Assistance Education &amp; Engagement (MAR-540)</a:t>
                </a:r>
              </a:p>
            </p:txBody>
          </p:sp>
        </p:grpSp>
        <p:grpSp>
          <p:nvGrpSpPr>
            <p:cNvPr id="9" name="Group 9"/>
            <p:cNvGrpSpPr/>
            <p:nvPr/>
          </p:nvGrpSpPr>
          <p:grpSpPr>
            <a:xfrm>
              <a:off x="382705" y="2366915"/>
              <a:ext cx="3679949" cy="480606"/>
              <a:chOff x="0" y="0"/>
              <a:chExt cx="1136523" cy="148431"/>
            </a:xfrm>
          </p:grpSpPr>
          <p:sp>
            <p:nvSpPr>
              <p:cNvPr id="10" name="Freeform 10"/>
              <p:cNvSpPr/>
              <p:nvPr/>
            </p:nvSpPr>
            <p:spPr>
              <a:xfrm>
                <a:off x="0" y="0"/>
                <a:ext cx="1136523" cy="148431"/>
              </a:xfrm>
              <a:custGeom>
                <a:avLst/>
                <a:gdLst/>
                <a:ahLst/>
                <a:cxnLst/>
                <a:rect l="l" t="t" r="r" b="b"/>
                <a:pathLst>
                  <a:path w="1136523" h="148431">
                    <a:moveTo>
                      <a:pt x="0" y="0"/>
                    </a:moveTo>
                    <a:lnTo>
                      <a:pt x="1136523" y="0"/>
                    </a:lnTo>
                    <a:lnTo>
                      <a:pt x="1136523" y="148431"/>
                    </a:lnTo>
                    <a:lnTo>
                      <a:pt x="0" y="148431"/>
                    </a:lnTo>
                    <a:close/>
                  </a:path>
                </a:pathLst>
              </a:custGeom>
              <a:solidFill>
                <a:srgbClr val="FFFFFF"/>
              </a:solidFill>
              <a:ln w="28575" cap="sq">
                <a:solidFill>
                  <a:srgbClr val="062544"/>
                </a:solidFill>
                <a:prstDash val="solid"/>
                <a:miter/>
              </a:ln>
            </p:spPr>
            <p:txBody>
              <a:bodyPr/>
              <a:lstStyle/>
              <a:p>
                <a:endParaRPr lang="en-US"/>
              </a:p>
            </p:txBody>
          </p:sp>
          <p:sp>
            <p:nvSpPr>
              <p:cNvPr id="11" name="TextBox 11"/>
              <p:cNvSpPr txBox="1"/>
              <p:nvPr/>
            </p:nvSpPr>
            <p:spPr>
              <a:xfrm>
                <a:off x="0" y="-28575"/>
                <a:ext cx="1136523" cy="177006"/>
              </a:xfrm>
              <a:prstGeom prst="rect">
                <a:avLst/>
              </a:prstGeom>
            </p:spPr>
            <p:txBody>
              <a:bodyPr lIns="32491" tIns="32491" rIns="32491" bIns="32491" rtlCol="0" anchor="ctr"/>
              <a:lstStyle/>
              <a:p>
                <a:pPr algn="ctr">
                  <a:lnSpc>
                    <a:spcPts val="1791"/>
                  </a:lnSpc>
                </a:pPr>
                <a:r>
                  <a:rPr lang="en-US" sz="1279">
                    <a:solidFill>
                      <a:srgbClr val="062544"/>
                    </a:solidFill>
                    <a:latin typeface="Raleway Bold"/>
                  </a:rPr>
                  <a:t>MAR-510</a:t>
                </a:r>
              </a:p>
            </p:txBody>
          </p:sp>
        </p:grpSp>
        <p:grpSp>
          <p:nvGrpSpPr>
            <p:cNvPr id="12" name="Group 12"/>
            <p:cNvGrpSpPr/>
            <p:nvPr/>
          </p:nvGrpSpPr>
          <p:grpSpPr>
            <a:xfrm>
              <a:off x="4465722" y="2366915"/>
              <a:ext cx="3679949" cy="480606"/>
              <a:chOff x="0" y="0"/>
              <a:chExt cx="1136523" cy="148431"/>
            </a:xfrm>
          </p:grpSpPr>
          <p:sp>
            <p:nvSpPr>
              <p:cNvPr id="13" name="Freeform 13"/>
              <p:cNvSpPr/>
              <p:nvPr/>
            </p:nvSpPr>
            <p:spPr>
              <a:xfrm>
                <a:off x="0" y="0"/>
                <a:ext cx="1136523" cy="148431"/>
              </a:xfrm>
              <a:custGeom>
                <a:avLst/>
                <a:gdLst/>
                <a:ahLst/>
                <a:cxnLst/>
                <a:rect l="l" t="t" r="r" b="b"/>
                <a:pathLst>
                  <a:path w="1136523" h="148431">
                    <a:moveTo>
                      <a:pt x="0" y="0"/>
                    </a:moveTo>
                    <a:lnTo>
                      <a:pt x="1136523" y="0"/>
                    </a:lnTo>
                    <a:lnTo>
                      <a:pt x="1136523" y="148431"/>
                    </a:lnTo>
                    <a:lnTo>
                      <a:pt x="0" y="148431"/>
                    </a:lnTo>
                    <a:close/>
                  </a:path>
                </a:pathLst>
              </a:custGeom>
              <a:solidFill>
                <a:srgbClr val="FFFFFF"/>
              </a:solidFill>
              <a:ln w="28575" cap="sq">
                <a:solidFill>
                  <a:srgbClr val="062544"/>
                </a:solidFill>
                <a:prstDash val="solid"/>
                <a:miter/>
              </a:ln>
            </p:spPr>
            <p:txBody>
              <a:bodyPr/>
              <a:lstStyle/>
              <a:p>
                <a:endParaRPr lang="en-US"/>
              </a:p>
            </p:txBody>
          </p:sp>
          <p:sp>
            <p:nvSpPr>
              <p:cNvPr id="14" name="TextBox 14"/>
              <p:cNvSpPr txBox="1"/>
              <p:nvPr/>
            </p:nvSpPr>
            <p:spPr>
              <a:xfrm>
                <a:off x="0" y="-28575"/>
                <a:ext cx="1136523" cy="177006"/>
              </a:xfrm>
              <a:prstGeom prst="rect">
                <a:avLst/>
              </a:prstGeom>
            </p:spPr>
            <p:txBody>
              <a:bodyPr lIns="32491" tIns="32491" rIns="32491" bIns="32491" rtlCol="0" anchor="ctr"/>
              <a:lstStyle/>
              <a:p>
                <a:pPr algn="ctr">
                  <a:lnSpc>
                    <a:spcPts val="1791"/>
                  </a:lnSpc>
                </a:pPr>
                <a:r>
                  <a:rPr lang="en-US" sz="1279">
                    <a:solidFill>
                      <a:srgbClr val="062544"/>
                    </a:solidFill>
                    <a:latin typeface="Raleway Bold"/>
                  </a:rPr>
                  <a:t>MAR-520</a:t>
                </a:r>
              </a:p>
            </p:txBody>
          </p:sp>
        </p:grpSp>
        <p:grpSp>
          <p:nvGrpSpPr>
            <p:cNvPr id="15" name="Group 15"/>
            <p:cNvGrpSpPr/>
            <p:nvPr/>
          </p:nvGrpSpPr>
          <p:grpSpPr>
            <a:xfrm>
              <a:off x="8551808" y="2334324"/>
              <a:ext cx="3679949" cy="513197"/>
              <a:chOff x="0" y="0"/>
              <a:chExt cx="1136523" cy="158497"/>
            </a:xfrm>
          </p:grpSpPr>
          <p:sp>
            <p:nvSpPr>
              <p:cNvPr id="16" name="Freeform 16"/>
              <p:cNvSpPr/>
              <p:nvPr/>
            </p:nvSpPr>
            <p:spPr>
              <a:xfrm>
                <a:off x="0" y="0"/>
                <a:ext cx="1136523" cy="158497"/>
              </a:xfrm>
              <a:custGeom>
                <a:avLst/>
                <a:gdLst/>
                <a:ahLst/>
                <a:cxnLst/>
                <a:rect l="l" t="t" r="r" b="b"/>
                <a:pathLst>
                  <a:path w="1136523" h="158497">
                    <a:moveTo>
                      <a:pt x="0" y="0"/>
                    </a:moveTo>
                    <a:lnTo>
                      <a:pt x="1136523" y="0"/>
                    </a:lnTo>
                    <a:lnTo>
                      <a:pt x="1136523" y="158497"/>
                    </a:lnTo>
                    <a:lnTo>
                      <a:pt x="0" y="158497"/>
                    </a:lnTo>
                    <a:close/>
                  </a:path>
                </a:pathLst>
              </a:custGeom>
              <a:solidFill>
                <a:srgbClr val="FFFFFF"/>
              </a:solidFill>
              <a:ln w="28575" cap="sq">
                <a:solidFill>
                  <a:srgbClr val="062544"/>
                </a:solidFill>
                <a:prstDash val="solid"/>
                <a:miter/>
              </a:ln>
            </p:spPr>
            <p:txBody>
              <a:bodyPr/>
              <a:lstStyle/>
              <a:p>
                <a:endParaRPr lang="en-US"/>
              </a:p>
            </p:txBody>
          </p:sp>
          <p:sp>
            <p:nvSpPr>
              <p:cNvPr id="17" name="TextBox 17"/>
              <p:cNvSpPr txBox="1"/>
              <p:nvPr/>
            </p:nvSpPr>
            <p:spPr>
              <a:xfrm>
                <a:off x="0" y="-28575"/>
                <a:ext cx="1136523" cy="187072"/>
              </a:xfrm>
              <a:prstGeom prst="rect">
                <a:avLst/>
              </a:prstGeom>
            </p:spPr>
            <p:txBody>
              <a:bodyPr lIns="32491" tIns="32491" rIns="32491" bIns="32491" rtlCol="0" anchor="ctr"/>
              <a:lstStyle/>
              <a:p>
                <a:pPr algn="ctr">
                  <a:lnSpc>
                    <a:spcPts val="1791"/>
                  </a:lnSpc>
                </a:pPr>
                <a:r>
                  <a:rPr lang="en-US" sz="1279">
                    <a:solidFill>
                      <a:srgbClr val="062544"/>
                    </a:solidFill>
                    <a:latin typeface="Raleway Bold"/>
                  </a:rPr>
                  <a:t>MAR-530</a:t>
                </a:r>
              </a:p>
            </p:txBody>
          </p:sp>
        </p:grpSp>
        <p:grpSp>
          <p:nvGrpSpPr>
            <p:cNvPr id="18" name="Group 18"/>
            <p:cNvGrpSpPr/>
            <p:nvPr/>
          </p:nvGrpSpPr>
          <p:grpSpPr>
            <a:xfrm>
              <a:off x="382705" y="3058712"/>
              <a:ext cx="3679949" cy="664166"/>
              <a:chOff x="0" y="0"/>
              <a:chExt cx="1136523" cy="205122"/>
            </a:xfrm>
          </p:grpSpPr>
          <p:sp>
            <p:nvSpPr>
              <p:cNvPr id="19" name="Freeform 19"/>
              <p:cNvSpPr/>
              <p:nvPr/>
            </p:nvSpPr>
            <p:spPr>
              <a:xfrm>
                <a:off x="0" y="0"/>
                <a:ext cx="1136523" cy="205122"/>
              </a:xfrm>
              <a:custGeom>
                <a:avLst/>
                <a:gdLst/>
                <a:ahLst/>
                <a:cxnLst/>
                <a:rect l="l" t="t" r="r" b="b"/>
                <a:pathLst>
                  <a:path w="1136523" h="205122">
                    <a:moveTo>
                      <a:pt x="0" y="0"/>
                    </a:moveTo>
                    <a:lnTo>
                      <a:pt x="1136523" y="0"/>
                    </a:lnTo>
                    <a:lnTo>
                      <a:pt x="1136523" y="205122"/>
                    </a:lnTo>
                    <a:lnTo>
                      <a:pt x="0" y="205122"/>
                    </a:lnTo>
                    <a:close/>
                  </a:path>
                </a:pathLst>
              </a:custGeom>
              <a:solidFill>
                <a:srgbClr val="EBEEF1"/>
              </a:solidFill>
              <a:ln w="28575" cap="sq">
                <a:solidFill>
                  <a:srgbClr val="062544"/>
                </a:solidFill>
                <a:prstDash val="solid"/>
                <a:miter/>
              </a:ln>
            </p:spPr>
            <p:txBody>
              <a:bodyPr/>
              <a:lstStyle/>
              <a:p>
                <a:endParaRPr lang="en-US"/>
              </a:p>
            </p:txBody>
          </p:sp>
          <p:sp>
            <p:nvSpPr>
              <p:cNvPr id="20" name="TextBox 20"/>
              <p:cNvSpPr txBox="1"/>
              <p:nvPr/>
            </p:nvSpPr>
            <p:spPr>
              <a:xfrm>
                <a:off x="0" y="-28575"/>
                <a:ext cx="1136523" cy="233697"/>
              </a:xfrm>
              <a:prstGeom prst="rect">
                <a:avLst/>
              </a:prstGeom>
            </p:spPr>
            <p:txBody>
              <a:bodyPr lIns="32491" tIns="32491" rIns="32491" bIns="32491" rtlCol="0" anchor="ctr"/>
              <a:lstStyle/>
              <a:p>
                <a:pPr algn="ctr">
                  <a:lnSpc>
                    <a:spcPts val="1568"/>
                  </a:lnSpc>
                </a:pPr>
                <a:r>
                  <a:rPr lang="en-US" sz="1120">
                    <a:solidFill>
                      <a:srgbClr val="062544"/>
                    </a:solidFill>
                    <a:latin typeface="Raleway"/>
                  </a:rPr>
                  <a:t>Port Infrastructure Development</a:t>
                </a:r>
              </a:p>
            </p:txBody>
          </p:sp>
        </p:grpSp>
        <p:grpSp>
          <p:nvGrpSpPr>
            <p:cNvPr id="21" name="Group 21"/>
            <p:cNvGrpSpPr/>
            <p:nvPr/>
          </p:nvGrpSpPr>
          <p:grpSpPr>
            <a:xfrm>
              <a:off x="379636" y="3938419"/>
              <a:ext cx="3679949" cy="758175"/>
              <a:chOff x="0" y="0"/>
              <a:chExt cx="1136523" cy="234156"/>
            </a:xfrm>
          </p:grpSpPr>
          <p:sp>
            <p:nvSpPr>
              <p:cNvPr id="22" name="Freeform 22"/>
              <p:cNvSpPr/>
              <p:nvPr/>
            </p:nvSpPr>
            <p:spPr>
              <a:xfrm>
                <a:off x="0" y="0"/>
                <a:ext cx="1136523" cy="234156"/>
              </a:xfrm>
              <a:custGeom>
                <a:avLst/>
                <a:gdLst/>
                <a:ahLst/>
                <a:cxnLst/>
                <a:rect l="l" t="t" r="r" b="b"/>
                <a:pathLst>
                  <a:path w="1136523" h="234156">
                    <a:moveTo>
                      <a:pt x="0" y="0"/>
                    </a:moveTo>
                    <a:lnTo>
                      <a:pt x="1136523" y="0"/>
                    </a:lnTo>
                    <a:lnTo>
                      <a:pt x="1136523" y="234156"/>
                    </a:lnTo>
                    <a:lnTo>
                      <a:pt x="0" y="234156"/>
                    </a:lnTo>
                    <a:close/>
                  </a:path>
                </a:pathLst>
              </a:custGeom>
              <a:solidFill>
                <a:srgbClr val="94DFDA"/>
              </a:solidFill>
              <a:ln w="28575" cap="sq">
                <a:solidFill>
                  <a:srgbClr val="062544"/>
                </a:solidFill>
                <a:prstDash val="solid"/>
                <a:miter/>
              </a:ln>
            </p:spPr>
            <p:txBody>
              <a:bodyPr/>
              <a:lstStyle/>
              <a:p>
                <a:endParaRPr lang="en-US"/>
              </a:p>
            </p:txBody>
          </p:sp>
          <p:sp>
            <p:nvSpPr>
              <p:cNvPr id="23" name="TextBox 23"/>
              <p:cNvSpPr txBox="1"/>
              <p:nvPr/>
            </p:nvSpPr>
            <p:spPr>
              <a:xfrm>
                <a:off x="0" y="-28575"/>
                <a:ext cx="1136523" cy="262731"/>
              </a:xfrm>
              <a:prstGeom prst="rect">
                <a:avLst/>
              </a:prstGeom>
            </p:spPr>
            <p:txBody>
              <a:bodyPr lIns="32491" tIns="32491" rIns="32491" bIns="32491" rtlCol="0" anchor="ctr"/>
              <a:lstStyle/>
              <a:p>
                <a:pPr algn="ctr">
                  <a:lnSpc>
                    <a:spcPts val="1568"/>
                  </a:lnSpc>
                </a:pPr>
                <a:r>
                  <a:rPr lang="en-US" sz="1120">
                    <a:solidFill>
                      <a:srgbClr val="062544"/>
                    </a:solidFill>
                    <a:latin typeface="Raleway"/>
                  </a:rPr>
                  <a:t>Port Infrastructure</a:t>
                </a:r>
              </a:p>
              <a:p>
                <a:pPr algn="ctr">
                  <a:lnSpc>
                    <a:spcPts val="1568"/>
                  </a:lnSpc>
                </a:pPr>
                <a:r>
                  <a:rPr lang="en-US" sz="1120">
                    <a:solidFill>
                      <a:srgbClr val="062544"/>
                    </a:solidFill>
                    <a:latin typeface="Raleway"/>
                  </a:rPr>
                  <a:t>Development Grants</a:t>
                </a:r>
              </a:p>
            </p:txBody>
          </p:sp>
        </p:grpSp>
        <p:grpSp>
          <p:nvGrpSpPr>
            <p:cNvPr id="24" name="Group 24"/>
            <p:cNvGrpSpPr/>
            <p:nvPr/>
          </p:nvGrpSpPr>
          <p:grpSpPr>
            <a:xfrm>
              <a:off x="379636" y="4932154"/>
              <a:ext cx="3679949" cy="459318"/>
              <a:chOff x="0" y="0"/>
              <a:chExt cx="1136523" cy="141857"/>
            </a:xfrm>
          </p:grpSpPr>
          <p:sp>
            <p:nvSpPr>
              <p:cNvPr id="25" name="Freeform 25"/>
              <p:cNvSpPr/>
              <p:nvPr/>
            </p:nvSpPr>
            <p:spPr>
              <a:xfrm>
                <a:off x="0" y="0"/>
                <a:ext cx="1136523" cy="141857"/>
              </a:xfrm>
              <a:custGeom>
                <a:avLst/>
                <a:gdLst/>
                <a:ahLst/>
                <a:cxnLst/>
                <a:rect l="l" t="t" r="r" b="b"/>
                <a:pathLst>
                  <a:path w="1136523" h="141857">
                    <a:moveTo>
                      <a:pt x="0" y="0"/>
                    </a:moveTo>
                    <a:lnTo>
                      <a:pt x="1136523" y="0"/>
                    </a:lnTo>
                    <a:lnTo>
                      <a:pt x="1136523" y="141857"/>
                    </a:lnTo>
                    <a:lnTo>
                      <a:pt x="0" y="141857"/>
                    </a:lnTo>
                    <a:close/>
                  </a:path>
                </a:pathLst>
              </a:custGeom>
              <a:solidFill>
                <a:srgbClr val="BAD28E"/>
              </a:solidFill>
              <a:ln w="28575" cap="sq">
                <a:solidFill>
                  <a:srgbClr val="062544"/>
                </a:solidFill>
                <a:prstDash val="solid"/>
                <a:miter/>
              </a:ln>
            </p:spPr>
            <p:txBody>
              <a:bodyPr/>
              <a:lstStyle/>
              <a:p>
                <a:endParaRPr lang="en-US"/>
              </a:p>
            </p:txBody>
          </p:sp>
          <p:sp>
            <p:nvSpPr>
              <p:cNvPr id="26" name="TextBox 26"/>
              <p:cNvSpPr txBox="1"/>
              <p:nvPr/>
            </p:nvSpPr>
            <p:spPr>
              <a:xfrm>
                <a:off x="0" y="-28575"/>
                <a:ext cx="1136523" cy="170432"/>
              </a:xfrm>
              <a:prstGeom prst="rect">
                <a:avLst/>
              </a:prstGeom>
            </p:spPr>
            <p:txBody>
              <a:bodyPr lIns="32491" tIns="32491" rIns="32491" bIns="32491" rtlCol="0" anchor="ctr"/>
              <a:lstStyle/>
              <a:p>
                <a:pPr algn="ctr">
                  <a:lnSpc>
                    <a:spcPts val="1568"/>
                  </a:lnSpc>
                </a:pPr>
                <a:r>
                  <a:rPr lang="en-US" sz="1120">
                    <a:solidFill>
                      <a:srgbClr val="062544"/>
                    </a:solidFill>
                    <a:latin typeface="Raleway"/>
                  </a:rPr>
                  <a:t>Project Management</a:t>
                </a:r>
              </a:p>
            </p:txBody>
          </p:sp>
        </p:grpSp>
        <p:grpSp>
          <p:nvGrpSpPr>
            <p:cNvPr id="27" name="Group 27"/>
            <p:cNvGrpSpPr/>
            <p:nvPr/>
          </p:nvGrpSpPr>
          <p:grpSpPr>
            <a:xfrm>
              <a:off x="382705" y="5610786"/>
              <a:ext cx="3679949" cy="454170"/>
              <a:chOff x="0" y="0"/>
              <a:chExt cx="1136523" cy="140267"/>
            </a:xfrm>
          </p:grpSpPr>
          <p:sp>
            <p:nvSpPr>
              <p:cNvPr id="28" name="Freeform 28"/>
              <p:cNvSpPr/>
              <p:nvPr/>
            </p:nvSpPr>
            <p:spPr>
              <a:xfrm>
                <a:off x="0" y="0"/>
                <a:ext cx="1136523" cy="140267"/>
              </a:xfrm>
              <a:custGeom>
                <a:avLst/>
                <a:gdLst/>
                <a:ahLst/>
                <a:cxnLst/>
                <a:rect l="l" t="t" r="r" b="b"/>
                <a:pathLst>
                  <a:path w="1136523" h="140267">
                    <a:moveTo>
                      <a:pt x="0" y="0"/>
                    </a:moveTo>
                    <a:lnTo>
                      <a:pt x="1136523" y="0"/>
                    </a:lnTo>
                    <a:lnTo>
                      <a:pt x="1136523" y="140267"/>
                    </a:lnTo>
                    <a:lnTo>
                      <a:pt x="0" y="140267"/>
                    </a:lnTo>
                    <a:close/>
                  </a:path>
                </a:pathLst>
              </a:custGeom>
              <a:solidFill>
                <a:srgbClr val="BAD28E"/>
              </a:solidFill>
              <a:ln w="28575" cap="sq">
                <a:solidFill>
                  <a:srgbClr val="062544"/>
                </a:solidFill>
                <a:prstDash val="solid"/>
                <a:miter/>
              </a:ln>
            </p:spPr>
            <p:txBody>
              <a:bodyPr/>
              <a:lstStyle/>
              <a:p>
                <a:endParaRPr lang="en-US"/>
              </a:p>
            </p:txBody>
          </p:sp>
          <p:sp>
            <p:nvSpPr>
              <p:cNvPr id="29" name="TextBox 29"/>
              <p:cNvSpPr txBox="1"/>
              <p:nvPr/>
            </p:nvSpPr>
            <p:spPr>
              <a:xfrm>
                <a:off x="0" y="-28575"/>
                <a:ext cx="1136523" cy="168842"/>
              </a:xfrm>
              <a:prstGeom prst="rect">
                <a:avLst/>
              </a:prstGeom>
            </p:spPr>
            <p:txBody>
              <a:bodyPr lIns="32491" tIns="32491" rIns="32491" bIns="32491" rtlCol="0" anchor="ctr"/>
              <a:lstStyle/>
              <a:p>
                <a:pPr algn="ctr">
                  <a:lnSpc>
                    <a:spcPts val="1568"/>
                  </a:lnSpc>
                </a:pPr>
                <a:r>
                  <a:rPr lang="en-US" sz="1120">
                    <a:solidFill>
                      <a:srgbClr val="062544"/>
                    </a:solidFill>
                    <a:latin typeface="Raleway"/>
                  </a:rPr>
                  <a:t>Grant Management Oversight</a:t>
                </a:r>
              </a:p>
            </p:txBody>
          </p:sp>
        </p:grpSp>
        <p:grpSp>
          <p:nvGrpSpPr>
            <p:cNvPr id="30" name="Group 30"/>
            <p:cNvGrpSpPr/>
            <p:nvPr/>
          </p:nvGrpSpPr>
          <p:grpSpPr>
            <a:xfrm>
              <a:off x="4465722" y="3058712"/>
              <a:ext cx="3679949" cy="483686"/>
              <a:chOff x="0" y="0"/>
              <a:chExt cx="1136523" cy="149383"/>
            </a:xfrm>
          </p:grpSpPr>
          <p:sp>
            <p:nvSpPr>
              <p:cNvPr id="31" name="Freeform 31"/>
              <p:cNvSpPr/>
              <p:nvPr/>
            </p:nvSpPr>
            <p:spPr>
              <a:xfrm>
                <a:off x="0" y="0"/>
                <a:ext cx="1136523" cy="149383"/>
              </a:xfrm>
              <a:custGeom>
                <a:avLst/>
                <a:gdLst/>
                <a:ahLst/>
                <a:cxnLst/>
                <a:rect l="l" t="t" r="r" b="b"/>
                <a:pathLst>
                  <a:path w="1136523" h="149383">
                    <a:moveTo>
                      <a:pt x="0" y="0"/>
                    </a:moveTo>
                    <a:lnTo>
                      <a:pt x="1136523" y="0"/>
                    </a:lnTo>
                    <a:lnTo>
                      <a:pt x="1136523" y="149383"/>
                    </a:lnTo>
                    <a:lnTo>
                      <a:pt x="0" y="149383"/>
                    </a:lnTo>
                    <a:close/>
                  </a:path>
                </a:pathLst>
              </a:custGeom>
              <a:solidFill>
                <a:srgbClr val="EBEEF1"/>
              </a:solidFill>
              <a:ln w="28575" cap="sq">
                <a:solidFill>
                  <a:srgbClr val="062544"/>
                </a:solidFill>
                <a:prstDash val="solid"/>
                <a:miter/>
              </a:ln>
            </p:spPr>
            <p:txBody>
              <a:bodyPr/>
              <a:lstStyle/>
              <a:p>
                <a:endParaRPr lang="en-US"/>
              </a:p>
            </p:txBody>
          </p:sp>
          <p:sp>
            <p:nvSpPr>
              <p:cNvPr id="32" name="TextBox 32"/>
              <p:cNvSpPr txBox="1"/>
              <p:nvPr/>
            </p:nvSpPr>
            <p:spPr>
              <a:xfrm>
                <a:off x="0" y="-28575"/>
                <a:ext cx="1136523" cy="177958"/>
              </a:xfrm>
              <a:prstGeom prst="rect">
                <a:avLst/>
              </a:prstGeom>
            </p:spPr>
            <p:txBody>
              <a:bodyPr lIns="32491" tIns="32491" rIns="32491" bIns="32491" rtlCol="0" anchor="ctr"/>
              <a:lstStyle/>
              <a:p>
                <a:pPr algn="ctr">
                  <a:lnSpc>
                    <a:spcPts val="1568"/>
                  </a:lnSpc>
                </a:pPr>
                <a:r>
                  <a:rPr lang="en-US" sz="1120">
                    <a:solidFill>
                      <a:srgbClr val="062544"/>
                    </a:solidFill>
                    <a:latin typeface="Raleway"/>
                  </a:rPr>
                  <a:t>Ports &amp; Waterways Planning</a:t>
                </a:r>
              </a:p>
            </p:txBody>
          </p:sp>
        </p:grpSp>
        <p:grpSp>
          <p:nvGrpSpPr>
            <p:cNvPr id="33" name="Group 33"/>
            <p:cNvGrpSpPr/>
            <p:nvPr/>
          </p:nvGrpSpPr>
          <p:grpSpPr>
            <a:xfrm>
              <a:off x="4465722" y="3753590"/>
              <a:ext cx="3679949" cy="762525"/>
              <a:chOff x="0" y="0"/>
              <a:chExt cx="1136523" cy="235500"/>
            </a:xfrm>
          </p:grpSpPr>
          <p:sp>
            <p:nvSpPr>
              <p:cNvPr id="34" name="Freeform 34"/>
              <p:cNvSpPr/>
              <p:nvPr/>
            </p:nvSpPr>
            <p:spPr>
              <a:xfrm>
                <a:off x="0" y="0"/>
                <a:ext cx="1136523" cy="235500"/>
              </a:xfrm>
              <a:custGeom>
                <a:avLst/>
                <a:gdLst/>
                <a:ahLst/>
                <a:cxnLst/>
                <a:rect l="l" t="t" r="r" b="b"/>
                <a:pathLst>
                  <a:path w="1136523" h="235500">
                    <a:moveTo>
                      <a:pt x="0" y="0"/>
                    </a:moveTo>
                    <a:lnTo>
                      <a:pt x="1136523" y="0"/>
                    </a:lnTo>
                    <a:lnTo>
                      <a:pt x="1136523" y="235500"/>
                    </a:lnTo>
                    <a:lnTo>
                      <a:pt x="0" y="235500"/>
                    </a:lnTo>
                    <a:close/>
                  </a:path>
                </a:pathLst>
              </a:custGeom>
              <a:solidFill>
                <a:srgbClr val="94DFDA"/>
              </a:solidFill>
              <a:ln w="28575" cap="sq">
                <a:solidFill>
                  <a:srgbClr val="062544"/>
                </a:solidFill>
                <a:prstDash val="solid"/>
                <a:miter/>
              </a:ln>
            </p:spPr>
            <p:txBody>
              <a:bodyPr/>
              <a:lstStyle/>
              <a:p>
                <a:endParaRPr lang="en-US"/>
              </a:p>
            </p:txBody>
          </p:sp>
          <p:sp>
            <p:nvSpPr>
              <p:cNvPr id="35" name="TextBox 35"/>
              <p:cNvSpPr txBox="1"/>
              <p:nvPr/>
            </p:nvSpPr>
            <p:spPr>
              <a:xfrm>
                <a:off x="0" y="-28575"/>
                <a:ext cx="1136523" cy="264075"/>
              </a:xfrm>
              <a:prstGeom prst="rect">
                <a:avLst/>
              </a:prstGeom>
            </p:spPr>
            <p:txBody>
              <a:bodyPr lIns="32491" tIns="32491" rIns="32491" bIns="32491" rtlCol="0" anchor="ctr"/>
              <a:lstStyle/>
              <a:p>
                <a:pPr algn="ctr">
                  <a:lnSpc>
                    <a:spcPts val="1568"/>
                  </a:lnSpc>
                </a:pPr>
                <a:r>
                  <a:rPr lang="en-US" sz="1120">
                    <a:solidFill>
                      <a:srgbClr val="062544"/>
                    </a:solidFill>
                    <a:latin typeface="Raleway"/>
                  </a:rPr>
                  <a:t>United States</a:t>
                </a:r>
              </a:p>
              <a:p>
                <a:pPr algn="ctr">
                  <a:lnSpc>
                    <a:spcPts val="1568"/>
                  </a:lnSpc>
                </a:pPr>
                <a:r>
                  <a:rPr lang="en-US" sz="1120">
                    <a:solidFill>
                      <a:srgbClr val="062544"/>
                    </a:solidFill>
                    <a:latin typeface="Raleway"/>
                  </a:rPr>
                  <a:t>Marine Highways</a:t>
                </a:r>
              </a:p>
            </p:txBody>
          </p:sp>
        </p:grpSp>
        <p:grpSp>
          <p:nvGrpSpPr>
            <p:cNvPr id="36" name="Group 36"/>
            <p:cNvGrpSpPr/>
            <p:nvPr/>
          </p:nvGrpSpPr>
          <p:grpSpPr>
            <a:xfrm>
              <a:off x="4465722" y="4727306"/>
              <a:ext cx="3679949" cy="757624"/>
              <a:chOff x="0" y="0"/>
              <a:chExt cx="1136523" cy="233986"/>
            </a:xfrm>
          </p:grpSpPr>
          <p:sp>
            <p:nvSpPr>
              <p:cNvPr id="37" name="Freeform 37"/>
              <p:cNvSpPr/>
              <p:nvPr/>
            </p:nvSpPr>
            <p:spPr>
              <a:xfrm>
                <a:off x="0" y="0"/>
                <a:ext cx="1136523" cy="233986"/>
              </a:xfrm>
              <a:custGeom>
                <a:avLst/>
                <a:gdLst/>
                <a:ahLst/>
                <a:cxnLst/>
                <a:rect l="l" t="t" r="r" b="b"/>
                <a:pathLst>
                  <a:path w="1136523" h="233986">
                    <a:moveTo>
                      <a:pt x="0" y="0"/>
                    </a:moveTo>
                    <a:lnTo>
                      <a:pt x="1136523" y="0"/>
                    </a:lnTo>
                    <a:lnTo>
                      <a:pt x="1136523" y="233986"/>
                    </a:lnTo>
                    <a:lnTo>
                      <a:pt x="0" y="233986"/>
                    </a:lnTo>
                    <a:close/>
                  </a:path>
                </a:pathLst>
              </a:custGeom>
              <a:solidFill>
                <a:srgbClr val="BAD28E"/>
              </a:solidFill>
              <a:ln w="28575" cap="sq">
                <a:solidFill>
                  <a:srgbClr val="062544"/>
                </a:solidFill>
                <a:prstDash val="solid"/>
                <a:miter/>
              </a:ln>
            </p:spPr>
            <p:txBody>
              <a:bodyPr/>
              <a:lstStyle/>
              <a:p>
                <a:endParaRPr lang="en-US"/>
              </a:p>
            </p:txBody>
          </p:sp>
          <p:sp>
            <p:nvSpPr>
              <p:cNvPr id="38" name="TextBox 38"/>
              <p:cNvSpPr txBox="1"/>
              <p:nvPr/>
            </p:nvSpPr>
            <p:spPr>
              <a:xfrm>
                <a:off x="0" y="-28575"/>
                <a:ext cx="1136523" cy="262561"/>
              </a:xfrm>
              <a:prstGeom prst="rect">
                <a:avLst/>
              </a:prstGeom>
            </p:spPr>
            <p:txBody>
              <a:bodyPr lIns="32491" tIns="32491" rIns="32491" bIns="32491" rtlCol="0" anchor="ctr"/>
              <a:lstStyle/>
              <a:p>
                <a:pPr algn="ctr">
                  <a:lnSpc>
                    <a:spcPts val="1568"/>
                  </a:lnSpc>
                </a:pPr>
                <a:r>
                  <a:rPr lang="en-US" sz="1120">
                    <a:solidFill>
                      <a:srgbClr val="062544"/>
                    </a:solidFill>
                    <a:latin typeface="Raleway"/>
                  </a:rPr>
                  <a:t>Port Development &amp;</a:t>
                </a:r>
              </a:p>
              <a:p>
                <a:pPr algn="ctr">
                  <a:lnSpc>
                    <a:spcPts val="1568"/>
                  </a:lnSpc>
                </a:pPr>
                <a:r>
                  <a:rPr lang="en-US" sz="1120">
                    <a:solidFill>
                      <a:srgbClr val="062544"/>
                    </a:solidFill>
                    <a:latin typeface="Raleway"/>
                  </a:rPr>
                  <a:t>Intermodal Planning</a:t>
                </a:r>
              </a:p>
            </p:txBody>
          </p:sp>
        </p:grpSp>
        <p:grpSp>
          <p:nvGrpSpPr>
            <p:cNvPr id="39" name="Group 39"/>
            <p:cNvGrpSpPr/>
            <p:nvPr/>
          </p:nvGrpSpPr>
          <p:grpSpPr>
            <a:xfrm>
              <a:off x="4465722" y="5696121"/>
              <a:ext cx="3679949" cy="440837"/>
              <a:chOff x="0" y="0"/>
              <a:chExt cx="1136523" cy="136149"/>
            </a:xfrm>
          </p:grpSpPr>
          <p:sp>
            <p:nvSpPr>
              <p:cNvPr id="40" name="Freeform 40"/>
              <p:cNvSpPr/>
              <p:nvPr/>
            </p:nvSpPr>
            <p:spPr>
              <a:xfrm>
                <a:off x="0" y="0"/>
                <a:ext cx="1136523" cy="136149"/>
              </a:xfrm>
              <a:custGeom>
                <a:avLst/>
                <a:gdLst/>
                <a:ahLst/>
                <a:cxnLst/>
                <a:rect l="l" t="t" r="r" b="b"/>
                <a:pathLst>
                  <a:path w="1136523" h="136149">
                    <a:moveTo>
                      <a:pt x="0" y="0"/>
                    </a:moveTo>
                    <a:lnTo>
                      <a:pt x="1136523" y="0"/>
                    </a:lnTo>
                    <a:lnTo>
                      <a:pt x="1136523" y="136149"/>
                    </a:lnTo>
                    <a:lnTo>
                      <a:pt x="0" y="136149"/>
                    </a:lnTo>
                    <a:close/>
                  </a:path>
                </a:pathLst>
              </a:custGeom>
              <a:solidFill>
                <a:srgbClr val="BAD28E"/>
              </a:solidFill>
              <a:ln w="28575" cap="sq">
                <a:solidFill>
                  <a:srgbClr val="062544"/>
                </a:solidFill>
                <a:prstDash val="solid"/>
                <a:miter/>
              </a:ln>
            </p:spPr>
            <p:txBody>
              <a:bodyPr/>
              <a:lstStyle/>
              <a:p>
                <a:endParaRPr lang="en-US"/>
              </a:p>
            </p:txBody>
          </p:sp>
          <p:sp>
            <p:nvSpPr>
              <p:cNvPr id="41" name="TextBox 41"/>
              <p:cNvSpPr txBox="1"/>
              <p:nvPr/>
            </p:nvSpPr>
            <p:spPr>
              <a:xfrm>
                <a:off x="0" y="-28575"/>
                <a:ext cx="1136523" cy="164724"/>
              </a:xfrm>
              <a:prstGeom prst="rect">
                <a:avLst/>
              </a:prstGeom>
            </p:spPr>
            <p:txBody>
              <a:bodyPr lIns="32491" tIns="32491" rIns="32491" bIns="32491" rtlCol="0" anchor="ctr"/>
              <a:lstStyle/>
              <a:p>
                <a:pPr algn="ctr">
                  <a:lnSpc>
                    <a:spcPts val="1568"/>
                  </a:lnSpc>
                </a:pPr>
                <a:r>
                  <a:rPr lang="en-US" sz="1120">
                    <a:solidFill>
                      <a:srgbClr val="062544"/>
                    </a:solidFill>
                    <a:latin typeface="Raleway"/>
                  </a:rPr>
                  <a:t>Supply Chain Analysis</a:t>
                </a:r>
              </a:p>
            </p:txBody>
          </p:sp>
        </p:grpSp>
        <p:grpSp>
          <p:nvGrpSpPr>
            <p:cNvPr id="42" name="Group 42"/>
            <p:cNvGrpSpPr/>
            <p:nvPr/>
          </p:nvGrpSpPr>
          <p:grpSpPr>
            <a:xfrm>
              <a:off x="4465722" y="6348149"/>
              <a:ext cx="3679949" cy="440837"/>
              <a:chOff x="0" y="0"/>
              <a:chExt cx="1136523" cy="136149"/>
            </a:xfrm>
          </p:grpSpPr>
          <p:sp>
            <p:nvSpPr>
              <p:cNvPr id="43" name="Freeform 43"/>
              <p:cNvSpPr/>
              <p:nvPr/>
            </p:nvSpPr>
            <p:spPr>
              <a:xfrm>
                <a:off x="0" y="0"/>
                <a:ext cx="1136523" cy="136149"/>
              </a:xfrm>
              <a:custGeom>
                <a:avLst/>
                <a:gdLst/>
                <a:ahLst/>
                <a:cxnLst/>
                <a:rect l="l" t="t" r="r" b="b"/>
                <a:pathLst>
                  <a:path w="1136523" h="136149">
                    <a:moveTo>
                      <a:pt x="0" y="0"/>
                    </a:moveTo>
                    <a:lnTo>
                      <a:pt x="1136523" y="0"/>
                    </a:lnTo>
                    <a:lnTo>
                      <a:pt x="1136523" y="136149"/>
                    </a:lnTo>
                    <a:lnTo>
                      <a:pt x="0" y="136149"/>
                    </a:lnTo>
                    <a:close/>
                  </a:path>
                </a:pathLst>
              </a:custGeom>
              <a:solidFill>
                <a:srgbClr val="BAD28E"/>
              </a:solidFill>
              <a:ln w="28575" cap="sq">
                <a:solidFill>
                  <a:srgbClr val="062544"/>
                </a:solidFill>
                <a:prstDash val="solid"/>
                <a:miter/>
              </a:ln>
            </p:spPr>
            <p:txBody>
              <a:bodyPr/>
              <a:lstStyle/>
              <a:p>
                <a:endParaRPr lang="en-US"/>
              </a:p>
            </p:txBody>
          </p:sp>
          <p:sp>
            <p:nvSpPr>
              <p:cNvPr id="44" name="TextBox 44"/>
              <p:cNvSpPr txBox="1"/>
              <p:nvPr/>
            </p:nvSpPr>
            <p:spPr>
              <a:xfrm>
                <a:off x="0" y="-28575"/>
                <a:ext cx="1136523" cy="164724"/>
              </a:xfrm>
              <a:prstGeom prst="rect">
                <a:avLst/>
              </a:prstGeom>
            </p:spPr>
            <p:txBody>
              <a:bodyPr lIns="32491" tIns="32491" rIns="32491" bIns="32491" rtlCol="0" anchor="ctr"/>
              <a:lstStyle/>
              <a:p>
                <a:pPr algn="ctr">
                  <a:lnSpc>
                    <a:spcPts val="1568"/>
                  </a:lnSpc>
                </a:pPr>
                <a:r>
                  <a:rPr lang="en-US" sz="1120">
                    <a:solidFill>
                      <a:srgbClr val="062544"/>
                    </a:solidFill>
                    <a:latin typeface="Raleway"/>
                  </a:rPr>
                  <a:t>Research</a:t>
                </a:r>
              </a:p>
            </p:txBody>
          </p:sp>
        </p:grpSp>
        <p:grpSp>
          <p:nvGrpSpPr>
            <p:cNvPr id="45" name="Group 45"/>
            <p:cNvGrpSpPr/>
            <p:nvPr/>
          </p:nvGrpSpPr>
          <p:grpSpPr>
            <a:xfrm>
              <a:off x="8551808" y="3058712"/>
              <a:ext cx="3679949" cy="967373"/>
              <a:chOff x="0" y="0"/>
              <a:chExt cx="1136523" cy="298765"/>
            </a:xfrm>
          </p:grpSpPr>
          <p:sp>
            <p:nvSpPr>
              <p:cNvPr id="46" name="Freeform 46"/>
              <p:cNvSpPr/>
              <p:nvPr/>
            </p:nvSpPr>
            <p:spPr>
              <a:xfrm>
                <a:off x="0" y="0"/>
                <a:ext cx="1136523" cy="298765"/>
              </a:xfrm>
              <a:custGeom>
                <a:avLst/>
                <a:gdLst/>
                <a:ahLst/>
                <a:cxnLst/>
                <a:rect l="l" t="t" r="r" b="b"/>
                <a:pathLst>
                  <a:path w="1136523" h="298765">
                    <a:moveTo>
                      <a:pt x="0" y="0"/>
                    </a:moveTo>
                    <a:lnTo>
                      <a:pt x="1136523" y="0"/>
                    </a:lnTo>
                    <a:lnTo>
                      <a:pt x="1136523" y="298765"/>
                    </a:lnTo>
                    <a:lnTo>
                      <a:pt x="0" y="298765"/>
                    </a:lnTo>
                    <a:close/>
                  </a:path>
                </a:pathLst>
              </a:custGeom>
              <a:solidFill>
                <a:srgbClr val="EBEEF1"/>
              </a:solidFill>
              <a:ln w="28575" cap="sq">
                <a:solidFill>
                  <a:srgbClr val="062544"/>
                </a:solidFill>
                <a:prstDash val="solid"/>
                <a:miter/>
              </a:ln>
            </p:spPr>
            <p:txBody>
              <a:bodyPr/>
              <a:lstStyle/>
              <a:p>
                <a:endParaRPr lang="en-US"/>
              </a:p>
            </p:txBody>
          </p:sp>
          <p:sp>
            <p:nvSpPr>
              <p:cNvPr id="47" name="TextBox 47"/>
              <p:cNvSpPr txBox="1"/>
              <p:nvPr/>
            </p:nvSpPr>
            <p:spPr>
              <a:xfrm>
                <a:off x="0" y="-28575"/>
                <a:ext cx="1136523" cy="327340"/>
              </a:xfrm>
              <a:prstGeom prst="rect">
                <a:avLst/>
              </a:prstGeom>
            </p:spPr>
            <p:txBody>
              <a:bodyPr lIns="32491" tIns="32491" rIns="32491" bIns="32491" rtlCol="0" anchor="ctr"/>
              <a:lstStyle/>
              <a:p>
                <a:pPr algn="ctr">
                  <a:lnSpc>
                    <a:spcPts val="1568"/>
                  </a:lnSpc>
                </a:pPr>
                <a:r>
                  <a:rPr lang="en-US" sz="1120">
                    <a:solidFill>
                      <a:srgbClr val="062544"/>
                    </a:solidFill>
                    <a:latin typeface="Raleway"/>
                  </a:rPr>
                  <a:t>Deepwater Port Licensing &amp; Port Conveyance</a:t>
                </a:r>
              </a:p>
            </p:txBody>
          </p:sp>
        </p:grpSp>
        <p:grpSp>
          <p:nvGrpSpPr>
            <p:cNvPr id="48" name="Group 48"/>
            <p:cNvGrpSpPr/>
            <p:nvPr/>
          </p:nvGrpSpPr>
          <p:grpSpPr>
            <a:xfrm>
              <a:off x="8551808" y="4212908"/>
              <a:ext cx="3679949" cy="967373"/>
              <a:chOff x="0" y="0"/>
              <a:chExt cx="1136523" cy="298765"/>
            </a:xfrm>
          </p:grpSpPr>
          <p:sp>
            <p:nvSpPr>
              <p:cNvPr id="49" name="Freeform 49"/>
              <p:cNvSpPr/>
              <p:nvPr/>
            </p:nvSpPr>
            <p:spPr>
              <a:xfrm>
                <a:off x="0" y="0"/>
                <a:ext cx="1136523" cy="298765"/>
              </a:xfrm>
              <a:custGeom>
                <a:avLst/>
                <a:gdLst/>
                <a:ahLst/>
                <a:cxnLst/>
                <a:rect l="l" t="t" r="r" b="b"/>
                <a:pathLst>
                  <a:path w="1136523" h="298765">
                    <a:moveTo>
                      <a:pt x="0" y="0"/>
                    </a:moveTo>
                    <a:lnTo>
                      <a:pt x="1136523" y="0"/>
                    </a:lnTo>
                    <a:lnTo>
                      <a:pt x="1136523" y="298765"/>
                    </a:lnTo>
                    <a:lnTo>
                      <a:pt x="0" y="298765"/>
                    </a:lnTo>
                    <a:close/>
                  </a:path>
                </a:pathLst>
              </a:custGeom>
              <a:solidFill>
                <a:srgbClr val="94DFDA"/>
              </a:solidFill>
              <a:ln w="28575" cap="sq">
                <a:solidFill>
                  <a:srgbClr val="062544"/>
                </a:solidFill>
                <a:prstDash val="solid"/>
                <a:miter/>
              </a:ln>
            </p:spPr>
            <p:txBody>
              <a:bodyPr/>
              <a:lstStyle/>
              <a:p>
                <a:endParaRPr lang="en-US"/>
              </a:p>
            </p:txBody>
          </p:sp>
          <p:sp>
            <p:nvSpPr>
              <p:cNvPr id="50" name="TextBox 50"/>
              <p:cNvSpPr txBox="1"/>
              <p:nvPr/>
            </p:nvSpPr>
            <p:spPr>
              <a:xfrm>
                <a:off x="0" y="-28575"/>
                <a:ext cx="1136523" cy="327340"/>
              </a:xfrm>
              <a:prstGeom prst="rect">
                <a:avLst/>
              </a:prstGeom>
            </p:spPr>
            <p:txBody>
              <a:bodyPr lIns="32491" tIns="32491" rIns="32491" bIns="32491" rtlCol="0" anchor="ctr"/>
              <a:lstStyle/>
              <a:p>
                <a:pPr algn="ctr">
                  <a:lnSpc>
                    <a:spcPts val="1568"/>
                  </a:lnSpc>
                </a:pPr>
                <a:r>
                  <a:rPr lang="en-US" sz="1120">
                    <a:solidFill>
                      <a:srgbClr val="062544"/>
                    </a:solidFill>
                    <a:latin typeface="Raleway"/>
                  </a:rPr>
                  <a:t>Deepwater Port Licensing</a:t>
                </a:r>
              </a:p>
            </p:txBody>
          </p:sp>
        </p:grpSp>
        <p:grpSp>
          <p:nvGrpSpPr>
            <p:cNvPr id="51" name="Group 51"/>
            <p:cNvGrpSpPr/>
            <p:nvPr/>
          </p:nvGrpSpPr>
          <p:grpSpPr>
            <a:xfrm>
              <a:off x="8551808" y="5367103"/>
              <a:ext cx="3679949" cy="967373"/>
              <a:chOff x="0" y="0"/>
              <a:chExt cx="1136523" cy="298765"/>
            </a:xfrm>
          </p:grpSpPr>
          <p:sp>
            <p:nvSpPr>
              <p:cNvPr id="52" name="Freeform 52"/>
              <p:cNvSpPr/>
              <p:nvPr/>
            </p:nvSpPr>
            <p:spPr>
              <a:xfrm>
                <a:off x="0" y="0"/>
                <a:ext cx="1136523" cy="298765"/>
              </a:xfrm>
              <a:custGeom>
                <a:avLst/>
                <a:gdLst/>
                <a:ahLst/>
                <a:cxnLst/>
                <a:rect l="l" t="t" r="r" b="b"/>
                <a:pathLst>
                  <a:path w="1136523" h="298765">
                    <a:moveTo>
                      <a:pt x="0" y="0"/>
                    </a:moveTo>
                    <a:lnTo>
                      <a:pt x="1136523" y="0"/>
                    </a:lnTo>
                    <a:lnTo>
                      <a:pt x="1136523" y="298765"/>
                    </a:lnTo>
                    <a:lnTo>
                      <a:pt x="0" y="298765"/>
                    </a:lnTo>
                    <a:close/>
                  </a:path>
                </a:pathLst>
              </a:custGeom>
              <a:solidFill>
                <a:srgbClr val="94DFDA"/>
              </a:solidFill>
              <a:ln w="28575" cap="sq">
                <a:solidFill>
                  <a:srgbClr val="062544"/>
                </a:solidFill>
                <a:prstDash val="solid"/>
                <a:miter/>
              </a:ln>
            </p:spPr>
            <p:txBody>
              <a:bodyPr/>
              <a:lstStyle/>
              <a:p>
                <a:endParaRPr lang="en-US"/>
              </a:p>
            </p:txBody>
          </p:sp>
          <p:sp>
            <p:nvSpPr>
              <p:cNvPr id="53" name="TextBox 53"/>
              <p:cNvSpPr txBox="1"/>
              <p:nvPr/>
            </p:nvSpPr>
            <p:spPr>
              <a:xfrm>
                <a:off x="0" y="-28575"/>
                <a:ext cx="1136523" cy="327340"/>
              </a:xfrm>
              <a:prstGeom prst="rect">
                <a:avLst/>
              </a:prstGeom>
            </p:spPr>
            <p:txBody>
              <a:bodyPr lIns="32491" tIns="32491" rIns="32491" bIns="32491" rtlCol="0" anchor="ctr"/>
              <a:lstStyle/>
              <a:p>
                <a:pPr algn="ctr">
                  <a:lnSpc>
                    <a:spcPts val="1568"/>
                  </a:lnSpc>
                </a:pPr>
                <a:r>
                  <a:rPr lang="en-US" sz="1120">
                    <a:solidFill>
                      <a:srgbClr val="062544"/>
                    </a:solidFill>
                    <a:latin typeface="Raleway"/>
                  </a:rPr>
                  <a:t>Port Conveyance</a:t>
                </a:r>
              </a:p>
            </p:txBody>
          </p:sp>
        </p:grpSp>
        <p:grpSp>
          <p:nvGrpSpPr>
            <p:cNvPr id="54" name="Group 54"/>
            <p:cNvGrpSpPr/>
            <p:nvPr/>
          </p:nvGrpSpPr>
          <p:grpSpPr>
            <a:xfrm>
              <a:off x="379636" y="7097650"/>
              <a:ext cx="11852121" cy="551135"/>
              <a:chOff x="0" y="0"/>
              <a:chExt cx="3660432" cy="170214"/>
            </a:xfrm>
          </p:grpSpPr>
          <p:sp>
            <p:nvSpPr>
              <p:cNvPr id="55" name="Freeform 55"/>
              <p:cNvSpPr/>
              <p:nvPr/>
            </p:nvSpPr>
            <p:spPr>
              <a:xfrm>
                <a:off x="0" y="0"/>
                <a:ext cx="3660432" cy="170214"/>
              </a:xfrm>
              <a:custGeom>
                <a:avLst/>
                <a:gdLst/>
                <a:ahLst/>
                <a:cxnLst/>
                <a:rect l="l" t="t" r="r" b="b"/>
                <a:pathLst>
                  <a:path w="3660432" h="170214">
                    <a:moveTo>
                      <a:pt x="0" y="0"/>
                    </a:moveTo>
                    <a:lnTo>
                      <a:pt x="3660432" y="0"/>
                    </a:lnTo>
                    <a:lnTo>
                      <a:pt x="3660432" y="170214"/>
                    </a:lnTo>
                    <a:lnTo>
                      <a:pt x="0" y="170214"/>
                    </a:lnTo>
                    <a:close/>
                  </a:path>
                </a:pathLst>
              </a:custGeom>
              <a:solidFill>
                <a:srgbClr val="EBEEF1"/>
              </a:solidFill>
              <a:ln w="28575" cap="sq">
                <a:solidFill>
                  <a:srgbClr val="062544"/>
                </a:solidFill>
                <a:prstDash val="solid"/>
                <a:miter/>
              </a:ln>
            </p:spPr>
            <p:txBody>
              <a:bodyPr/>
              <a:lstStyle/>
              <a:p>
                <a:endParaRPr lang="en-US"/>
              </a:p>
            </p:txBody>
          </p:sp>
          <p:sp>
            <p:nvSpPr>
              <p:cNvPr id="56" name="TextBox 56"/>
              <p:cNvSpPr txBox="1"/>
              <p:nvPr/>
            </p:nvSpPr>
            <p:spPr>
              <a:xfrm>
                <a:off x="0" y="-28575"/>
                <a:ext cx="3660432" cy="198789"/>
              </a:xfrm>
              <a:prstGeom prst="rect">
                <a:avLst/>
              </a:prstGeom>
            </p:spPr>
            <p:txBody>
              <a:bodyPr lIns="32491" tIns="32491" rIns="32491" bIns="32491" rtlCol="0" anchor="ctr"/>
              <a:lstStyle/>
              <a:p>
                <a:pPr algn="ctr">
                  <a:lnSpc>
                    <a:spcPts val="1791"/>
                  </a:lnSpc>
                </a:pPr>
                <a:r>
                  <a:rPr lang="en-US" sz="1279">
                    <a:solidFill>
                      <a:srgbClr val="062544"/>
                    </a:solidFill>
                    <a:latin typeface="Raleway"/>
                  </a:rPr>
                  <a:t>Maritime &amp; Intermodal Outreach (MAR-550)</a:t>
                </a:r>
              </a:p>
            </p:txBody>
          </p:sp>
        </p:grpSp>
        <p:sp>
          <p:nvSpPr>
            <p:cNvPr id="57" name="AutoShape 57"/>
            <p:cNvSpPr/>
            <p:nvPr/>
          </p:nvSpPr>
          <p:spPr>
            <a:xfrm flipV="1">
              <a:off x="12596" y="49214"/>
              <a:ext cx="6298845" cy="1612134"/>
            </a:xfrm>
            <a:prstGeom prst="line">
              <a:avLst/>
            </a:prstGeom>
            <a:ln w="101600" cap="flat">
              <a:solidFill>
                <a:srgbClr val="000000"/>
              </a:solidFill>
              <a:prstDash val="solid"/>
              <a:headEnd type="none" w="sm" len="sm"/>
              <a:tailEnd type="none" w="sm" len="sm"/>
            </a:ln>
          </p:spPr>
          <p:txBody>
            <a:bodyPr/>
            <a:lstStyle/>
            <a:p>
              <a:endParaRPr lang="en-US"/>
            </a:p>
          </p:txBody>
        </p:sp>
        <p:sp>
          <p:nvSpPr>
            <p:cNvPr id="58" name="AutoShape 58"/>
            <p:cNvSpPr/>
            <p:nvPr/>
          </p:nvSpPr>
          <p:spPr>
            <a:xfrm flipH="1" flipV="1">
              <a:off x="6290717" y="64605"/>
              <a:ext cx="6319593" cy="1474902"/>
            </a:xfrm>
            <a:prstGeom prst="line">
              <a:avLst/>
            </a:prstGeom>
            <a:ln w="101600" cap="flat">
              <a:solidFill>
                <a:srgbClr val="000000"/>
              </a:solidFill>
              <a:prstDash val="solid"/>
              <a:headEnd type="none" w="sm" len="sm"/>
              <a:tailEnd type="none" w="sm" len="sm"/>
            </a:ln>
          </p:spPr>
          <p:txBody>
            <a:bodyPr/>
            <a:lstStyle/>
            <a:p>
              <a:endParaRPr lang="en-US"/>
            </a:p>
          </p:txBody>
        </p:sp>
      </p:grpSp>
      <p:grpSp>
        <p:nvGrpSpPr>
          <p:cNvPr id="59" name="Group 59"/>
          <p:cNvGrpSpPr/>
          <p:nvPr/>
        </p:nvGrpSpPr>
        <p:grpSpPr>
          <a:xfrm>
            <a:off x="0" y="-1"/>
            <a:ext cx="9753600" cy="1178515"/>
            <a:chOff x="0" y="0"/>
            <a:chExt cx="3612444" cy="344176"/>
          </a:xfrm>
        </p:grpSpPr>
        <p:sp>
          <p:nvSpPr>
            <p:cNvPr id="60" name="Freeform 60"/>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61" name="TextBox 61"/>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2" name="Group 62"/>
          <p:cNvGrpSpPr/>
          <p:nvPr/>
        </p:nvGrpSpPr>
        <p:grpSpPr>
          <a:xfrm>
            <a:off x="6586686" y="146502"/>
            <a:ext cx="2975967" cy="636270"/>
            <a:chOff x="0" y="0"/>
            <a:chExt cx="3967956" cy="848360"/>
          </a:xfrm>
        </p:grpSpPr>
        <p:sp>
          <p:nvSpPr>
            <p:cNvPr id="63" name="Freeform 63"/>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64" name="TextBox 64"/>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65" name="TextBox 65"/>
          <p:cNvSpPr txBox="1"/>
          <p:nvPr/>
        </p:nvSpPr>
        <p:spPr>
          <a:xfrm>
            <a:off x="163862" y="134120"/>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Programs &amp; Activities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33866"/>
            <a:ext cx="9753600" cy="117686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Award Management</a:t>
            </a:r>
          </a:p>
        </p:txBody>
      </p:sp>
      <p:sp>
        <p:nvSpPr>
          <p:cNvPr id="9" name="TextBox 9"/>
          <p:cNvSpPr txBox="1"/>
          <p:nvPr/>
        </p:nvSpPr>
        <p:spPr>
          <a:xfrm>
            <a:off x="304800" y="1208985"/>
            <a:ext cx="9257853" cy="5899757"/>
          </a:xfrm>
          <a:prstGeom prst="rect">
            <a:avLst/>
          </a:prstGeom>
        </p:spPr>
        <p:txBody>
          <a:bodyPr wrap="square" lIns="0" tIns="0" rIns="0" bIns="0" rtlCol="0" anchor="t">
            <a:spAutoFit/>
          </a:bodyPr>
          <a:lstStyle/>
          <a:p>
            <a:pPr>
              <a:lnSpc>
                <a:spcPts val="4059"/>
              </a:lnSpc>
            </a:pPr>
            <a:r>
              <a:rPr lang="en-US" sz="2899" dirty="0">
                <a:solidFill>
                  <a:srgbClr val="FFFFFF"/>
                </a:solidFill>
                <a:latin typeface="Raleway Bold"/>
              </a:rPr>
              <a:t>Basic Requirement</a:t>
            </a:r>
          </a:p>
          <a:p>
            <a:pPr>
              <a:lnSpc>
                <a:spcPts val="2100"/>
              </a:lnSpc>
            </a:pPr>
            <a:endParaRPr lang="en-US" sz="2899" dirty="0">
              <a:solidFill>
                <a:srgbClr val="FFFFFF"/>
              </a:solidFill>
              <a:latin typeface="Raleway Bold"/>
            </a:endParaRPr>
          </a:p>
          <a:p>
            <a:pPr>
              <a:lnSpc>
                <a:spcPts val="2940"/>
              </a:lnSpc>
            </a:pPr>
            <a:r>
              <a:rPr lang="en-US" sz="2100" dirty="0">
                <a:solidFill>
                  <a:srgbClr val="FFFFFF"/>
                </a:solidFill>
                <a:latin typeface="Raleway"/>
              </a:rPr>
              <a:t>Federal Financial Report (FFR) SF-425 – The Federal Financial Report is a cumulative report of all financial transactions during a reporting period. It is required by the Office of Management and Budget (OMB). </a:t>
            </a:r>
          </a:p>
          <a:p>
            <a:pPr>
              <a:lnSpc>
                <a:spcPts val="1400"/>
              </a:lnSpc>
            </a:pPr>
            <a:endParaRPr lang="en-US" sz="2100" dirty="0">
              <a:solidFill>
                <a:srgbClr val="FFFFFF"/>
              </a:solidFill>
              <a:latin typeface="Raleway"/>
            </a:endParaRPr>
          </a:p>
          <a:p>
            <a:pPr>
              <a:lnSpc>
                <a:spcPts val="2940"/>
              </a:lnSpc>
            </a:pPr>
            <a:r>
              <a:rPr lang="en-US" sz="2100" dirty="0">
                <a:solidFill>
                  <a:srgbClr val="FFFFFF"/>
                </a:solidFill>
                <a:latin typeface="Raleway Bold"/>
              </a:rPr>
              <a:t>Recipients must report progress to MARAD via timely submittal of FFRs </a:t>
            </a:r>
          </a:p>
          <a:p>
            <a:pPr marL="388620" lvl="1" indent="-194310">
              <a:lnSpc>
                <a:spcPts val="2520"/>
              </a:lnSpc>
              <a:buFont typeface="Arial"/>
              <a:buChar char="•"/>
            </a:pPr>
            <a:r>
              <a:rPr lang="en-US" sz="1800" dirty="0">
                <a:solidFill>
                  <a:srgbClr val="FFFFFF"/>
                </a:solidFill>
                <a:latin typeface="Raleway"/>
              </a:rPr>
              <a:t>Submit reports for each open award within 20 days of the end of the reporting period or the date specified in your grant agreement.</a:t>
            </a:r>
          </a:p>
          <a:p>
            <a:pPr marL="388620" lvl="1" indent="-194310">
              <a:lnSpc>
                <a:spcPts val="2520"/>
              </a:lnSpc>
              <a:buFont typeface="Arial"/>
              <a:buChar char="•"/>
            </a:pPr>
            <a:r>
              <a:rPr lang="en-US" sz="1800" dirty="0">
                <a:solidFill>
                  <a:srgbClr val="FFFFFF"/>
                </a:solidFill>
                <a:latin typeface="Raleway"/>
              </a:rPr>
              <a:t>Reports must be submitted for all active/executed awards, even if no activity occurred on those awards since the last report.</a:t>
            </a:r>
          </a:p>
          <a:p>
            <a:pPr marL="388620" lvl="1" indent="-194310">
              <a:lnSpc>
                <a:spcPts val="2520"/>
              </a:lnSpc>
              <a:buFont typeface="Arial"/>
              <a:buChar char="•"/>
            </a:pPr>
            <a:r>
              <a:rPr lang="en-US" sz="1800" dirty="0">
                <a:solidFill>
                  <a:srgbClr val="FFFFFF"/>
                </a:solidFill>
                <a:latin typeface="Raleway"/>
              </a:rPr>
              <a:t>Reports are submitted based on the reporting frequency established by your grant agreement. The reporting frequency depends on award program, award amount, recipient location, project type, and risk. </a:t>
            </a:r>
          </a:p>
          <a:p>
            <a:pPr>
              <a:lnSpc>
                <a:spcPts val="1400"/>
              </a:lnSpc>
            </a:pPr>
            <a:endParaRPr lang="en-US" sz="1800" dirty="0">
              <a:solidFill>
                <a:srgbClr val="FFFFFF"/>
              </a:solidFill>
              <a:latin typeface="Raleway"/>
            </a:endParaRPr>
          </a:p>
          <a:p>
            <a:pPr>
              <a:lnSpc>
                <a:spcPts val="3080"/>
              </a:lnSpc>
            </a:pPr>
            <a:r>
              <a:rPr lang="en-US" sz="2200" dirty="0">
                <a:solidFill>
                  <a:srgbClr val="FFFFFF"/>
                </a:solidFill>
                <a:latin typeface="Raleway Bold"/>
              </a:rPr>
              <a:t>Governing Directive</a:t>
            </a:r>
          </a:p>
          <a:p>
            <a:pPr marL="388620" lvl="1" indent="-194310">
              <a:lnSpc>
                <a:spcPts val="2520"/>
              </a:lnSpc>
              <a:buFont typeface="Arial"/>
              <a:buChar char="•"/>
            </a:pPr>
            <a:r>
              <a:rPr lang="en-US" sz="1800" u="sng" dirty="0" err="1">
                <a:solidFill>
                  <a:schemeClr val="bg1"/>
                </a:solidFill>
                <a:latin typeface="Raleway"/>
                <a:hlinkClick r:id="rId3" tooltip="https://www.ecfr.gov/current/title-2/subtitle-A/chapter-II/part-200/subpart-D/subject-group-ECFR36520e4111dce32/section-200.328">
                  <a:extLst>
                    <a:ext uri="{A12FA001-AC4F-418D-AE19-62706E023703}">
                      <ahyp:hlinkClr xmlns:ahyp="http://schemas.microsoft.com/office/drawing/2018/hyperlinkcolor" val="tx"/>
                    </a:ext>
                  </a:extLst>
                </a:hlinkClick>
              </a:rPr>
              <a:t>eCFR</a:t>
            </a:r>
            <a:r>
              <a:rPr lang="en-US" sz="1800" u="sng" dirty="0">
                <a:solidFill>
                  <a:schemeClr val="bg1"/>
                </a:solidFill>
                <a:latin typeface="Raleway"/>
                <a:hlinkClick r:id="rId3" tooltip="https://www.ecfr.gov/current/title-2/subtitle-A/chapter-II/part-200/subpart-D/subject-group-ECFR36520e4111dce32/section-200.328">
                  <a:extLst>
                    <a:ext uri="{A12FA001-AC4F-418D-AE19-62706E023703}">
                      <ahyp:hlinkClr xmlns:ahyp="http://schemas.microsoft.com/office/drawing/2018/hyperlinkcolor" val="tx"/>
                    </a:ext>
                  </a:extLst>
                </a:hlinkClick>
              </a:rPr>
              <a:t>: 2 CFR 200.328 -- Financial reporting.</a:t>
            </a:r>
            <a:r>
              <a:rPr lang="en-US" sz="1800" u="sng" dirty="0">
                <a:solidFill>
                  <a:schemeClr val="bg1"/>
                </a:solidFill>
                <a:latin typeface="Raleway"/>
                <a:hlinkClick r:id="rId4" tooltip="https://www.ecfr.gov/current/title-2/subtitle-A/chapter-II/part-200/subpart-D/subject-group-ECFR36520e4111dce32/section-200.329">
                  <a:extLst>
                    <a:ext uri="{A12FA001-AC4F-418D-AE19-62706E023703}">
                      <ahyp:hlinkClr xmlns:ahyp="http://schemas.microsoft.com/office/drawing/2018/hyperlinkcolor" val="tx"/>
                    </a:ext>
                  </a:extLst>
                </a:hlinkClick>
              </a:rPr>
              <a:t> </a:t>
            </a:r>
            <a:r>
              <a:rPr lang="en-US" sz="1800" u="sng" dirty="0" err="1">
                <a:solidFill>
                  <a:schemeClr val="bg1"/>
                </a:solidFill>
                <a:latin typeface="Raleway"/>
                <a:hlinkClick r:id="rId4" tooltip="https://www.ecfr.gov/current/title-2/subtitle-A/chapter-II/part-200/subpart-D/subject-group-ECFR36520e4111dce32/section-200.329">
                  <a:extLst>
                    <a:ext uri="{A12FA001-AC4F-418D-AE19-62706E023703}">
                      <ahyp:hlinkClr xmlns:ahyp="http://schemas.microsoft.com/office/drawing/2018/hyperlinkcolor" val="tx"/>
                    </a:ext>
                  </a:extLst>
                </a:hlinkClick>
              </a:rPr>
              <a:t>eCFR</a:t>
            </a:r>
            <a:r>
              <a:rPr lang="en-US" sz="1800" u="sng" dirty="0">
                <a:solidFill>
                  <a:schemeClr val="bg1"/>
                </a:solidFill>
                <a:latin typeface="Raleway"/>
                <a:hlinkClick r:id="rId4" tooltip="https://www.ecfr.gov/current/title-2/subtitle-A/chapter-II/part-200/subpart-D/subject-group-ECFR36520e4111dce32/section-200.329">
                  <a:extLst>
                    <a:ext uri="{A12FA001-AC4F-418D-AE19-62706E023703}">
                      <ahyp:hlinkClr xmlns:ahyp="http://schemas.microsoft.com/office/drawing/2018/hyperlinkcolor" val="tx"/>
                    </a:ext>
                  </a:extLst>
                </a:hlinkClick>
              </a:rPr>
              <a:t>: 2 CFR 200.329 -- Monitoring and reporting program performance.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92927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Award Management</a:t>
            </a:r>
          </a:p>
        </p:txBody>
      </p:sp>
      <p:sp>
        <p:nvSpPr>
          <p:cNvPr id="9" name="TextBox 9"/>
          <p:cNvSpPr txBox="1"/>
          <p:nvPr/>
        </p:nvSpPr>
        <p:spPr>
          <a:xfrm>
            <a:off x="512466" y="2018217"/>
            <a:ext cx="8894213" cy="2743835"/>
          </a:xfrm>
          <a:prstGeom prst="rect">
            <a:avLst/>
          </a:prstGeom>
        </p:spPr>
        <p:txBody>
          <a:bodyPr lIns="0" tIns="0" rIns="0" bIns="0" rtlCol="0" anchor="t">
            <a:spAutoFit/>
          </a:bodyPr>
          <a:lstStyle/>
          <a:p>
            <a:pPr>
              <a:lnSpc>
                <a:spcPts val="4199"/>
              </a:lnSpc>
            </a:pPr>
            <a:r>
              <a:rPr lang="en-US" sz="2999">
                <a:solidFill>
                  <a:srgbClr val="FFFFFF"/>
                </a:solidFill>
                <a:latin typeface="Raleway Bold"/>
              </a:rPr>
              <a:t>Basic Requirement</a:t>
            </a:r>
          </a:p>
          <a:p>
            <a:pPr>
              <a:lnSpc>
                <a:spcPts val="2660"/>
              </a:lnSpc>
            </a:pPr>
            <a:endParaRPr lang="en-US" sz="2999">
              <a:solidFill>
                <a:srgbClr val="FFFFFF"/>
              </a:solidFill>
              <a:latin typeface="Raleway Bold"/>
            </a:endParaRPr>
          </a:p>
          <a:p>
            <a:pPr>
              <a:lnSpc>
                <a:spcPts val="3640"/>
              </a:lnSpc>
            </a:pPr>
            <a:r>
              <a:rPr lang="en-US" sz="2600">
                <a:solidFill>
                  <a:srgbClr val="FFFFFF"/>
                </a:solidFill>
                <a:latin typeface="Raleway Bold"/>
              </a:rPr>
              <a:t>Reporting Requirements:</a:t>
            </a:r>
          </a:p>
          <a:p>
            <a:pPr>
              <a:lnSpc>
                <a:spcPts val="2100"/>
              </a:lnSpc>
            </a:pPr>
            <a:endParaRPr lang="en-US" sz="2600">
              <a:solidFill>
                <a:srgbClr val="FFFFFF"/>
              </a:solidFill>
              <a:latin typeface="Raleway Bold"/>
            </a:endParaRPr>
          </a:p>
          <a:p>
            <a:pPr marL="474981" lvl="1" indent="-237491">
              <a:lnSpc>
                <a:spcPts val="3080"/>
              </a:lnSpc>
              <a:buFont typeface="Arial"/>
              <a:buChar char="•"/>
            </a:pPr>
            <a:r>
              <a:rPr lang="en-US" sz="2200">
                <a:solidFill>
                  <a:srgbClr val="FFFFFF"/>
                </a:solidFill>
                <a:latin typeface="Raleway"/>
              </a:rPr>
              <a:t>The submission of FFRs will be on a quarterly basis.</a:t>
            </a:r>
          </a:p>
          <a:p>
            <a:pPr marL="474981" lvl="1" indent="-237491">
              <a:lnSpc>
                <a:spcPts val="3080"/>
              </a:lnSpc>
              <a:buFont typeface="Arial"/>
              <a:buChar char="•"/>
            </a:pPr>
            <a:r>
              <a:rPr lang="en-US" sz="2200">
                <a:solidFill>
                  <a:srgbClr val="FFFFFF"/>
                </a:solidFill>
                <a:latin typeface="Raleway"/>
              </a:rPr>
              <a:t>Recipient can find their reporting requirements indicated in their grant agreement.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Award Management</a:t>
            </a:r>
          </a:p>
        </p:txBody>
      </p:sp>
      <p:sp>
        <p:nvSpPr>
          <p:cNvPr id="9" name="TextBox 9"/>
          <p:cNvSpPr txBox="1"/>
          <p:nvPr/>
        </p:nvSpPr>
        <p:spPr>
          <a:xfrm>
            <a:off x="228600" y="1143000"/>
            <a:ext cx="9334053" cy="5979160"/>
          </a:xfrm>
          <a:prstGeom prst="rect">
            <a:avLst/>
          </a:prstGeom>
        </p:spPr>
        <p:txBody>
          <a:bodyPr wrap="square" lIns="0" tIns="0" rIns="0" bIns="0" rtlCol="0" anchor="t">
            <a:spAutoFit/>
          </a:bodyPr>
          <a:lstStyle/>
          <a:p>
            <a:pPr>
              <a:lnSpc>
                <a:spcPts val="4059"/>
              </a:lnSpc>
            </a:pPr>
            <a:r>
              <a:rPr lang="en-US" sz="2899" dirty="0">
                <a:solidFill>
                  <a:srgbClr val="FFFFFF"/>
                </a:solidFill>
                <a:latin typeface="Raleway Bold"/>
              </a:rPr>
              <a:t>Basic Requirement</a:t>
            </a:r>
          </a:p>
          <a:p>
            <a:pPr>
              <a:lnSpc>
                <a:spcPts val="2100"/>
              </a:lnSpc>
            </a:pPr>
            <a:endParaRPr lang="en-US" sz="2899" dirty="0">
              <a:solidFill>
                <a:srgbClr val="FFFFFF"/>
              </a:solidFill>
              <a:latin typeface="Raleway Bold"/>
            </a:endParaRPr>
          </a:p>
          <a:p>
            <a:pPr>
              <a:lnSpc>
                <a:spcPts val="2659"/>
              </a:lnSpc>
            </a:pPr>
            <a:r>
              <a:rPr lang="en-US" sz="1899" dirty="0">
                <a:solidFill>
                  <a:srgbClr val="FFFFFF"/>
                </a:solidFill>
                <a:latin typeface="Raleway"/>
              </a:rPr>
              <a:t>The recipient must expend awards timely and close out projects and awards when project activity is completed.</a:t>
            </a:r>
          </a:p>
          <a:p>
            <a:pPr marL="410209" lvl="1" indent="-205105">
              <a:lnSpc>
                <a:spcPts val="2659"/>
              </a:lnSpc>
              <a:buFont typeface="Arial"/>
              <a:buChar char="•"/>
            </a:pPr>
            <a:r>
              <a:rPr lang="en-US" sz="1899" dirty="0">
                <a:solidFill>
                  <a:srgbClr val="FFFFFF"/>
                </a:solidFill>
                <a:latin typeface="Raleway"/>
              </a:rPr>
              <a:t>MARAD expects projects to be completed within a reasonable, specified time and as scheduled in the award agreement and updated in progress reports.</a:t>
            </a:r>
          </a:p>
          <a:p>
            <a:pPr marL="410209" lvl="1" indent="-205105">
              <a:lnSpc>
                <a:spcPts val="2659"/>
              </a:lnSpc>
              <a:buFont typeface="Arial"/>
              <a:buChar char="•"/>
            </a:pPr>
            <a:r>
              <a:rPr lang="en-US" sz="1899" dirty="0">
                <a:solidFill>
                  <a:srgbClr val="FFFFFF"/>
                </a:solidFill>
                <a:latin typeface="Raleway"/>
              </a:rPr>
              <a:t>MARAD funded projects should be implemented within two to three years of award approval. Recipients should take into account the status of current awards before awarding a subrecipient an award for a new project.</a:t>
            </a:r>
          </a:p>
          <a:p>
            <a:pPr marL="410209" lvl="1" indent="-205105">
              <a:lnSpc>
                <a:spcPts val="2659"/>
              </a:lnSpc>
              <a:buFont typeface="Arial"/>
              <a:buChar char="•"/>
            </a:pPr>
            <a:r>
              <a:rPr lang="en-US" sz="1899" dirty="0">
                <a:solidFill>
                  <a:srgbClr val="FFFFFF"/>
                </a:solidFill>
                <a:latin typeface="Raleway"/>
              </a:rPr>
              <a:t>The recipient must initiate award closeout with subrecipients no later than 90 or 120 days after the end of the period of performance or when the award’s scope of work is completed. A final FFR, Quarterly Report, and reconciled budget are required at the time of closeout. It is not necessary to wait for the single audit or final indirect cost rates before closing an award.</a:t>
            </a:r>
          </a:p>
          <a:p>
            <a:pPr>
              <a:lnSpc>
                <a:spcPts val="1400"/>
              </a:lnSpc>
            </a:pPr>
            <a:endParaRPr lang="en-US" sz="1899" dirty="0">
              <a:solidFill>
                <a:srgbClr val="FFFFFF"/>
              </a:solidFill>
              <a:latin typeface="Raleway"/>
            </a:endParaRPr>
          </a:p>
          <a:p>
            <a:pPr>
              <a:lnSpc>
                <a:spcPts val="2940"/>
              </a:lnSpc>
            </a:pPr>
            <a:r>
              <a:rPr lang="en-US" sz="2100" dirty="0">
                <a:solidFill>
                  <a:srgbClr val="FFFFFF"/>
                </a:solidFill>
                <a:latin typeface="Raleway Bold"/>
              </a:rPr>
              <a:t>Governing Directive</a:t>
            </a:r>
          </a:p>
          <a:p>
            <a:pPr marL="388620" lvl="1" indent="-194310">
              <a:lnSpc>
                <a:spcPts val="2520"/>
              </a:lnSpc>
              <a:buFont typeface="Arial"/>
              <a:buChar char="•"/>
            </a:pPr>
            <a:r>
              <a:rPr lang="en-US" sz="1800" u="sng" dirty="0" err="1">
                <a:solidFill>
                  <a:schemeClr val="bg1"/>
                </a:solidFill>
                <a:latin typeface="Raleway"/>
                <a:hlinkClick r:id="rId3" tooltip="https://www.ecfr.gov/current/title-2/subtitle-A/chapter-II/part-200/subpart-D/subject-group-ECFR682eb6fbfabcde2/section-200.344">
                  <a:extLst>
                    <a:ext uri="{A12FA001-AC4F-418D-AE19-62706E023703}">
                      <ahyp:hlinkClr xmlns:ahyp="http://schemas.microsoft.com/office/drawing/2018/hyperlinkcolor" val="tx"/>
                    </a:ext>
                  </a:extLst>
                </a:hlinkClick>
              </a:rPr>
              <a:t>eCFR</a:t>
            </a:r>
            <a:r>
              <a:rPr lang="en-US" sz="1800" u="sng" dirty="0">
                <a:solidFill>
                  <a:schemeClr val="bg1"/>
                </a:solidFill>
                <a:latin typeface="Raleway"/>
                <a:hlinkClick r:id="rId3" tooltip="https://www.ecfr.gov/current/title-2/subtitle-A/chapter-II/part-200/subpart-D/subject-group-ECFR682eb6fbfabcde2/section-200.344">
                  <a:extLst>
                    <a:ext uri="{A12FA001-AC4F-418D-AE19-62706E023703}">
                      <ahyp:hlinkClr xmlns:ahyp="http://schemas.microsoft.com/office/drawing/2018/hyperlinkcolor" val="tx"/>
                    </a:ext>
                  </a:extLst>
                </a:hlinkClick>
              </a:rPr>
              <a:t>: 2 CFR 200.344 -- Closeout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954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Additional Resources</a:t>
            </a:r>
          </a:p>
        </p:txBody>
      </p:sp>
      <p:sp>
        <p:nvSpPr>
          <p:cNvPr id="9" name="TextBox 9"/>
          <p:cNvSpPr txBox="1"/>
          <p:nvPr/>
        </p:nvSpPr>
        <p:spPr>
          <a:xfrm>
            <a:off x="429694" y="1587105"/>
            <a:ext cx="8894213" cy="5025390"/>
          </a:xfrm>
          <a:prstGeom prst="rect">
            <a:avLst/>
          </a:prstGeom>
        </p:spPr>
        <p:txBody>
          <a:bodyPr lIns="0" tIns="0" rIns="0" bIns="0" rtlCol="0" anchor="t">
            <a:spAutoFit/>
          </a:bodyPr>
          <a:lstStyle/>
          <a:p>
            <a:pPr>
              <a:lnSpc>
                <a:spcPts val="3359"/>
              </a:lnSpc>
            </a:pPr>
            <a:r>
              <a:rPr lang="en-US" sz="2400">
                <a:solidFill>
                  <a:srgbClr val="FFFFFF"/>
                </a:solidFill>
                <a:latin typeface="Raleway Bold"/>
              </a:rPr>
              <a:t>MARAD Additional Resources for Federal Grant Reporting Requirements</a:t>
            </a:r>
          </a:p>
          <a:p>
            <a:pPr>
              <a:lnSpc>
                <a:spcPts val="3359"/>
              </a:lnSpc>
            </a:pPr>
            <a:endParaRPr lang="en-US" sz="2400">
              <a:solidFill>
                <a:srgbClr val="FFFFFF"/>
              </a:solidFill>
              <a:latin typeface="Raleway Bold"/>
            </a:endParaRPr>
          </a:p>
          <a:p>
            <a:pPr>
              <a:lnSpc>
                <a:spcPts val="3359"/>
              </a:lnSpc>
            </a:pPr>
            <a:r>
              <a:rPr lang="en-US" sz="2400">
                <a:solidFill>
                  <a:srgbClr val="FFFFFF"/>
                </a:solidFill>
                <a:latin typeface="Raleway"/>
              </a:rPr>
              <a:t>https://www.maritime.dot.gov/grants/federal-grant-assistance/federal-grant-assistance</a:t>
            </a:r>
          </a:p>
          <a:p>
            <a:pPr>
              <a:lnSpc>
                <a:spcPts val="3359"/>
              </a:lnSpc>
            </a:pPr>
            <a:endParaRPr lang="en-US" sz="2400">
              <a:solidFill>
                <a:srgbClr val="FFFFFF"/>
              </a:solidFill>
              <a:latin typeface="Raleway"/>
            </a:endParaRPr>
          </a:p>
          <a:p>
            <a:pPr marL="518160" lvl="1" indent="-259080">
              <a:lnSpc>
                <a:spcPts val="3359"/>
              </a:lnSpc>
              <a:buFont typeface="Arial"/>
              <a:buChar char="•"/>
            </a:pPr>
            <a:r>
              <a:rPr lang="en-US" sz="2400">
                <a:solidFill>
                  <a:srgbClr val="FFFFFF"/>
                </a:solidFill>
                <a:latin typeface="Raleway"/>
              </a:rPr>
              <a:t>United States Marine Highway Program</a:t>
            </a:r>
          </a:p>
          <a:p>
            <a:pPr marL="518160" lvl="1" indent="-259080">
              <a:lnSpc>
                <a:spcPts val="3359"/>
              </a:lnSpc>
              <a:buFont typeface="Arial"/>
              <a:buChar char="•"/>
            </a:pPr>
            <a:r>
              <a:rPr lang="en-US" sz="2400">
                <a:solidFill>
                  <a:srgbClr val="FFFFFF"/>
                </a:solidFill>
                <a:latin typeface="Raleway"/>
              </a:rPr>
              <a:t>Port Infrastructure Development Grants</a:t>
            </a:r>
          </a:p>
          <a:p>
            <a:pPr marL="518160" lvl="1" indent="-259080">
              <a:lnSpc>
                <a:spcPts val="3359"/>
              </a:lnSpc>
              <a:buFont typeface="Arial"/>
              <a:buChar char="•"/>
            </a:pPr>
            <a:r>
              <a:rPr lang="en-US" sz="2400">
                <a:solidFill>
                  <a:srgbClr val="FFFFFF"/>
                </a:solidFill>
                <a:latin typeface="Raleway"/>
              </a:rPr>
              <a:t>Rebuilding American Infrastructure with Sustainability and Equity (RAISE)?</a:t>
            </a:r>
          </a:p>
          <a:p>
            <a:pPr marL="518160" lvl="1" indent="-259080">
              <a:lnSpc>
                <a:spcPts val="3359"/>
              </a:lnSpc>
              <a:buFont typeface="Arial"/>
              <a:buChar char="•"/>
            </a:pPr>
            <a:r>
              <a:rPr lang="en-US" sz="2400">
                <a:solidFill>
                  <a:srgbClr val="FFFFFF"/>
                </a:solidFill>
                <a:latin typeface="Raleway"/>
              </a:rPr>
              <a:t>Infrastructure For Rebuilding America (INFRA)</a:t>
            </a:r>
          </a:p>
          <a:p>
            <a:pPr>
              <a:lnSpc>
                <a:spcPts val="3359"/>
              </a:lnSpc>
            </a:pPr>
            <a:endParaRPr lang="en-US" sz="2400">
              <a:solidFill>
                <a:srgbClr val="FFFFFF"/>
              </a:solidFill>
              <a:latin typeface="Raleway"/>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5325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5486400" y="1746113"/>
            <a:ext cx="3689655" cy="4273687"/>
          </a:xfrm>
          <a:custGeom>
            <a:avLst/>
            <a:gdLst/>
            <a:ahLst/>
            <a:cxnLst/>
            <a:rect l="l" t="t" r="r" b="b"/>
            <a:pathLst>
              <a:path w="3222136" h="4189521">
                <a:moveTo>
                  <a:pt x="0" y="0"/>
                </a:moveTo>
                <a:lnTo>
                  <a:pt x="3222136" y="0"/>
                </a:lnTo>
                <a:lnTo>
                  <a:pt x="3222136" y="4189521"/>
                </a:lnTo>
                <a:lnTo>
                  <a:pt x="0" y="418952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98877"/>
            <a:ext cx="6074220" cy="737235"/>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oboto Bold"/>
              </a:rPr>
              <a:t>Technical Capacity - Program Management &amp; Subrecipient Oversight</a:t>
            </a:r>
          </a:p>
        </p:txBody>
      </p:sp>
      <p:grpSp>
        <p:nvGrpSpPr>
          <p:cNvPr id="10" name="Group 10"/>
          <p:cNvGrpSpPr/>
          <p:nvPr/>
        </p:nvGrpSpPr>
        <p:grpSpPr>
          <a:xfrm>
            <a:off x="512466" y="1203260"/>
            <a:ext cx="4675276" cy="5458403"/>
            <a:chOff x="0" y="0"/>
            <a:chExt cx="6233702" cy="7277870"/>
          </a:xfrm>
        </p:grpSpPr>
        <p:sp>
          <p:nvSpPr>
            <p:cNvPr id="11" name="TextBox 11"/>
            <p:cNvSpPr txBox="1"/>
            <p:nvPr/>
          </p:nvSpPr>
          <p:spPr>
            <a:xfrm>
              <a:off x="0" y="1056352"/>
              <a:ext cx="6233702" cy="6221518"/>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Raleway"/>
                </a:rPr>
                <a:t>Recipients must enter into an agreement with each subrecipient that includes all the information required by 2 CFR Part 200.332.</a:t>
              </a:r>
            </a:p>
            <a:p>
              <a:pPr marL="474979" lvl="1" indent="-237490">
                <a:lnSpc>
                  <a:spcPts val="3079"/>
                </a:lnSpc>
                <a:buFont typeface="Arial"/>
                <a:buChar char="•"/>
              </a:pPr>
              <a:r>
                <a:rPr lang="en-US" sz="2199">
                  <a:solidFill>
                    <a:srgbClr val="FFFFFF"/>
                  </a:solidFill>
                  <a:latin typeface="Raleway"/>
                </a:rPr>
                <a:t>States must document and follow a public involvement process for the development of the long-range statewide transportation plan and State Transportation Improvement Program (STIP). </a:t>
              </a:r>
            </a:p>
          </p:txBody>
        </p:sp>
        <p:sp>
          <p:nvSpPr>
            <p:cNvPr id="12" name="TextBox 12"/>
            <p:cNvSpPr txBox="1"/>
            <p:nvPr/>
          </p:nvSpPr>
          <p:spPr>
            <a:xfrm>
              <a:off x="0" y="-66675"/>
              <a:ext cx="6233702" cy="1139401"/>
            </a:xfrm>
            <a:prstGeom prst="rect">
              <a:avLst/>
            </a:prstGeom>
          </p:spPr>
          <p:txBody>
            <a:bodyPr lIns="0" tIns="0" rIns="0" bIns="0" rtlCol="0" anchor="t">
              <a:spAutoFit/>
            </a:bodyPr>
            <a:lstStyle/>
            <a:p>
              <a:pPr>
                <a:lnSpc>
                  <a:spcPts val="4200"/>
                </a:lnSpc>
              </a:pPr>
              <a:r>
                <a:rPr lang="en-US" sz="3000">
                  <a:solidFill>
                    <a:srgbClr val="FFFFFF"/>
                  </a:solidFill>
                  <a:latin typeface="Raleway Bold"/>
                </a:rPr>
                <a:t>Basic Requirements</a:t>
              </a:r>
            </a:p>
            <a:p>
              <a:pPr>
                <a:lnSpc>
                  <a:spcPts val="2660"/>
                </a:lnSpc>
                <a:spcBef>
                  <a:spcPct val="0"/>
                </a:spcBef>
              </a:pPr>
              <a:endParaRPr lang="en-US" sz="3000">
                <a:solidFill>
                  <a:srgbClr val="FFFFFF"/>
                </a:solidFill>
                <a:latin typeface="Raleway Bold"/>
              </a:endParaRPr>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98877"/>
            <a:ext cx="6074220" cy="737235"/>
          </a:xfrm>
          <a:prstGeom prst="rect">
            <a:avLst/>
          </a:prstGeom>
        </p:spPr>
        <p:txBody>
          <a:bodyPr lIns="0" tIns="0" rIns="0" bIns="0" rtlCol="0" anchor="t">
            <a:spAutoFit/>
          </a:bodyPr>
          <a:lstStyle/>
          <a:p>
            <a:pPr>
              <a:lnSpc>
                <a:spcPts val="2940"/>
              </a:lnSpc>
              <a:spcBef>
                <a:spcPct val="0"/>
              </a:spcBef>
            </a:pPr>
            <a:r>
              <a:rPr lang="en-US" sz="2100" dirty="0">
                <a:solidFill>
                  <a:srgbClr val="FFFFFF"/>
                </a:solidFill>
                <a:latin typeface="Roboto Bold"/>
              </a:rPr>
              <a:t>Technical Capacity - Program Management &amp; Subrecipient Oversight</a:t>
            </a:r>
          </a:p>
        </p:txBody>
      </p:sp>
      <p:sp>
        <p:nvSpPr>
          <p:cNvPr id="9" name="TextBox 9"/>
          <p:cNvSpPr txBox="1"/>
          <p:nvPr/>
        </p:nvSpPr>
        <p:spPr>
          <a:xfrm>
            <a:off x="304800" y="1228441"/>
            <a:ext cx="9257853" cy="5331909"/>
          </a:xfrm>
          <a:prstGeom prst="rect">
            <a:avLst/>
          </a:prstGeom>
        </p:spPr>
        <p:txBody>
          <a:bodyPr wrap="square" lIns="0" tIns="0" rIns="0" bIns="0" rtlCol="0" anchor="t">
            <a:spAutoFit/>
          </a:bodyPr>
          <a:lstStyle/>
          <a:p>
            <a:pPr>
              <a:lnSpc>
                <a:spcPts val="4199"/>
              </a:lnSpc>
            </a:pPr>
            <a:r>
              <a:rPr lang="en-US" sz="2999" dirty="0">
                <a:solidFill>
                  <a:srgbClr val="FFFFFF"/>
                </a:solidFill>
                <a:latin typeface="Raleway Bold"/>
              </a:rPr>
              <a:t>Basic Requirement</a:t>
            </a:r>
          </a:p>
          <a:p>
            <a:pPr>
              <a:lnSpc>
                <a:spcPts val="2800"/>
              </a:lnSpc>
            </a:pPr>
            <a:endParaRPr lang="en-US" sz="2999" dirty="0">
              <a:solidFill>
                <a:srgbClr val="FFFFFF"/>
              </a:solidFill>
              <a:latin typeface="Raleway Bold"/>
            </a:endParaRPr>
          </a:p>
          <a:p>
            <a:pPr>
              <a:lnSpc>
                <a:spcPts val="2940"/>
              </a:lnSpc>
            </a:pPr>
            <a:r>
              <a:rPr lang="en-US" sz="2100" dirty="0">
                <a:solidFill>
                  <a:srgbClr val="FFFFFF"/>
                </a:solidFill>
                <a:latin typeface="Raleway"/>
              </a:rPr>
              <a:t>Any subrecipient in receipt of an award or contract exceeding $100,000 is subject to the same disclosure requirements as the recipient (See Legal review area for explanation of lobbying certification requirements). </a:t>
            </a:r>
            <a:r>
              <a:rPr lang="en-US" sz="2100" dirty="0">
                <a:solidFill>
                  <a:srgbClr val="FFFFFF"/>
                </a:solidFill>
                <a:latin typeface="Raleway Bold"/>
              </a:rPr>
              <a:t>The recipient must obtain an OMB Standard Form LLL or a quarterly report update from a subrecipient for an event that should be reported. </a:t>
            </a:r>
          </a:p>
          <a:p>
            <a:pPr>
              <a:lnSpc>
                <a:spcPts val="2940"/>
              </a:lnSpc>
            </a:pPr>
            <a:endParaRPr lang="en-US" sz="2100" dirty="0">
              <a:solidFill>
                <a:srgbClr val="FFFFFF"/>
              </a:solidFill>
              <a:latin typeface="Raleway Bold"/>
            </a:endParaRPr>
          </a:p>
          <a:p>
            <a:pPr>
              <a:lnSpc>
                <a:spcPts val="2940"/>
              </a:lnSpc>
            </a:pPr>
            <a:r>
              <a:rPr lang="en-US" sz="2100" dirty="0">
                <a:solidFill>
                  <a:srgbClr val="FFFFFF"/>
                </a:solidFill>
                <a:latin typeface="Raleway"/>
              </a:rPr>
              <a:t>Obtaining the certification with annual certifications and assurances from subrecipients with one signature for all the certifications and assurances meets the requirement.</a:t>
            </a:r>
          </a:p>
          <a:p>
            <a:pPr>
              <a:lnSpc>
                <a:spcPts val="2940"/>
              </a:lnSpc>
            </a:pPr>
            <a:endParaRPr lang="en-US" sz="2100" dirty="0">
              <a:solidFill>
                <a:srgbClr val="FFFFFF"/>
              </a:solidFill>
              <a:latin typeface="Raleway"/>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49/subtitle-A/part-20/subpart-A/section-20.110">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49/subtitle-A/part-20/subpart-A/section-20.110">
                  <a:extLst>
                    <a:ext uri="{A12FA001-AC4F-418D-AE19-62706E023703}">
                      <ahyp:hlinkClr xmlns:ahyp="http://schemas.microsoft.com/office/drawing/2018/hyperlinkcolor" val="tx"/>
                    </a:ext>
                  </a:extLst>
                </a:hlinkClick>
              </a:rPr>
              <a:t>: 49 CFR 20.110 -- Certification and disclosure.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51417"/>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98877"/>
            <a:ext cx="6074220" cy="737235"/>
          </a:xfrm>
          <a:prstGeom prst="rect">
            <a:avLst/>
          </a:prstGeom>
        </p:spPr>
        <p:txBody>
          <a:bodyPr lIns="0" tIns="0" rIns="0" bIns="0" rtlCol="0" anchor="t">
            <a:spAutoFit/>
          </a:bodyPr>
          <a:lstStyle/>
          <a:p>
            <a:pPr>
              <a:lnSpc>
                <a:spcPts val="2940"/>
              </a:lnSpc>
              <a:spcBef>
                <a:spcPct val="0"/>
              </a:spcBef>
            </a:pPr>
            <a:r>
              <a:rPr lang="en-US" sz="2100" dirty="0">
                <a:solidFill>
                  <a:srgbClr val="FFFFFF"/>
                </a:solidFill>
                <a:latin typeface="Roboto Bold"/>
              </a:rPr>
              <a:t>Technical Capacity - Program Management &amp; Subrecipient Oversight</a:t>
            </a:r>
          </a:p>
        </p:txBody>
      </p:sp>
      <p:sp>
        <p:nvSpPr>
          <p:cNvPr id="9" name="TextBox 9"/>
          <p:cNvSpPr txBox="1"/>
          <p:nvPr/>
        </p:nvSpPr>
        <p:spPr>
          <a:xfrm>
            <a:off x="429694" y="1226658"/>
            <a:ext cx="8894213" cy="4937125"/>
          </a:xfrm>
          <a:prstGeom prst="rect">
            <a:avLst/>
          </a:prstGeom>
        </p:spPr>
        <p:txBody>
          <a:bodyPr lIns="0" tIns="0" rIns="0" bIns="0" rtlCol="0" anchor="t">
            <a:spAutoFit/>
          </a:bodyPr>
          <a:lstStyle/>
          <a:p>
            <a:pPr>
              <a:lnSpc>
                <a:spcPts val="4059"/>
              </a:lnSpc>
            </a:pPr>
            <a:r>
              <a:rPr lang="en-US" sz="2899" dirty="0">
                <a:solidFill>
                  <a:srgbClr val="FFFFFF"/>
                </a:solidFill>
                <a:latin typeface="Raleway Bold"/>
              </a:rPr>
              <a:t>Basic Requirement</a:t>
            </a:r>
          </a:p>
          <a:p>
            <a:pPr>
              <a:lnSpc>
                <a:spcPts val="2660"/>
              </a:lnSpc>
            </a:pPr>
            <a:endParaRPr lang="en-US" sz="2899" dirty="0">
              <a:solidFill>
                <a:srgbClr val="FFFFFF"/>
              </a:solidFill>
              <a:latin typeface="Raleway Bold"/>
            </a:endParaRPr>
          </a:p>
          <a:p>
            <a:pPr>
              <a:lnSpc>
                <a:spcPts val="2940"/>
              </a:lnSpc>
            </a:pPr>
            <a:r>
              <a:rPr lang="en-US" sz="2100" dirty="0">
                <a:solidFill>
                  <a:srgbClr val="FFFFFF"/>
                </a:solidFill>
                <a:latin typeface="Raleway Bold"/>
              </a:rPr>
              <a:t>Recipients must:</a:t>
            </a:r>
          </a:p>
          <a:p>
            <a:pPr marL="453390" lvl="1" indent="-226695">
              <a:lnSpc>
                <a:spcPts val="2940"/>
              </a:lnSpc>
              <a:buFont typeface="Arial"/>
              <a:buChar char="•"/>
            </a:pPr>
            <a:r>
              <a:rPr lang="en-US" sz="2100" dirty="0">
                <a:solidFill>
                  <a:srgbClr val="FFFFFF"/>
                </a:solidFill>
                <a:latin typeface="Raleway"/>
              </a:rPr>
              <a:t>Enter into an agreement with each subrecipient. Agreements must state the terms and conditions of assistance and include information required by 2 CFR part 200.332.</a:t>
            </a:r>
          </a:p>
          <a:p>
            <a:pPr marL="453390" lvl="1" indent="-226695">
              <a:lnSpc>
                <a:spcPts val="2940"/>
              </a:lnSpc>
              <a:buFont typeface="Arial"/>
              <a:buChar char="•"/>
            </a:pPr>
            <a:r>
              <a:rPr lang="en-US" sz="2100" dirty="0">
                <a:solidFill>
                  <a:srgbClr val="FFFFFF"/>
                </a:solidFill>
                <a:latin typeface="Raleway"/>
              </a:rPr>
              <a:t>Obtain required certifications and assurances from subrecipients.</a:t>
            </a:r>
          </a:p>
          <a:p>
            <a:pPr marL="453390" lvl="1" indent="-226695">
              <a:lnSpc>
                <a:spcPts val="2940"/>
              </a:lnSpc>
              <a:buFont typeface="Arial"/>
              <a:buChar char="•"/>
            </a:pPr>
            <a:r>
              <a:rPr lang="en-US" sz="2100" dirty="0">
                <a:solidFill>
                  <a:srgbClr val="FFFFFF"/>
                </a:solidFill>
                <a:latin typeface="Raleway"/>
              </a:rPr>
              <a:t>Report in the Federal Funding Accountability and Transparency Act Subaward Reporting System (FSRS) on subawards.</a:t>
            </a:r>
          </a:p>
          <a:p>
            <a:pPr marL="453390" lvl="1" indent="-226695">
              <a:lnSpc>
                <a:spcPts val="2940"/>
              </a:lnSpc>
              <a:buFont typeface="Arial"/>
              <a:buChar char="•"/>
            </a:pPr>
            <a:r>
              <a:rPr lang="en-US" sz="2100" dirty="0">
                <a:solidFill>
                  <a:srgbClr val="FFFFFF"/>
                </a:solidFill>
                <a:latin typeface="Raleway"/>
              </a:rPr>
              <a:t>Ensure subrecipients comply with the terms of the award.</a:t>
            </a:r>
          </a:p>
          <a:p>
            <a:pPr>
              <a:lnSpc>
                <a:spcPts val="2940"/>
              </a:lnSpc>
            </a:pPr>
            <a:endParaRPr lang="en-US" sz="2100" dirty="0">
              <a:solidFill>
                <a:srgbClr val="FFFFFF"/>
              </a:solidFill>
              <a:latin typeface="Raleway"/>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031321e29ac5bbd/section-200.332">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031321e29ac5bbd/section-200.332">
                  <a:extLst>
                    <a:ext uri="{A12FA001-AC4F-418D-AE19-62706E023703}">
                      <ahyp:hlinkClr xmlns:ahyp="http://schemas.microsoft.com/office/drawing/2018/hyperlinkcolor" val="tx"/>
                    </a:ext>
                  </a:extLst>
                </a:hlinkClick>
              </a:rPr>
              <a:t>: 2 CFR 200.332 -- Requirements for pass-through entities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03131"/>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98877"/>
            <a:ext cx="6074220" cy="737235"/>
          </a:xfrm>
          <a:prstGeom prst="rect">
            <a:avLst/>
          </a:prstGeom>
        </p:spPr>
        <p:txBody>
          <a:bodyPr lIns="0" tIns="0" rIns="0" bIns="0" rtlCol="0" anchor="t">
            <a:spAutoFit/>
          </a:bodyPr>
          <a:lstStyle/>
          <a:p>
            <a:pPr>
              <a:lnSpc>
                <a:spcPts val="2940"/>
              </a:lnSpc>
              <a:spcBef>
                <a:spcPct val="0"/>
              </a:spcBef>
            </a:pPr>
            <a:r>
              <a:rPr lang="en-US" sz="2100" dirty="0">
                <a:solidFill>
                  <a:srgbClr val="FFFFFF"/>
                </a:solidFill>
                <a:latin typeface="Roboto Bold"/>
              </a:rPr>
              <a:t>Technical Capacity - Program Management &amp; Subrecipient Oversight</a:t>
            </a:r>
          </a:p>
        </p:txBody>
      </p:sp>
      <p:sp>
        <p:nvSpPr>
          <p:cNvPr id="9" name="TextBox 9"/>
          <p:cNvSpPr txBox="1"/>
          <p:nvPr/>
        </p:nvSpPr>
        <p:spPr>
          <a:xfrm>
            <a:off x="429694" y="1203131"/>
            <a:ext cx="8894213" cy="5144135"/>
          </a:xfrm>
          <a:prstGeom prst="rect">
            <a:avLst/>
          </a:prstGeom>
        </p:spPr>
        <p:txBody>
          <a:bodyPr lIns="0" tIns="0" rIns="0" bIns="0" rtlCol="0" anchor="t">
            <a:spAutoFit/>
          </a:bodyPr>
          <a:lstStyle/>
          <a:p>
            <a:pPr>
              <a:lnSpc>
                <a:spcPts val="4199"/>
              </a:lnSpc>
            </a:pPr>
            <a:r>
              <a:rPr lang="en-US" sz="2999">
                <a:solidFill>
                  <a:srgbClr val="FFFFFF"/>
                </a:solidFill>
                <a:latin typeface="Raleway Bold"/>
              </a:rPr>
              <a:t>Basic Requirement</a:t>
            </a:r>
          </a:p>
          <a:p>
            <a:pPr>
              <a:lnSpc>
                <a:spcPts val="2660"/>
              </a:lnSpc>
            </a:pPr>
            <a:endParaRPr lang="en-US" sz="2999">
              <a:solidFill>
                <a:srgbClr val="FFFFFF"/>
              </a:solidFill>
              <a:latin typeface="Raleway Bold"/>
            </a:endParaRPr>
          </a:p>
          <a:p>
            <a:pPr>
              <a:lnSpc>
                <a:spcPts val="3080"/>
              </a:lnSpc>
            </a:pPr>
            <a:r>
              <a:rPr lang="en-US" sz="2200">
                <a:solidFill>
                  <a:srgbClr val="FFFFFF"/>
                </a:solidFill>
                <a:latin typeface="Raleway"/>
              </a:rPr>
              <a:t>Each recipient is required to ensure, to the best of their knowledge and belief, that none of their subrecipients are suspended, debarred, ineligible, or voluntarily excluded from participation in federally assisted transactions or procurements. </a:t>
            </a:r>
          </a:p>
          <a:p>
            <a:pPr>
              <a:lnSpc>
                <a:spcPts val="3080"/>
              </a:lnSpc>
            </a:pPr>
            <a:endParaRPr lang="en-US" sz="2200">
              <a:solidFill>
                <a:srgbClr val="FFFFFF"/>
              </a:solidFill>
              <a:latin typeface="Raleway"/>
            </a:endParaRPr>
          </a:p>
          <a:p>
            <a:pPr>
              <a:lnSpc>
                <a:spcPts val="3080"/>
              </a:lnSpc>
            </a:pPr>
            <a:r>
              <a:rPr lang="en-US" sz="2200">
                <a:solidFill>
                  <a:srgbClr val="FFFFFF"/>
                </a:solidFill>
                <a:latin typeface="Raleway"/>
              </a:rPr>
              <a:t>For each subrecipient agreement expected to equal or exceed $25,000, recipients must verify that the subrecipient is not excluded or disqualified by:</a:t>
            </a:r>
          </a:p>
          <a:p>
            <a:pPr marL="474981" lvl="1" indent="-237491">
              <a:lnSpc>
                <a:spcPts val="3080"/>
              </a:lnSpc>
              <a:buFont typeface="Arial"/>
              <a:buChar char="•"/>
            </a:pPr>
            <a:r>
              <a:rPr lang="en-US" sz="2200">
                <a:solidFill>
                  <a:srgbClr val="FFFFFF"/>
                </a:solidFill>
                <a:latin typeface="Raleway"/>
              </a:rPr>
              <a:t>Checking SAM exclusions (at SAM.gov); or </a:t>
            </a:r>
          </a:p>
          <a:p>
            <a:pPr marL="474981" lvl="1" indent="-237491">
              <a:lnSpc>
                <a:spcPts val="3080"/>
              </a:lnSpc>
              <a:buFont typeface="Arial"/>
              <a:buChar char="•"/>
            </a:pPr>
            <a:r>
              <a:rPr lang="en-US" sz="2200">
                <a:solidFill>
                  <a:srgbClr val="FFFFFF"/>
                </a:solidFill>
                <a:latin typeface="Raleway"/>
              </a:rPr>
              <a:t>Collecting a certification; or</a:t>
            </a:r>
          </a:p>
          <a:p>
            <a:pPr marL="474981" lvl="1" indent="-237491">
              <a:lnSpc>
                <a:spcPts val="3080"/>
              </a:lnSpc>
              <a:buFont typeface="Arial"/>
              <a:buChar char="•"/>
            </a:pPr>
            <a:r>
              <a:rPr lang="en-US" sz="2200">
                <a:solidFill>
                  <a:srgbClr val="FFFFFF"/>
                </a:solidFill>
                <a:latin typeface="Raleway"/>
              </a:rPr>
              <a:t>Adding a clause or condition to the covered transaction</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98877"/>
            <a:ext cx="6074220" cy="737235"/>
          </a:xfrm>
          <a:prstGeom prst="rect">
            <a:avLst/>
          </a:prstGeom>
        </p:spPr>
        <p:txBody>
          <a:bodyPr lIns="0" tIns="0" rIns="0" bIns="0" rtlCol="0" anchor="t">
            <a:spAutoFit/>
          </a:bodyPr>
          <a:lstStyle/>
          <a:p>
            <a:pPr>
              <a:lnSpc>
                <a:spcPts val="2940"/>
              </a:lnSpc>
              <a:spcBef>
                <a:spcPct val="0"/>
              </a:spcBef>
            </a:pPr>
            <a:r>
              <a:rPr lang="en-US" sz="2100" dirty="0">
                <a:solidFill>
                  <a:srgbClr val="FFFFFF"/>
                </a:solidFill>
                <a:latin typeface="Roboto Bold"/>
              </a:rPr>
              <a:t>Technical Capacity - Program Management &amp; Subrecipient Oversight</a:t>
            </a:r>
          </a:p>
        </p:txBody>
      </p:sp>
      <p:sp>
        <p:nvSpPr>
          <p:cNvPr id="9" name="TextBox 9"/>
          <p:cNvSpPr txBox="1"/>
          <p:nvPr/>
        </p:nvSpPr>
        <p:spPr>
          <a:xfrm>
            <a:off x="512466" y="1784842"/>
            <a:ext cx="8894213" cy="3238259"/>
          </a:xfrm>
          <a:prstGeom prst="rect">
            <a:avLst/>
          </a:prstGeom>
        </p:spPr>
        <p:txBody>
          <a:bodyPr lIns="0" tIns="0" rIns="0" bIns="0" rtlCol="0" anchor="t">
            <a:spAutoFit/>
          </a:bodyPr>
          <a:lstStyle/>
          <a:p>
            <a:pPr>
              <a:lnSpc>
                <a:spcPts val="4199"/>
              </a:lnSpc>
            </a:pPr>
            <a:r>
              <a:rPr lang="en-US" sz="2999" dirty="0">
                <a:solidFill>
                  <a:srgbClr val="FFFFFF"/>
                </a:solidFill>
                <a:latin typeface="Raleway Bold"/>
              </a:rPr>
              <a:t>Basic Requirement</a:t>
            </a:r>
          </a:p>
          <a:p>
            <a:pPr>
              <a:lnSpc>
                <a:spcPts val="2660"/>
              </a:lnSpc>
            </a:pPr>
            <a:endParaRPr lang="en-US" sz="2999" dirty="0">
              <a:solidFill>
                <a:srgbClr val="FFFFFF"/>
              </a:solidFill>
              <a:latin typeface="Raleway Bold"/>
            </a:endParaRPr>
          </a:p>
          <a:p>
            <a:pPr>
              <a:lnSpc>
                <a:spcPts val="3080"/>
              </a:lnSpc>
            </a:pPr>
            <a:r>
              <a:rPr lang="en-US" sz="2200" dirty="0">
                <a:solidFill>
                  <a:srgbClr val="FFFFFF"/>
                </a:solidFill>
                <a:latin typeface="Raleway Bold"/>
              </a:rPr>
              <a:t>Governing Directive</a:t>
            </a:r>
          </a:p>
          <a:p>
            <a:pPr marL="474981" lvl="1" indent="-237491">
              <a:lnSpc>
                <a:spcPts val="3080"/>
              </a:lnSpc>
              <a:buFont typeface="Arial"/>
              <a:buChar char="•"/>
            </a:pPr>
            <a:r>
              <a:rPr lang="en-US" sz="2200" u="sng" dirty="0" err="1">
                <a:solidFill>
                  <a:schemeClr val="bg1"/>
                </a:solidFill>
                <a:latin typeface="Raleway"/>
                <a:hlinkClick r:id="rId3" tooltip="https://www.ecfr.gov/current/title-2/subtitle-A/chapter-I/part-180/subpart-C/section-180.300">
                  <a:extLst>
                    <a:ext uri="{A12FA001-AC4F-418D-AE19-62706E023703}">
                      <ahyp:hlinkClr xmlns:ahyp="http://schemas.microsoft.com/office/drawing/2018/hyperlinkcolor" val="tx"/>
                    </a:ext>
                  </a:extLst>
                </a:hlinkClick>
              </a:rPr>
              <a:t>eCFR</a:t>
            </a:r>
            <a:r>
              <a:rPr lang="en-US" sz="2200" u="sng" dirty="0">
                <a:solidFill>
                  <a:schemeClr val="bg1"/>
                </a:solidFill>
                <a:latin typeface="Raleway"/>
                <a:hlinkClick r:id="rId3" tooltip="https://www.ecfr.gov/current/title-2/subtitle-A/chapter-I/part-180/subpart-C/section-180.300">
                  <a:extLst>
                    <a:ext uri="{A12FA001-AC4F-418D-AE19-62706E023703}">
                      <ahyp:hlinkClr xmlns:ahyp="http://schemas.microsoft.com/office/drawing/2018/hyperlinkcolor" val="tx"/>
                    </a:ext>
                  </a:extLst>
                </a:hlinkClick>
              </a:rPr>
              <a:t>: 2 CFR 180.300 -- What must I do before I enter into a covered transaction with another person at the next lower tier?</a:t>
            </a:r>
          </a:p>
          <a:p>
            <a:pPr marL="474981" lvl="1" indent="-237491">
              <a:lnSpc>
                <a:spcPts val="3080"/>
              </a:lnSpc>
              <a:buFont typeface="Arial"/>
              <a:buChar char="•"/>
            </a:pPr>
            <a:r>
              <a:rPr lang="en-US" sz="2200" u="sng" dirty="0" err="1">
                <a:solidFill>
                  <a:schemeClr val="bg1"/>
                </a:solidFill>
                <a:latin typeface="Raleway"/>
                <a:hlinkClick r:id="rId4" tooltip="https://www.ecfr.gov/current/title-2/subtitle-A/chapter-I/part-180/subpart-C/section-180.310">
                  <a:extLst>
                    <a:ext uri="{A12FA001-AC4F-418D-AE19-62706E023703}">
                      <ahyp:hlinkClr xmlns:ahyp="http://schemas.microsoft.com/office/drawing/2018/hyperlinkcolor" val="tx"/>
                    </a:ext>
                  </a:extLst>
                </a:hlinkClick>
              </a:rPr>
              <a:t>eCFR</a:t>
            </a:r>
            <a:r>
              <a:rPr lang="en-US" sz="2200" u="sng" dirty="0">
                <a:solidFill>
                  <a:schemeClr val="bg1"/>
                </a:solidFill>
                <a:latin typeface="Raleway"/>
                <a:hlinkClick r:id="rId4" tooltip="https://www.ecfr.gov/current/title-2/subtitle-A/chapter-I/part-180/subpart-C/section-180.310">
                  <a:extLst>
                    <a:ext uri="{A12FA001-AC4F-418D-AE19-62706E023703}">
                      <ahyp:hlinkClr xmlns:ahyp="http://schemas.microsoft.com/office/drawing/2018/hyperlinkcolor" val="tx"/>
                    </a:ext>
                  </a:extLst>
                </a:hlinkClick>
              </a:rPr>
              <a:t>: 2 CFR 180.310 -- What must I do if a Federal agency excludes a person with whom I am already doing business in a covered transaction?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93325"/>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98877"/>
            <a:ext cx="6074220" cy="737235"/>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oboto Bold"/>
              </a:rPr>
              <a:t>Technical Capacity - Program Management &amp; Subrecipient Oversight</a:t>
            </a:r>
          </a:p>
        </p:txBody>
      </p:sp>
      <p:sp>
        <p:nvSpPr>
          <p:cNvPr id="9" name="TextBox 9"/>
          <p:cNvSpPr txBox="1"/>
          <p:nvPr/>
        </p:nvSpPr>
        <p:spPr>
          <a:xfrm>
            <a:off x="512466" y="1293325"/>
            <a:ext cx="8894213" cy="5623527"/>
          </a:xfrm>
          <a:prstGeom prst="rect">
            <a:avLst/>
          </a:prstGeom>
        </p:spPr>
        <p:txBody>
          <a:bodyPr lIns="0" tIns="0" rIns="0" bIns="0" rtlCol="0" anchor="t">
            <a:spAutoFit/>
          </a:bodyPr>
          <a:lstStyle/>
          <a:p>
            <a:pPr>
              <a:lnSpc>
                <a:spcPts val="4199"/>
              </a:lnSpc>
            </a:pPr>
            <a:r>
              <a:rPr lang="en-US" sz="2999" dirty="0">
                <a:solidFill>
                  <a:srgbClr val="FFFFFF"/>
                </a:solidFill>
                <a:latin typeface="Raleway Bold"/>
              </a:rPr>
              <a:t>Basic Requirement</a:t>
            </a:r>
          </a:p>
          <a:p>
            <a:pPr>
              <a:lnSpc>
                <a:spcPts val="2660"/>
              </a:lnSpc>
            </a:pPr>
            <a:endParaRPr lang="en-US" sz="2999" dirty="0">
              <a:solidFill>
                <a:srgbClr val="FFFFFF"/>
              </a:solidFill>
              <a:latin typeface="Raleway Bold"/>
            </a:endParaRPr>
          </a:p>
          <a:p>
            <a:pPr>
              <a:lnSpc>
                <a:spcPts val="3080"/>
              </a:lnSpc>
            </a:pPr>
            <a:r>
              <a:rPr lang="en-US" sz="2200" dirty="0">
                <a:solidFill>
                  <a:srgbClr val="FFFFFF"/>
                </a:solidFill>
                <a:latin typeface="Raleway Bold"/>
              </a:rPr>
              <a:t>Recipients must:</a:t>
            </a:r>
          </a:p>
          <a:p>
            <a:pPr marL="474981" lvl="1" indent="-237491">
              <a:lnSpc>
                <a:spcPts val="3080"/>
              </a:lnSpc>
              <a:buFont typeface="Arial"/>
              <a:buChar char="•"/>
            </a:pPr>
            <a:r>
              <a:rPr lang="en-US" sz="2200" dirty="0">
                <a:solidFill>
                  <a:srgbClr val="FFFFFF"/>
                </a:solidFill>
                <a:latin typeface="Raleway"/>
              </a:rPr>
              <a:t>Evaluate each subrecipient's risk of noncompliance with Federal statutes, regulations, and the terms and conditions of the subaward.</a:t>
            </a:r>
          </a:p>
          <a:p>
            <a:pPr marL="474981" lvl="1" indent="-237491">
              <a:lnSpc>
                <a:spcPts val="3080"/>
              </a:lnSpc>
              <a:buFont typeface="Arial"/>
              <a:buChar char="•"/>
            </a:pPr>
            <a:r>
              <a:rPr lang="en-US" sz="2200" dirty="0">
                <a:solidFill>
                  <a:srgbClr val="FFFFFF"/>
                </a:solidFill>
                <a:latin typeface="Raleway"/>
              </a:rPr>
              <a:t>Develop a subrecipient monitoring program to ensure that the subaward is used for authorized purposes in compliance with Federal statutes, regulations, and the terms and conditions of the subaward, and that subaward performance goals are achieved.</a:t>
            </a:r>
          </a:p>
          <a:p>
            <a:pPr>
              <a:lnSpc>
                <a:spcPts val="3080"/>
              </a:lnSpc>
            </a:pPr>
            <a:endParaRPr lang="en-US" sz="2200" dirty="0">
              <a:solidFill>
                <a:srgbClr val="FFFFFF"/>
              </a:solidFill>
              <a:latin typeface="Raleway"/>
            </a:endParaRPr>
          </a:p>
          <a:p>
            <a:pPr>
              <a:lnSpc>
                <a:spcPts val="3080"/>
              </a:lnSpc>
            </a:pPr>
            <a:r>
              <a:rPr lang="en-US" sz="2200" dirty="0">
                <a:solidFill>
                  <a:srgbClr val="FFFFFF"/>
                </a:solidFill>
                <a:latin typeface="Raleway Bold"/>
              </a:rPr>
              <a:t>Governing Directive</a:t>
            </a:r>
          </a:p>
          <a:p>
            <a:pPr>
              <a:lnSpc>
                <a:spcPts val="3080"/>
              </a:lnSpc>
            </a:pPr>
            <a:r>
              <a:rPr lang="en-US" sz="2200" u="sng" dirty="0" err="1">
                <a:solidFill>
                  <a:schemeClr val="bg1"/>
                </a:solidFill>
                <a:latin typeface="Raleway"/>
                <a:hlinkClick r:id="rId3" tooltip="https://www.ecfr.gov/current/title-2/subtitle-A/chapter-II/part-200/subpart-D/subject-group-ECFR031321e29ac5bbd/section-200.332">
                  <a:extLst>
                    <a:ext uri="{A12FA001-AC4F-418D-AE19-62706E023703}">
                      <ahyp:hlinkClr xmlns:ahyp="http://schemas.microsoft.com/office/drawing/2018/hyperlinkcolor" val="tx"/>
                    </a:ext>
                  </a:extLst>
                </a:hlinkClick>
              </a:rPr>
              <a:t>eCFR</a:t>
            </a:r>
            <a:r>
              <a:rPr lang="en-US" sz="2200" u="sng" dirty="0">
                <a:solidFill>
                  <a:schemeClr val="bg1"/>
                </a:solidFill>
                <a:latin typeface="Raleway"/>
                <a:hlinkClick r:id="rId3" tooltip="https://www.ecfr.gov/current/title-2/subtitle-A/chapter-II/part-200/subpart-D/subject-group-ECFR031321e29ac5bbd/section-200.332">
                  <a:extLst>
                    <a:ext uri="{A12FA001-AC4F-418D-AE19-62706E023703}">
                      <ahyp:hlinkClr xmlns:ahyp="http://schemas.microsoft.com/office/drawing/2018/hyperlinkcolor" val="tx"/>
                    </a:ext>
                  </a:extLst>
                </a:hlinkClick>
              </a:rPr>
              <a:t>: 2 CFR 200.332 -- Requirements for pass-through entities</a:t>
            </a:r>
          </a:p>
          <a:p>
            <a:pPr>
              <a:lnSpc>
                <a:spcPts val="3080"/>
              </a:lnSpc>
            </a:pPr>
            <a:endParaRPr lang="en-US" sz="2200" u="sng" dirty="0">
              <a:solidFill>
                <a:srgbClr val="0000FF"/>
              </a:solidFill>
              <a:latin typeface="Raleway"/>
              <a:hlinkClick r:id="rId3" tooltip="https://www.ecfr.gov/current/title-2/subtitle-A/chapter-II/part-200/subpart-D/subject-group-ECFR031321e29ac5bbd/section-200.332">
                <a:extLst>
                  <a:ext uri="{A12FA001-AC4F-418D-AE19-62706E023703}">
                    <ahyp:hlinkClr xmlns:ahyp="http://schemas.microsoft.com/office/drawing/2018/hyperlinkcolor" val="tx"/>
                  </a:ext>
                </a:extLst>
              </a:hlinkCli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9458" y="1169485"/>
            <a:ext cx="8774684" cy="5794253"/>
          </a:xfrm>
          <a:custGeom>
            <a:avLst/>
            <a:gdLst/>
            <a:ahLst/>
            <a:cxnLst/>
            <a:rect l="l" t="t" r="r" b="b"/>
            <a:pathLst>
              <a:path w="8774684" h="5794253">
                <a:moveTo>
                  <a:pt x="0" y="0"/>
                </a:moveTo>
                <a:lnTo>
                  <a:pt x="8774684" y="0"/>
                </a:lnTo>
                <a:lnTo>
                  <a:pt x="8774684" y="5794253"/>
                </a:lnTo>
                <a:lnTo>
                  <a:pt x="0" y="579425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1"/>
            <a:ext cx="9753600" cy="1169485"/>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163862" y="134120"/>
            <a:ext cx="6074220" cy="622935"/>
          </a:xfrm>
          <a:prstGeom prst="rect">
            <a:avLst/>
          </a:prstGeom>
        </p:spPr>
        <p:txBody>
          <a:bodyPr lIns="0" tIns="0" rIns="0" bIns="0" rtlCol="0" anchor="t">
            <a:spAutoFit/>
          </a:bodyPr>
          <a:lstStyle/>
          <a:p>
            <a:pPr>
              <a:lnSpc>
                <a:spcPts val="5040"/>
              </a:lnSpc>
              <a:spcBef>
                <a:spcPct val="0"/>
              </a:spcBef>
            </a:pPr>
            <a:r>
              <a:rPr lang="en-US" sz="3600" dirty="0">
                <a:solidFill>
                  <a:srgbClr val="FFFFFF"/>
                </a:solidFill>
                <a:latin typeface="Roboto Bold"/>
              </a:rPr>
              <a:t>Gateway Offices &amp; Directors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622953" y="2340859"/>
            <a:ext cx="3508609" cy="2633482"/>
          </a:xfrm>
          <a:custGeom>
            <a:avLst/>
            <a:gdLst/>
            <a:ahLst/>
            <a:cxnLst/>
            <a:rect l="l" t="t" r="r" b="b"/>
            <a:pathLst>
              <a:path w="3508609" h="2633482">
                <a:moveTo>
                  <a:pt x="0" y="0"/>
                </a:moveTo>
                <a:lnTo>
                  <a:pt x="3508609" y="0"/>
                </a:lnTo>
                <a:lnTo>
                  <a:pt x="3508609" y="2633482"/>
                </a:lnTo>
                <a:lnTo>
                  <a:pt x="0" y="2633482"/>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Project Management</a:t>
            </a:r>
          </a:p>
        </p:txBody>
      </p:sp>
      <p:sp>
        <p:nvSpPr>
          <p:cNvPr id="10" name="TextBox 10"/>
          <p:cNvSpPr txBox="1"/>
          <p:nvPr/>
        </p:nvSpPr>
        <p:spPr>
          <a:xfrm>
            <a:off x="4639904" y="2283709"/>
            <a:ext cx="4778669" cy="3348990"/>
          </a:xfrm>
          <a:prstGeom prst="rect">
            <a:avLst/>
          </a:prstGeom>
        </p:spPr>
        <p:txBody>
          <a:bodyPr lIns="0" tIns="0" rIns="0" bIns="0" rtlCol="0" anchor="t">
            <a:spAutoFit/>
          </a:bodyPr>
          <a:lstStyle/>
          <a:p>
            <a:pPr>
              <a:lnSpc>
                <a:spcPts val="3359"/>
              </a:lnSpc>
            </a:pPr>
            <a:r>
              <a:rPr lang="en-US" sz="2400">
                <a:solidFill>
                  <a:srgbClr val="FFFFFF"/>
                </a:solidFill>
                <a:latin typeface="Raleway"/>
              </a:rPr>
              <a:t>Recipients must be able to implement MARAD-funded projects in accordance with the terms and conditions stated within its MARAD Grant Agreement and all applicable laws and regulations using sound management practices.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65613"/>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Project Management</a:t>
            </a:r>
          </a:p>
        </p:txBody>
      </p:sp>
      <p:sp>
        <p:nvSpPr>
          <p:cNvPr id="9" name="TextBox 9"/>
          <p:cNvSpPr txBox="1"/>
          <p:nvPr/>
        </p:nvSpPr>
        <p:spPr>
          <a:xfrm>
            <a:off x="512466" y="1165613"/>
            <a:ext cx="8739582" cy="5572231"/>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080"/>
              </a:lnSpc>
            </a:pPr>
            <a:r>
              <a:rPr lang="en-US" sz="2200" dirty="0">
                <a:solidFill>
                  <a:srgbClr val="FFFFFF"/>
                </a:solidFill>
                <a:latin typeface="Raleway Bold"/>
              </a:rPr>
              <a:t>Recipients must: </a:t>
            </a:r>
          </a:p>
          <a:p>
            <a:pPr marL="474981" lvl="1" indent="-237491">
              <a:lnSpc>
                <a:spcPts val="3080"/>
              </a:lnSpc>
              <a:buFont typeface="Arial"/>
              <a:buChar char="•"/>
            </a:pPr>
            <a:r>
              <a:rPr lang="en-US" sz="2200" dirty="0">
                <a:solidFill>
                  <a:srgbClr val="FFFFFF"/>
                </a:solidFill>
                <a:latin typeface="Raleway"/>
              </a:rPr>
              <a:t>Ensure project schedules, budgets, and performance objectives are achieved.</a:t>
            </a:r>
          </a:p>
          <a:p>
            <a:pPr marL="474981" lvl="1" indent="-237491">
              <a:lnSpc>
                <a:spcPts val="3080"/>
              </a:lnSpc>
              <a:buFont typeface="Arial"/>
              <a:buChar char="•"/>
            </a:pPr>
            <a:r>
              <a:rPr lang="en-US" sz="2200" dirty="0">
                <a:solidFill>
                  <a:srgbClr val="FFFFFF"/>
                </a:solidFill>
                <a:latin typeface="Raleway"/>
              </a:rPr>
              <a:t>Provide technical inspection and supervision of all projects in progress.</a:t>
            </a:r>
          </a:p>
          <a:p>
            <a:pPr marL="474981" lvl="1" indent="-237491">
              <a:lnSpc>
                <a:spcPts val="3080"/>
              </a:lnSpc>
              <a:buFont typeface="Arial"/>
              <a:buChar char="•"/>
            </a:pPr>
            <a:r>
              <a:rPr lang="en-US" sz="2200" dirty="0">
                <a:solidFill>
                  <a:srgbClr val="FFFFFF"/>
                </a:solidFill>
                <a:latin typeface="Raleway"/>
              </a:rPr>
              <a:t>Ensure conformity and compliance with all applicable Federal, state, and local regulations.</a:t>
            </a:r>
          </a:p>
          <a:p>
            <a:pPr marL="474981" lvl="1" indent="-237491">
              <a:lnSpc>
                <a:spcPts val="3080"/>
              </a:lnSpc>
              <a:buFont typeface="Arial"/>
              <a:buChar char="•"/>
            </a:pPr>
            <a:r>
              <a:rPr lang="en-US" sz="2200" dirty="0">
                <a:solidFill>
                  <a:srgbClr val="FFFFFF"/>
                </a:solidFill>
                <a:latin typeface="Raleway"/>
              </a:rPr>
              <a:t>Obtain all necessary approvals prior to incurring costs.</a:t>
            </a:r>
          </a:p>
          <a:p>
            <a:pPr>
              <a:lnSpc>
                <a:spcPts val="3080"/>
              </a:lnSpc>
            </a:pPr>
            <a:endParaRPr lang="en-US" sz="2200" dirty="0">
              <a:solidFill>
                <a:srgbClr val="FFFFFF"/>
              </a:solidFill>
              <a:latin typeface="Raleway"/>
            </a:endParaRPr>
          </a:p>
          <a:p>
            <a:pPr>
              <a:lnSpc>
                <a:spcPts val="3080"/>
              </a:lnSpc>
            </a:pPr>
            <a:r>
              <a:rPr lang="en-US" sz="2200" dirty="0">
                <a:solidFill>
                  <a:srgbClr val="FFFFFF"/>
                </a:solidFill>
                <a:latin typeface="Raleway Bold"/>
              </a:rPr>
              <a:t>Governing Directive</a:t>
            </a:r>
          </a:p>
          <a:p>
            <a:pPr marL="474981" lvl="1" indent="-237491">
              <a:lnSpc>
                <a:spcPts val="3080"/>
              </a:lnSpc>
              <a:buFont typeface="Arial"/>
              <a:buChar char="•"/>
            </a:pPr>
            <a:r>
              <a:rPr lang="en-US" sz="2200" u="sng" dirty="0">
                <a:solidFill>
                  <a:schemeClr val="bg1"/>
                </a:solidFill>
                <a:latin typeface="Raleway"/>
                <a:hlinkClick r:id="rId3" tooltip="https://cms.marad.dot.gov/grants-finances/federal-grant-assistance/grants-management-process">
                  <a:extLst>
                    <a:ext uri="{A12FA001-AC4F-418D-AE19-62706E023703}">
                      <ahyp:hlinkClr xmlns:ahyp="http://schemas.microsoft.com/office/drawing/2018/hyperlinkcolor" val="tx"/>
                    </a:ext>
                  </a:extLst>
                </a:hlinkClick>
              </a:rPr>
              <a:t>Grants Management Process | MARAD (dot.gov)</a:t>
            </a:r>
            <a:r>
              <a:rPr lang="en-US" sz="2200" u="sng" dirty="0">
                <a:solidFill>
                  <a:schemeClr val="bg1"/>
                </a:solidFill>
                <a:latin typeface="Raleway"/>
              </a:rPr>
              <a:t> // </a:t>
            </a:r>
            <a:r>
              <a:rPr lang="en-US" sz="2200" u="sng" dirty="0" err="1">
                <a:solidFill>
                  <a:schemeClr val="bg1"/>
                </a:solidFill>
                <a:latin typeface="Raleway"/>
                <a:hlinkClick r:id="rId4" tooltip="https://www.ecfr.gov/current/title-2/subtitle-A/chapter-II/part-200/subpart-D/section-200.300">
                  <a:extLst>
                    <a:ext uri="{A12FA001-AC4F-418D-AE19-62706E023703}">
                      <ahyp:hlinkClr xmlns:ahyp="http://schemas.microsoft.com/office/drawing/2018/hyperlinkcolor" val="tx"/>
                    </a:ext>
                  </a:extLst>
                </a:hlinkClick>
              </a:rPr>
              <a:t>eCFR</a:t>
            </a:r>
            <a:r>
              <a:rPr lang="en-US" sz="2200" u="sng" dirty="0">
                <a:solidFill>
                  <a:schemeClr val="bg1"/>
                </a:solidFill>
                <a:latin typeface="Raleway"/>
                <a:hlinkClick r:id="rId4" tooltip="https://www.ecfr.gov/current/title-2/subtitle-A/chapter-II/part-200/subpart-D/section-200.300">
                  <a:extLst>
                    <a:ext uri="{A12FA001-AC4F-418D-AE19-62706E023703}">
                      <ahyp:hlinkClr xmlns:ahyp="http://schemas.microsoft.com/office/drawing/2018/hyperlinkcolor" val="tx"/>
                    </a:ext>
                  </a:extLst>
                </a:hlinkClick>
              </a:rPr>
              <a:t>: 2 CFR 200.300 -- Statutory and national policy requirements.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Project Management</a:t>
            </a:r>
          </a:p>
        </p:txBody>
      </p:sp>
      <p:sp>
        <p:nvSpPr>
          <p:cNvPr id="9" name="TextBox 9"/>
          <p:cNvSpPr txBox="1"/>
          <p:nvPr/>
        </p:nvSpPr>
        <p:spPr>
          <a:xfrm>
            <a:off x="507009" y="1480503"/>
            <a:ext cx="8739582" cy="4709795"/>
          </a:xfrm>
          <a:prstGeom prst="rect">
            <a:avLst/>
          </a:prstGeom>
        </p:spPr>
        <p:txBody>
          <a:bodyPr lIns="0" tIns="0" rIns="0" bIns="0" rtlCol="0" anchor="t">
            <a:spAutoFit/>
          </a:bodyPr>
          <a:lstStyle/>
          <a:p>
            <a:pPr>
              <a:lnSpc>
                <a:spcPts val="3779"/>
              </a:lnSpc>
            </a:pPr>
            <a:r>
              <a:rPr lang="en-US" sz="2699">
                <a:solidFill>
                  <a:srgbClr val="FFFFFF"/>
                </a:solidFill>
                <a:latin typeface="Raleway Bold"/>
              </a:rPr>
              <a:t>Basic Requirement</a:t>
            </a:r>
          </a:p>
          <a:p>
            <a:pPr>
              <a:lnSpc>
                <a:spcPts val="2660"/>
              </a:lnSpc>
            </a:pPr>
            <a:endParaRPr lang="en-US" sz="2699">
              <a:solidFill>
                <a:srgbClr val="FFFFFF"/>
              </a:solidFill>
              <a:latin typeface="Raleway Bold"/>
            </a:endParaRPr>
          </a:p>
          <a:p>
            <a:pPr>
              <a:lnSpc>
                <a:spcPts val="3080"/>
              </a:lnSpc>
            </a:pPr>
            <a:r>
              <a:rPr lang="en-US" sz="2200">
                <a:solidFill>
                  <a:srgbClr val="FFFFFF"/>
                </a:solidFill>
                <a:latin typeface="Raleway Bold"/>
              </a:rPr>
              <a:t>The recipient must provide technical inspection and supervision of contractors and lessees to ensure performance objectives are achieved and in compliance with MARAD requirements.</a:t>
            </a:r>
          </a:p>
          <a:p>
            <a:pPr>
              <a:lnSpc>
                <a:spcPts val="3080"/>
              </a:lnSpc>
            </a:pPr>
            <a:endParaRPr lang="en-US" sz="2200">
              <a:solidFill>
                <a:srgbClr val="FFFFFF"/>
              </a:solidFill>
              <a:latin typeface="Raleway Bold"/>
            </a:endParaRPr>
          </a:p>
          <a:p>
            <a:pPr>
              <a:lnSpc>
                <a:spcPts val="3080"/>
              </a:lnSpc>
            </a:pPr>
            <a:r>
              <a:rPr lang="en-US" sz="2200">
                <a:solidFill>
                  <a:srgbClr val="FFFFFF"/>
                </a:solidFill>
                <a:latin typeface="Raleway"/>
              </a:rPr>
              <a:t>Recipients must have an ongoing system to ensure that contractors and lessees adhere to Federal requirements. </a:t>
            </a:r>
          </a:p>
          <a:p>
            <a:pPr>
              <a:lnSpc>
                <a:spcPts val="3080"/>
              </a:lnSpc>
            </a:pPr>
            <a:endParaRPr lang="en-US" sz="2200">
              <a:solidFill>
                <a:srgbClr val="FFFFFF"/>
              </a:solidFill>
              <a:latin typeface="Raleway"/>
            </a:endParaRPr>
          </a:p>
          <a:p>
            <a:pPr>
              <a:lnSpc>
                <a:spcPts val="3080"/>
              </a:lnSpc>
            </a:pPr>
            <a:r>
              <a:rPr lang="en-US" sz="2200">
                <a:solidFill>
                  <a:srgbClr val="FFFFFF"/>
                </a:solidFill>
                <a:latin typeface="Raleway"/>
              </a:rPr>
              <a:t>While MARAD does not prescribe specific monitoring activities for ensuring compliance, it does expect the recipient to look behind certifications and assurances, contracts, and agreements.</a:t>
            </a:r>
            <a:r>
              <a:rPr lang="en-US" sz="2200">
                <a:solidFill>
                  <a:srgbClr val="FFFFFF"/>
                </a:solidFill>
                <a:latin typeface="Raleway Bold"/>
              </a:rPr>
              <a:t>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Project Management</a:t>
            </a:r>
          </a:p>
        </p:txBody>
      </p:sp>
      <p:sp>
        <p:nvSpPr>
          <p:cNvPr id="9" name="TextBox 9"/>
          <p:cNvSpPr txBox="1"/>
          <p:nvPr/>
        </p:nvSpPr>
        <p:spPr>
          <a:xfrm>
            <a:off x="282498" y="1523738"/>
            <a:ext cx="8739582" cy="3896995"/>
          </a:xfrm>
          <a:prstGeom prst="rect">
            <a:avLst/>
          </a:prstGeom>
        </p:spPr>
        <p:txBody>
          <a:bodyPr lIns="0" tIns="0" rIns="0" bIns="0" rtlCol="0" anchor="t">
            <a:spAutoFit/>
          </a:bodyPr>
          <a:lstStyle/>
          <a:p>
            <a:pPr>
              <a:lnSpc>
                <a:spcPts val="3080"/>
              </a:lnSpc>
            </a:pPr>
            <a:r>
              <a:rPr lang="en-US" sz="2200">
                <a:solidFill>
                  <a:srgbClr val="FFFFFF"/>
                </a:solidFill>
                <a:latin typeface="Raleway Bold"/>
              </a:rPr>
              <a:t>Continued - Basic Requirement</a:t>
            </a:r>
          </a:p>
          <a:p>
            <a:pPr>
              <a:lnSpc>
                <a:spcPts val="3080"/>
              </a:lnSpc>
            </a:pPr>
            <a:endParaRPr lang="en-US" sz="2200">
              <a:solidFill>
                <a:srgbClr val="FFFFFF"/>
              </a:solidFill>
              <a:latin typeface="Raleway Bold"/>
            </a:endParaRPr>
          </a:p>
          <a:p>
            <a:pPr>
              <a:lnSpc>
                <a:spcPts val="3080"/>
              </a:lnSpc>
            </a:pPr>
            <a:r>
              <a:rPr lang="en-US" sz="2200">
                <a:solidFill>
                  <a:srgbClr val="FFFFFF"/>
                </a:solidFill>
                <a:latin typeface="Raleway Bold"/>
              </a:rPr>
              <a:t>MARAD relies on each recipient to develop and implement effective systems for monitoring and ensuring compliance.</a:t>
            </a:r>
          </a:p>
          <a:p>
            <a:pPr>
              <a:lnSpc>
                <a:spcPts val="3080"/>
              </a:lnSpc>
            </a:pPr>
            <a:endParaRPr lang="en-US" sz="2200">
              <a:solidFill>
                <a:srgbClr val="FFFFFF"/>
              </a:solidFill>
              <a:latin typeface="Raleway Bold"/>
            </a:endParaRPr>
          </a:p>
          <a:p>
            <a:pPr>
              <a:lnSpc>
                <a:spcPts val="3080"/>
              </a:lnSpc>
            </a:pPr>
            <a:r>
              <a:rPr lang="en-US" sz="2200">
                <a:solidFill>
                  <a:srgbClr val="FFFFFF"/>
                </a:solidFill>
                <a:latin typeface="Raleway"/>
              </a:rPr>
              <a:t>Suggested Actions recipient would take: </a:t>
            </a:r>
          </a:p>
          <a:p>
            <a:pPr marL="474981" lvl="1" indent="-237491">
              <a:lnSpc>
                <a:spcPts val="3080"/>
              </a:lnSpc>
              <a:buFont typeface="Arial"/>
              <a:buChar char="•"/>
            </a:pPr>
            <a:r>
              <a:rPr lang="en-US" sz="2200">
                <a:solidFill>
                  <a:srgbClr val="FFFFFF"/>
                </a:solidFill>
                <a:latin typeface="Raleway"/>
              </a:rPr>
              <a:t>Review contract terms and statement of work</a:t>
            </a:r>
          </a:p>
          <a:p>
            <a:pPr marL="474981" lvl="1" indent="-237491">
              <a:lnSpc>
                <a:spcPts val="3080"/>
              </a:lnSpc>
              <a:buFont typeface="Arial"/>
              <a:buChar char="•"/>
            </a:pPr>
            <a:r>
              <a:rPr lang="en-US" sz="2200">
                <a:solidFill>
                  <a:srgbClr val="FFFFFF"/>
                </a:solidFill>
                <a:latin typeface="Raleway"/>
              </a:rPr>
              <a:t>Prepare and review monthly, quarterly, or annual reports</a:t>
            </a:r>
          </a:p>
          <a:p>
            <a:pPr marL="474981" lvl="1" indent="-237491">
              <a:lnSpc>
                <a:spcPts val="3080"/>
              </a:lnSpc>
              <a:buFont typeface="Arial"/>
              <a:buChar char="•"/>
            </a:pPr>
            <a:r>
              <a:rPr lang="en-US" sz="2200">
                <a:solidFill>
                  <a:srgbClr val="FFFFFF"/>
                </a:solidFill>
                <a:latin typeface="Raleway"/>
              </a:rPr>
              <a:t>Conduct meetings</a:t>
            </a:r>
          </a:p>
          <a:p>
            <a:pPr marL="474981" lvl="1" indent="-237491">
              <a:lnSpc>
                <a:spcPts val="3080"/>
              </a:lnSpc>
              <a:buFont typeface="Arial"/>
              <a:buChar char="•"/>
            </a:pPr>
            <a:r>
              <a:rPr lang="en-US" sz="2200">
                <a:solidFill>
                  <a:srgbClr val="FFFFFF"/>
                </a:solidFill>
                <a:latin typeface="Raleway"/>
              </a:rPr>
              <a:t>Conduct site visits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Project Management</a:t>
            </a:r>
          </a:p>
        </p:txBody>
      </p:sp>
      <p:sp>
        <p:nvSpPr>
          <p:cNvPr id="9" name="TextBox 9"/>
          <p:cNvSpPr txBox="1"/>
          <p:nvPr/>
        </p:nvSpPr>
        <p:spPr>
          <a:xfrm>
            <a:off x="507009" y="1480503"/>
            <a:ext cx="8739582" cy="4376420"/>
          </a:xfrm>
          <a:prstGeom prst="rect">
            <a:avLst/>
          </a:prstGeom>
        </p:spPr>
        <p:txBody>
          <a:bodyPr lIns="0" tIns="0" rIns="0" bIns="0" rtlCol="0" anchor="t">
            <a:spAutoFit/>
          </a:bodyPr>
          <a:lstStyle/>
          <a:p>
            <a:pPr>
              <a:lnSpc>
                <a:spcPts val="3779"/>
              </a:lnSpc>
            </a:pPr>
            <a:r>
              <a:rPr lang="en-US" sz="2699">
                <a:solidFill>
                  <a:srgbClr val="FFFFFF"/>
                </a:solidFill>
                <a:latin typeface="Raleway Bold"/>
              </a:rPr>
              <a:t>BASIC REQUIREMENT</a:t>
            </a:r>
          </a:p>
          <a:p>
            <a:pPr>
              <a:lnSpc>
                <a:spcPts val="3080"/>
              </a:lnSpc>
            </a:pPr>
            <a:endParaRPr lang="en-US" sz="2699">
              <a:solidFill>
                <a:srgbClr val="FFFFFF"/>
              </a:solidFill>
              <a:latin typeface="Raleway Bold"/>
            </a:endParaRPr>
          </a:p>
          <a:p>
            <a:pPr>
              <a:lnSpc>
                <a:spcPts val="3080"/>
              </a:lnSpc>
            </a:pPr>
            <a:r>
              <a:rPr lang="en-US" sz="2200">
                <a:solidFill>
                  <a:srgbClr val="FFFFFF"/>
                </a:solidFill>
                <a:latin typeface="Raleway"/>
              </a:rPr>
              <a:t>The recipient must provide technical inspection and supervision of projects undertaken by subrecipients.</a:t>
            </a:r>
          </a:p>
          <a:p>
            <a:pPr>
              <a:lnSpc>
                <a:spcPts val="3080"/>
              </a:lnSpc>
            </a:pPr>
            <a:endParaRPr lang="en-US" sz="2200">
              <a:solidFill>
                <a:srgbClr val="FFFFFF"/>
              </a:solidFill>
              <a:latin typeface="Raleway"/>
            </a:endParaRPr>
          </a:p>
          <a:p>
            <a:pPr>
              <a:lnSpc>
                <a:spcPts val="3080"/>
              </a:lnSpc>
            </a:pPr>
            <a:r>
              <a:rPr lang="en-US" sz="2200">
                <a:solidFill>
                  <a:srgbClr val="FFFFFF"/>
                </a:solidFill>
                <a:latin typeface="Raleway"/>
              </a:rPr>
              <a:t>A recipient is responsible for Federal assistance that is passed through to a subrecipient. </a:t>
            </a:r>
          </a:p>
          <a:p>
            <a:pPr>
              <a:lnSpc>
                <a:spcPts val="3080"/>
              </a:lnSpc>
            </a:pPr>
            <a:endParaRPr lang="en-US" sz="2200">
              <a:solidFill>
                <a:srgbClr val="FFFFFF"/>
              </a:solidFill>
              <a:latin typeface="Raleway"/>
            </a:endParaRPr>
          </a:p>
          <a:p>
            <a:pPr>
              <a:lnSpc>
                <a:spcPts val="3080"/>
              </a:lnSpc>
            </a:pPr>
            <a:r>
              <a:rPr lang="en-US" sz="2200">
                <a:solidFill>
                  <a:srgbClr val="FFFFFF"/>
                </a:solidFill>
                <a:latin typeface="Raleway"/>
              </a:rPr>
              <a:t>The recipients’ responsibilities include, but are not limited to, providing, directly or by contract, adequate technical inspection and supervision of all subrecipient projects.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Technical Capacity - Project Management</a:t>
            </a:r>
          </a:p>
        </p:txBody>
      </p:sp>
      <p:sp>
        <p:nvSpPr>
          <p:cNvPr id="9" name="TextBox 9"/>
          <p:cNvSpPr txBox="1"/>
          <p:nvPr/>
        </p:nvSpPr>
        <p:spPr>
          <a:xfrm>
            <a:off x="507009" y="1490028"/>
            <a:ext cx="8739582" cy="4711382"/>
          </a:xfrm>
          <a:prstGeom prst="rect">
            <a:avLst/>
          </a:prstGeom>
        </p:spPr>
        <p:txBody>
          <a:bodyPr lIns="0" tIns="0" rIns="0" bIns="0" rtlCol="0" anchor="t">
            <a:spAutoFit/>
          </a:bodyPr>
          <a:lstStyle/>
          <a:p>
            <a:pPr>
              <a:lnSpc>
                <a:spcPts val="3080"/>
              </a:lnSpc>
            </a:pPr>
            <a:r>
              <a:rPr lang="en-US" sz="2200">
                <a:solidFill>
                  <a:srgbClr val="FFFFFF"/>
                </a:solidFill>
                <a:latin typeface="Raleway Bold"/>
              </a:rPr>
              <a:t>Continued - Basic Requirement</a:t>
            </a:r>
          </a:p>
          <a:p>
            <a:pPr>
              <a:lnSpc>
                <a:spcPts val="3080"/>
              </a:lnSpc>
            </a:pPr>
            <a:endParaRPr lang="en-US" sz="2200">
              <a:solidFill>
                <a:srgbClr val="FFFFFF"/>
              </a:solidFill>
              <a:latin typeface="Raleway Bold"/>
            </a:endParaRPr>
          </a:p>
          <a:p>
            <a:pPr>
              <a:lnSpc>
                <a:spcPts val="3080"/>
              </a:lnSpc>
            </a:pPr>
            <a:r>
              <a:rPr lang="en-US" sz="2200">
                <a:solidFill>
                  <a:srgbClr val="FFFFFF"/>
                </a:solidFill>
                <a:latin typeface="Raleway Bold"/>
              </a:rPr>
              <a:t>Monitoring mechanisms may include:</a:t>
            </a:r>
          </a:p>
          <a:p>
            <a:pPr marL="474981" lvl="1" indent="-237491">
              <a:lnSpc>
                <a:spcPts val="3080"/>
              </a:lnSpc>
              <a:buFont typeface="Arial"/>
              <a:buChar char="•"/>
            </a:pPr>
            <a:r>
              <a:rPr lang="en-US" sz="2200">
                <a:solidFill>
                  <a:srgbClr val="FFFFFF"/>
                </a:solidFill>
                <a:latin typeface="Raleway"/>
              </a:rPr>
              <a:t>Contracting with a consultant to provide project management oversight</a:t>
            </a:r>
          </a:p>
          <a:p>
            <a:pPr marL="474981" lvl="1" indent="-237491">
              <a:lnSpc>
                <a:spcPts val="3080"/>
              </a:lnSpc>
              <a:buFont typeface="Arial"/>
              <a:buChar char="•"/>
            </a:pPr>
            <a:r>
              <a:rPr lang="en-US" sz="2200">
                <a:solidFill>
                  <a:srgbClr val="FFFFFF"/>
                </a:solidFill>
                <a:latin typeface="Raleway"/>
              </a:rPr>
              <a:t>Reviewing requests for proposals and contracts</a:t>
            </a:r>
          </a:p>
          <a:p>
            <a:pPr marL="474981" lvl="1" indent="-237491">
              <a:lnSpc>
                <a:spcPts val="3080"/>
              </a:lnSpc>
              <a:buFont typeface="Arial"/>
              <a:buChar char="•"/>
            </a:pPr>
            <a:r>
              <a:rPr lang="en-US" sz="2200">
                <a:solidFill>
                  <a:srgbClr val="FFFFFF"/>
                </a:solidFill>
                <a:latin typeface="Raleway"/>
              </a:rPr>
              <a:t>Reviewing plans and drawings</a:t>
            </a:r>
          </a:p>
          <a:p>
            <a:pPr marL="474981" lvl="1" indent="-237491">
              <a:lnSpc>
                <a:spcPts val="3080"/>
              </a:lnSpc>
              <a:buFont typeface="Arial"/>
              <a:buChar char="•"/>
            </a:pPr>
            <a:r>
              <a:rPr lang="en-US" sz="2200">
                <a:solidFill>
                  <a:srgbClr val="FFFFFF"/>
                </a:solidFill>
                <a:latin typeface="Raleway"/>
              </a:rPr>
              <a:t>Conducting periodic site inspections</a:t>
            </a:r>
          </a:p>
          <a:p>
            <a:pPr marL="474981" lvl="1" indent="-237491">
              <a:lnSpc>
                <a:spcPts val="3080"/>
              </a:lnSpc>
              <a:buFont typeface="Arial"/>
              <a:buChar char="•"/>
            </a:pPr>
            <a:r>
              <a:rPr lang="en-US" sz="2200">
                <a:solidFill>
                  <a:srgbClr val="FFFFFF"/>
                </a:solidFill>
                <a:latin typeface="Raleway"/>
              </a:rPr>
              <a:t>Requiring progress reports</a:t>
            </a:r>
          </a:p>
          <a:p>
            <a:pPr marL="474981" lvl="1" indent="-237491">
              <a:lnSpc>
                <a:spcPts val="3080"/>
              </a:lnSpc>
              <a:buFont typeface="Arial"/>
              <a:buChar char="•"/>
            </a:pPr>
            <a:r>
              <a:rPr lang="en-US" sz="2200">
                <a:solidFill>
                  <a:srgbClr val="FFFFFF"/>
                </a:solidFill>
                <a:latin typeface="Raleway"/>
              </a:rPr>
              <a:t>Attending project review meetings</a:t>
            </a:r>
          </a:p>
          <a:p>
            <a:pPr marL="474981" lvl="1" indent="-237491">
              <a:lnSpc>
                <a:spcPts val="3080"/>
              </a:lnSpc>
              <a:buFont typeface="Arial"/>
              <a:buChar char="•"/>
            </a:pPr>
            <a:r>
              <a:rPr lang="en-US" sz="2200">
                <a:solidFill>
                  <a:srgbClr val="FFFFFF"/>
                </a:solidFill>
                <a:latin typeface="Raleway"/>
              </a:rPr>
              <a:t>Withholding payment of a portion of the award until final inspection and acceptance of the project</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048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Governing Authority &amp; Guidance</a:t>
            </a:r>
          </a:p>
        </p:txBody>
      </p:sp>
      <p:sp>
        <p:nvSpPr>
          <p:cNvPr id="9" name="TextBox 9"/>
          <p:cNvSpPr txBox="1"/>
          <p:nvPr/>
        </p:nvSpPr>
        <p:spPr>
          <a:xfrm>
            <a:off x="507009" y="1337767"/>
            <a:ext cx="8739582" cy="4766945"/>
          </a:xfrm>
          <a:prstGeom prst="rect">
            <a:avLst/>
          </a:prstGeom>
        </p:spPr>
        <p:txBody>
          <a:bodyPr lIns="0" tIns="0" rIns="0" bIns="0" rtlCol="0" anchor="t">
            <a:spAutoFit/>
          </a:bodyPr>
          <a:lstStyle/>
          <a:p>
            <a:pPr algn="ctr">
              <a:lnSpc>
                <a:spcPts val="3779"/>
              </a:lnSpc>
            </a:pPr>
            <a:r>
              <a:rPr lang="en-US" sz="2699">
                <a:solidFill>
                  <a:srgbClr val="FFFFFF"/>
                </a:solidFill>
                <a:latin typeface="Raleway Bold"/>
              </a:rPr>
              <a:t>Additional Helpful Links</a:t>
            </a:r>
          </a:p>
          <a:p>
            <a:pPr algn="ctr">
              <a:lnSpc>
                <a:spcPts val="3080"/>
              </a:lnSpc>
            </a:pPr>
            <a:endParaRPr lang="en-US" sz="2699">
              <a:solidFill>
                <a:srgbClr val="FFFFFF"/>
              </a:solidFill>
              <a:latin typeface="Raleway Bold"/>
            </a:endParaRPr>
          </a:p>
          <a:p>
            <a:pPr marL="474981" lvl="1" indent="-237491">
              <a:lnSpc>
                <a:spcPts val="3080"/>
              </a:lnSpc>
              <a:buFont typeface="Arial"/>
              <a:buChar char="•"/>
            </a:pPr>
            <a:r>
              <a:rPr lang="en-US" sz="2200">
                <a:solidFill>
                  <a:srgbClr val="FFFFFF"/>
                </a:solidFill>
                <a:latin typeface="Raleway Bold"/>
              </a:rPr>
              <a:t>Uniform Guidance (2 CFR 200) </a:t>
            </a:r>
          </a:p>
          <a:p>
            <a:pPr marL="949962" lvl="2" indent="-316654">
              <a:lnSpc>
                <a:spcPts val="3080"/>
              </a:lnSpc>
              <a:buFont typeface="Arial"/>
              <a:buChar char="⚬"/>
            </a:pPr>
            <a:r>
              <a:rPr lang="en-US" sz="2200">
                <a:solidFill>
                  <a:srgbClr val="FFFFFF"/>
                </a:solidFill>
                <a:latin typeface="Raleway"/>
              </a:rPr>
              <a:t>https://www.ecfr.gov/current/title-2/subtitle-A/chapter-II/part-200?toc=1 </a:t>
            </a:r>
          </a:p>
          <a:p>
            <a:pPr marL="474981" lvl="1" indent="-237491">
              <a:lnSpc>
                <a:spcPts val="3080"/>
              </a:lnSpc>
              <a:buFont typeface="Arial"/>
              <a:buChar char="•"/>
            </a:pPr>
            <a:r>
              <a:rPr lang="en-US" sz="2200">
                <a:solidFill>
                  <a:srgbClr val="FFFFFF"/>
                </a:solidFill>
                <a:latin typeface="Raleway Bold"/>
              </a:rPr>
              <a:t>Grants.Gov</a:t>
            </a:r>
          </a:p>
          <a:p>
            <a:pPr marL="949962" lvl="2" indent="-316654">
              <a:lnSpc>
                <a:spcPts val="3080"/>
              </a:lnSpc>
              <a:buFont typeface="Arial"/>
              <a:buChar char="⚬"/>
            </a:pPr>
            <a:r>
              <a:rPr lang="en-US" sz="2200">
                <a:solidFill>
                  <a:srgbClr val="FFFFFF"/>
                </a:solidFill>
                <a:latin typeface="Raleway"/>
              </a:rPr>
              <a:t>https://www.grants.gov/ </a:t>
            </a:r>
          </a:p>
          <a:p>
            <a:pPr marL="474981" lvl="1" indent="-237491">
              <a:lnSpc>
                <a:spcPts val="3080"/>
              </a:lnSpc>
              <a:buFont typeface="Arial"/>
              <a:buChar char="•"/>
            </a:pPr>
            <a:r>
              <a:rPr lang="en-US" sz="2200">
                <a:solidFill>
                  <a:srgbClr val="FFFFFF"/>
                </a:solidFill>
                <a:latin typeface="Raleway Bold"/>
              </a:rPr>
              <a:t>Federal Audit Clearinghouse:</a:t>
            </a:r>
          </a:p>
          <a:p>
            <a:pPr marL="949962" lvl="2" indent="-316654">
              <a:lnSpc>
                <a:spcPts val="3080"/>
              </a:lnSpc>
              <a:buFont typeface="Arial"/>
              <a:buChar char="⚬"/>
            </a:pPr>
            <a:r>
              <a:rPr lang="en-US" sz="2200">
                <a:solidFill>
                  <a:srgbClr val="FFFFFF"/>
                </a:solidFill>
                <a:latin typeface="Raleway"/>
              </a:rPr>
              <a:t> https://facweb.census.gov/uploadpdf.aspx </a:t>
            </a:r>
          </a:p>
          <a:p>
            <a:pPr marL="474981" lvl="1" indent="-237491">
              <a:lnSpc>
                <a:spcPts val="3080"/>
              </a:lnSpc>
              <a:buFont typeface="Arial"/>
              <a:buChar char="•"/>
            </a:pPr>
            <a:r>
              <a:rPr lang="en-US" sz="2200">
                <a:solidFill>
                  <a:srgbClr val="FFFFFF"/>
                </a:solidFill>
                <a:latin typeface="Raleway Bold"/>
              </a:rPr>
              <a:t>Single Audit Regulations:  2 CFR 200 Subpart F-(Section 500)</a:t>
            </a:r>
          </a:p>
          <a:p>
            <a:pPr marL="949962" lvl="2" indent="-316654">
              <a:lnSpc>
                <a:spcPts val="3080"/>
              </a:lnSpc>
              <a:buFont typeface="Arial"/>
              <a:buChar char="⚬"/>
            </a:pPr>
            <a:r>
              <a:rPr lang="en-US" sz="2200">
                <a:solidFill>
                  <a:srgbClr val="FFFFFF"/>
                </a:solidFill>
                <a:latin typeface="Raleway"/>
              </a:rPr>
              <a:t>https://www.ecfr.gov/current/title-2/subtitle-A/chapter-II/part-200/subpart-F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954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429204" y="2364804"/>
            <a:ext cx="4594939" cy="3061378"/>
          </a:xfrm>
          <a:custGeom>
            <a:avLst/>
            <a:gdLst/>
            <a:ahLst/>
            <a:cxnLst/>
            <a:rect l="l" t="t" r="r" b="b"/>
            <a:pathLst>
              <a:path w="4594939" h="3061378">
                <a:moveTo>
                  <a:pt x="0" y="0"/>
                </a:moveTo>
                <a:lnTo>
                  <a:pt x="4594939" y="0"/>
                </a:lnTo>
                <a:lnTo>
                  <a:pt x="4594939" y="3061378"/>
                </a:lnTo>
                <a:lnTo>
                  <a:pt x="0" y="306137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Technical Capacity Questions</a:t>
            </a:r>
          </a:p>
        </p:txBody>
      </p:sp>
      <p:sp>
        <p:nvSpPr>
          <p:cNvPr id="10" name="TextBox 10"/>
          <p:cNvSpPr txBox="1"/>
          <p:nvPr/>
        </p:nvSpPr>
        <p:spPr>
          <a:xfrm>
            <a:off x="5247871" y="1645688"/>
            <a:ext cx="4178627" cy="5068570"/>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Roboto"/>
              </a:rPr>
              <a:t>I can report to MARAD as needed on my progress with the award</a:t>
            </a:r>
          </a:p>
          <a:p>
            <a:pPr marL="474979" lvl="1" indent="-237490">
              <a:lnSpc>
                <a:spcPts val="3079"/>
              </a:lnSpc>
              <a:buFont typeface="Arial"/>
              <a:buChar char="•"/>
            </a:pPr>
            <a:r>
              <a:rPr lang="en-US" sz="2199">
                <a:solidFill>
                  <a:srgbClr val="FFFFFF"/>
                </a:solidFill>
                <a:latin typeface="Roboto"/>
              </a:rPr>
              <a:t>I must have an agreement with each subrecipient and must comply with CFR Part 200.332</a:t>
            </a:r>
          </a:p>
          <a:p>
            <a:pPr marL="474979" lvl="1" indent="-237490">
              <a:lnSpc>
                <a:spcPts val="3079"/>
              </a:lnSpc>
              <a:spcBef>
                <a:spcPct val="0"/>
              </a:spcBef>
              <a:buFont typeface="Arial"/>
              <a:buChar char="•"/>
            </a:pPr>
            <a:r>
              <a:rPr lang="en-US" sz="2199">
                <a:solidFill>
                  <a:srgbClr val="FFFFFF"/>
                </a:solidFill>
                <a:latin typeface="Roboto"/>
              </a:rPr>
              <a:t>My Agency must implement MARAD funded projects in accordance with application agreement as well as applicable laws and regulations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98859"/>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Technical Capacity Answers</a:t>
            </a:r>
          </a:p>
        </p:txBody>
      </p:sp>
      <p:grpSp>
        <p:nvGrpSpPr>
          <p:cNvPr id="9" name="Group 9"/>
          <p:cNvGrpSpPr/>
          <p:nvPr/>
        </p:nvGrpSpPr>
        <p:grpSpPr>
          <a:xfrm>
            <a:off x="512466" y="1102721"/>
            <a:ext cx="3849053" cy="2930070"/>
            <a:chOff x="0" y="0"/>
            <a:chExt cx="5132070" cy="3906760"/>
          </a:xfrm>
        </p:grpSpPr>
        <p:sp>
          <p:nvSpPr>
            <p:cNvPr id="10" name="TextBox 10"/>
            <p:cNvSpPr txBox="1"/>
            <p:nvPr/>
          </p:nvSpPr>
          <p:spPr>
            <a:xfrm>
              <a:off x="2273829" y="-95250"/>
              <a:ext cx="584412" cy="106299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Raleway Bold"/>
                </a:rPr>
                <a:t>1.</a:t>
              </a:r>
            </a:p>
          </p:txBody>
        </p:sp>
        <p:sp>
          <p:nvSpPr>
            <p:cNvPr id="11" name="TextBox 11"/>
            <p:cNvSpPr txBox="1"/>
            <p:nvPr/>
          </p:nvSpPr>
          <p:spPr>
            <a:xfrm>
              <a:off x="0" y="1136890"/>
              <a:ext cx="5132070" cy="2769870"/>
            </a:xfrm>
            <a:prstGeom prst="rect">
              <a:avLst/>
            </a:prstGeom>
          </p:spPr>
          <p:txBody>
            <a:bodyPr lIns="0" tIns="0" rIns="0" bIns="0" rtlCol="0" anchor="t">
              <a:spAutoFit/>
            </a:bodyPr>
            <a:lstStyle/>
            <a:p>
              <a:pPr>
                <a:lnSpc>
                  <a:spcPts val="3359"/>
                </a:lnSpc>
                <a:spcBef>
                  <a:spcPct val="0"/>
                </a:spcBef>
              </a:pPr>
              <a:r>
                <a:rPr lang="en-US" sz="2400">
                  <a:solidFill>
                    <a:srgbClr val="AC2528"/>
                  </a:solidFill>
                  <a:latin typeface="Raleway Bold"/>
                </a:rPr>
                <a:t>False</a:t>
              </a:r>
              <a:r>
                <a:rPr lang="en-US" sz="2400">
                  <a:solidFill>
                    <a:srgbClr val="AC2528"/>
                  </a:solidFill>
                  <a:latin typeface="Raleway"/>
                </a:rPr>
                <a:t>:</a:t>
              </a:r>
              <a:r>
                <a:rPr lang="en-US" sz="2400">
                  <a:solidFill>
                    <a:srgbClr val="E20001"/>
                  </a:solidFill>
                  <a:latin typeface="Raleway"/>
                </a:rPr>
                <a:t> </a:t>
              </a:r>
              <a:r>
                <a:rPr lang="en-US" sz="2400">
                  <a:solidFill>
                    <a:srgbClr val="FFFFFF"/>
                  </a:solidFill>
                  <a:latin typeface="Raleway"/>
                </a:rPr>
                <a:t>you must report quarterly. This information can be found in your Award Terms &amp; Conditions and Exhibits.</a:t>
              </a:r>
            </a:p>
          </p:txBody>
        </p:sp>
      </p:grpSp>
      <p:grpSp>
        <p:nvGrpSpPr>
          <p:cNvPr id="12" name="Group 12"/>
          <p:cNvGrpSpPr/>
          <p:nvPr/>
        </p:nvGrpSpPr>
        <p:grpSpPr>
          <a:xfrm>
            <a:off x="5404340" y="1465623"/>
            <a:ext cx="3849053" cy="3349170"/>
            <a:chOff x="0" y="0"/>
            <a:chExt cx="5132070" cy="4465560"/>
          </a:xfrm>
        </p:grpSpPr>
        <p:sp>
          <p:nvSpPr>
            <p:cNvPr id="13" name="TextBox 13"/>
            <p:cNvSpPr txBox="1"/>
            <p:nvPr/>
          </p:nvSpPr>
          <p:spPr>
            <a:xfrm>
              <a:off x="2245360" y="-95250"/>
              <a:ext cx="641350" cy="106299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Raleway Bold"/>
                </a:rPr>
                <a:t>2.</a:t>
              </a:r>
            </a:p>
          </p:txBody>
        </p:sp>
        <p:sp>
          <p:nvSpPr>
            <p:cNvPr id="14" name="TextBox 14"/>
            <p:cNvSpPr txBox="1"/>
            <p:nvPr/>
          </p:nvSpPr>
          <p:spPr>
            <a:xfrm>
              <a:off x="0" y="1136890"/>
              <a:ext cx="5132070" cy="3328670"/>
            </a:xfrm>
            <a:prstGeom prst="rect">
              <a:avLst/>
            </a:prstGeom>
          </p:spPr>
          <p:txBody>
            <a:bodyPr lIns="0" tIns="0" rIns="0" bIns="0" rtlCol="0" anchor="t">
              <a:spAutoFit/>
            </a:bodyPr>
            <a:lstStyle/>
            <a:p>
              <a:pPr>
                <a:lnSpc>
                  <a:spcPts val="3359"/>
                </a:lnSpc>
                <a:spcBef>
                  <a:spcPct val="0"/>
                </a:spcBef>
              </a:pPr>
              <a:r>
                <a:rPr lang="en-US" sz="2400">
                  <a:solidFill>
                    <a:srgbClr val="314528"/>
                  </a:solidFill>
                  <a:latin typeface="Raleway Bold"/>
                </a:rPr>
                <a:t>True</a:t>
              </a:r>
              <a:r>
                <a:rPr lang="en-US" sz="2400">
                  <a:solidFill>
                    <a:srgbClr val="314528"/>
                  </a:solidFill>
                  <a:latin typeface="Raleway"/>
                </a:rPr>
                <a:t>: </a:t>
              </a:r>
              <a:r>
                <a:rPr lang="en-US" sz="2400">
                  <a:solidFill>
                    <a:srgbClr val="FFFFFF"/>
                  </a:solidFill>
                  <a:latin typeface="Raleway"/>
                </a:rPr>
                <a:t>you must have a written agreement with each subrecipient and ensure the elements in the CFR Part 200.332 are included in the agreement.</a:t>
              </a:r>
            </a:p>
          </p:txBody>
        </p:sp>
      </p:grpSp>
      <p:grpSp>
        <p:nvGrpSpPr>
          <p:cNvPr id="15" name="Group 15"/>
          <p:cNvGrpSpPr/>
          <p:nvPr/>
        </p:nvGrpSpPr>
        <p:grpSpPr>
          <a:xfrm>
            <a:off x="731520" y="4206237"/>
            <a:ext cx="4903333" cy="2881286"/>
            <a:chOff x="0" y="0"/>
            <a:chExt cx="6537778" cy="3841715"/>
          </a:xfrm>
        </p:grpSpPr>
        <p:sp>
          <p:nvSpPr>
            <p:cNvPr id="16" name="TextBox 16"/>
            <p:cNvSpPr txBox="1"/>
            <p:nvPr/>
          </p:nvSpPr>
          <p:spPr>
            <a:xfrm>
              <a:off x="2632407" y="-95250"/>
              <a:ext cx="636482" cy="106299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Raleway Bold"/>
                </a:rPr>
                <a:t>3.</a:t>
              </a:r>
            </a:p>
          </p:txBody>
        </p:sp>
        <p:sp>
          <p:nvSpPr>
            <p:cNvPr id="17" name="TextBox 17"/>
            <p:cNvSpPr txBox="1"/>
            <p:nvPr/>
          </p:nvSpPr>
          <p:spPr>
            <a:xfrm>
              <a:off x="0" y="1071845"/>
              <a:ext cx="6537778" cy="2769870"/>
            </a:xfrm>
            <a:prstGeom prst="rect">
              <a:avLst/>
            </a:prstGeom>
          </p:spPr>
          <p:txBody>
            <a:bodyPr lIns="0" tIns="0" rIns="0" bIns="0" rtlCol="0" anchor="t">
              <a:spAutoFit/>
            </a:bodyPr>
            <a:lstStyle/>
            <a:p>
              <a:pPr>
                <a:lnSpc>
                  <a:spcPts val="3359"/>
                </a:lnSpc>
                <a:spcBef>
                  <a:spcPct val="0"/>
                </a:spcBef>
              </a:pPr>
              <a:r>
                <a:rPr lang="en-US" sz="2400">
                  <a:solidFill>
                    <a:srgbClr val="314528"/>
                  </a:solidFill>
                  <a:latin typeface="Raleway Bold"/>
                </a:rPr>
                <a:t>T</a:t>
              </a:r>
              <a:r>
                <a:rPr lang="en-US" sz="2400">
                  <a:solidFill>
                    <a:srgbClr val="33443C"/>
                  </a:solidFill>
                  <a:latin typeface="Raleway Bold"/>
                </a:rPr>
                <a:t>rue</a:t>
              </a:r>
              <a:r>
                <a:rPr lang="en-US" sz="2400">
                  <a:solidFill>
                    <a:srgbClr val="33443C"/>
                  </a:solidFill>
                  <a:latin typeface="Raleway"/>
                </a:rPr>
                <a:t>:</a:t>
              </a:r>
              <a:r>
                <a:rPr lang="en-US" sz="2400">
                  <a:solidFill>
                    <a:srgbClr val="467010"/>
                  </a:solidFill>
                  <a:latin typeface="Raleway"/>
                </a:rPr>
                <a:t> </a:t>
              </a:r>
              <a:r>
                <a:rPr lang="en-US" sz="2400">
                  <a:solidFill>
                    <a:srgbClr val="FFFFFF"/>
                  </a:solidFill>
                  <a:latin typeface="Raleway"/>
                </a:rPr>
                <a:t>you must ensure that you comply with all requirements that are included in the application agreement as well as ensure you comply with CFR Part 200.</a:t>
              </a:r>
            </a:p>
          </p:txBody>
        </p:sp>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6850" y="929274"/>
            <a:ext cx="9737976" cy="6363452"/>
          </a:xfrm>
          <a:custGeom>
            <a:avLst/>
            <a:gdLst/>
            <a:ahLst/>
            <a:cxnLst/>
            <a:rect l="l" t="t" r="r" b="b"/>
            <a:pathLst>
              <a:path w="9737976" h="6363452">
                <a:moveTo>
                  <a:pt x="0" y="0"/>
                </a:moveTo>
                <a:lnTo>
                  <a:pt x="9737976" y="0"/>
                </a:lnTo>
                <a:lnTo>
                  <a:pt x="9737976" y="6363452"/>
                </a:lnTo>
                <a:lnTo>
                  <a:pt x="0" y="6363452"/>
                </a:lnTo>
                <a:lnTo>
                  <a:pt x="0" y="0"/>
                </a:lnTo>
                <a:close/>
              </a:path>
            </a:pathLst>
          </a:custGeom>
          <a:blipFill>
            <a:blip r:embed="rId2">
              <a:extLst>
                <a:ext uri="{96DAC541-7B7A-43D3-8B79-37D633B846F1}">
                  <asvg:svgBlip xmlns:asvg="http://schemas.microsoft.com/office/drawing/2016/SVG/main" r:embed="rId3"/>
                </a:ext>
              </a:extLst>
            </a:blip>
            <a:stretch>
              <a:fillRect b="-52647"/>
            </a:stretch>
          </a:blipFill>
        </p:spPr>
        <p:txBody>
          <a:bodyPr/>
          <a:lstStyle/>
          <a:p>
            <a:endParaRPr lang="en-US"/>
          </a:p>
        </p:txBody>
      </p:sp>
      <p:grpSp>
        <p:nvGrpSpPr>
          <p:cNvPr id="3" name="Group 3"/>
          <p:cNvGrpSpPr/>
          <p:nvPr/>
        </p:nvGrpSpPr>
        <p:grpSpPr>
          <a:xfrm>
            <a:off x="0" y="0"/>
            <a:ext cx="9753600" cy="1236344"/>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651036" y="2795529"/>
            <a:ext cx="4816564"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
        <p:nvSpPr>
          <p:cNvPr id="10" name="TextBox 10"/>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Technical Capacity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99CB"/>
        </a:solidFill>
        <a:effectLst/>
      </p:bgPr>
    </p:bg>
    <p:spTree>
      <p:nvGrpSpPr>
        <p:cNvPr id="1" name=""/>
        <p:cNvGrpSpPr/>
        <p:nvPr/>
      </p:nvGrpSpPr>
      <p:grpSpPr>
        <a:xfrm>
          <a:off x="0" y="0"/>
          <a:ext cx="0" cy="0"/>
          <a:chOff x="0" y="0"/>
          <a:chExt cx="0" cy="0"/>
        </a:xfrm>
      </p:grpSpPr>
      <p:grpSp>
        <p:nvGrpSpPr>
          <p:cNvPr id="2" name="Group 2"/>
          <p:cNvGrpSpPr/>
          <p:nvPr/>
        </p:nvGrpSpPr>
        <p:grpSpPr>
          <a:xfrm>
            <a:off x="132760" y="1745399"/>
            <a:ext cx="10298045" cy="4852886"/>
            <a:chOff x="0" y="0"/>
            <a:chExt cx="13730727" cy="6470515"/>
          </a:xfrm>
        </p:grpSpPr>
        <p:grpSp>
          <p:nvGrpSpPr>
            <p:cNvPr id="3" name="Group 3"/>
            <p:cNvGrpSpPr/>
            <p:nvPr/>
          </p:nvGrpSpPr>
          <p:grpSpPr>
            <a:xfrm>
              <a:off x="0" y="0"/>
              <a:ext cx="12650774" cy="6470515"/>
              <a:chOff x="0" y="0"/>
              <a:chExt cx="3514104" cy="1797365"/>
            </a:xfrm>
          </p:grpSpPr>
          <p:sp>
            <p:nvSpPr>
              <p:cNvPr id="4" name="Freeform 4"/>
              <p:cNvSpPr/>
              <p:nvPr/>
            </p:nvSpPr>
            <p:spPr>
              <a:xfrm>
                <a:off x="0" y="0"/>
                <a:ext cx="3514104" cy="1797365"/>
              </a:xfrm>
              <a:custGeom>
                <a:avLst/>
                <a:gdLst/>
                <a:ahLst/>
                <a:cxnLst/>
                <a:rect l="l" t="t" r="r" b="b"/>
                <a:pathLst>
                  <a:path w="3514104" h="1797365">
                    <a:moveTo>
                      <a:pt x="0" y="0"/>
                    </a:moveTo>
                    <a:lnTo>
                      <a:pt x="3514104" y="0"/>
                    </a:lnTo>
                    <a:lnTo>
                      <a:pt x="3514104" y="1797365"/>
                    </a:lnTo>
                    <a:lnTo>
                      <a:pt x="0" y="1797365"/>
                    </a:lnTo>
                    <a:close/>
                  </a:path>
                </a:pathLst>
              </a:custGeom>
              <a:solidFill>
                <a:srgbClr val="062544">
                  <a:alpha val="82745"/>
                </a:srgbClr>
              </a:solidFill>
            </p:spPr>
            <p:txBody>
              <a:bodyPr/>
              <a:lstStyle/>
              <a:p>
                <a:endParaRPr lang="en-US"/>
              </a:p>
            </p:txBody>
          </p:sp>
          <p:sp>
            <p:nvSpPr>
              <p:cNvPr id="5" name="TextBox 5"/>
              <p:cNvSpPr txBox="1"/>
              <p:nvPr/>
            </p:nvSpPr>
            <p:spPr>
              <a:xfrm>
                <a:off x="0" y="-28575"/>
                <a:ext cx="3514104" cy="1825940"/>
              </a:xfrm>
              <a:prstGeom prst="rect">
                <a:avLst/>
              </a:prstGeom>
            </p:spPr>
            <p:txBody>
              <a:bodyPr lIns="50800" tIns="50800" rIns="50800" bIns="50800" rtlCol="0" anchor="ctr"/>
              <a:lstStyle/>
              <a:p>
                <a:pPr algn="ctr">
                  <a:lnSpc>
                    <a:spcPts val="1567"/>
                  </a:lnSpc>
                </a:pPr>
                <a:endParaRPr/>
              </a:p>
            </p:txBody>
          </p:sp>
        </p:grpSp>
        <p:sp>
          <p:nvSpPr>
            <p:cNvPr id="6" name="Freeform 6"/>
            <p:cNvSpPr/>
            <p:nvPr/>
          </p:nvSpPr>
          <p:spPr>
            <a:xfrm>
              <a:off x="10125444" y="3965324"/>
              <a:ext cx="1990309" cy="1990309"/>
            </a:xfrm>
            <a:custGeom>
              <a:avLst/>
              <a:gdLst/>
              <a:ahLst/>
              <a:cxnLst/>
              <a:rect l="l" t="t" r="r" b="b"/>
              <a:pathLst>
                <a:path w="1990309" h="1990309">
                  <a:moveTo>
                    <a:pt x="0" y="0"/>
                  </a:moveTo>
                  <a:lnTo>
                    <a:pt x="1990308" y="0"/>
                  </a:lnTo>
                  <a:lnTo>
                    <a:pt x="1990308" y="1990309"/>
                  </a:lnTo>
                  <a:lnTo>
                    <a:pt x="0" y="1990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44274" y="337492"/>
              <a:ext cx="4326124" cy="1137990"/>
            </a:xfrm>
            <a:prstGeom prst="rect">
              <a:avLst/>
            </a:prstGeom>
          </p:spPr>
          <p:txBody>
            <a:bodyPr lIns="0" tIns="0" rIns="0" bIns="0" rtlCol="0" anchor="t">
              <a:spAutoFit/>
            </a:bodyPr>
            <a:lstStyle/>
            <a:p>
              <a:pPr>
                <a:lnSpc>
                  <a:spcPts val="1893"/>
                </a:lnSpc>
              </a:pPr>
              <a:r>
                <a:rPr lang="en-US" sz="1352">
                  <a:solidFill>
                    <a:srgbClr val="0099CB"/>
                  </a:solidFill>
                  <a:latin typeface="Raleway Bold"/>
                </a:rPr>
                <a:t>North Atlantic Gateway - New York City</a:t>
              </a:r>
            </a:p>
            <a:p>
              <a:pPr>
                <a:lnSpc>
                  <a:spcPts val="1656"/>
                </a:lnSpc>
              </a:pPr>
              <a:r>
                <a:rPr lang="en-US" sz="1183">
                  <a:solidFill>
                    <a:srgbClr val="FFFFFF"/>
                  </a:solidFill>
                  <a:latin typeface="Raleway Bold"/>
                </a:rPr>
                <a:t>Capt. Thomas Morkan</a:t>
              </a:r>
              <a:r>
                <a:rPr lang="en-US" sz="1183">
                  <a:solidFill>
                    <a:srgbClr val="FFFFFF"/>
                  </a:solidFill>
                  <a:latin typeface="Raleway"/>
                </a:rPr>
                <a:t>, Director</a:t>
              </a:r>
            </a:p>
            <a:p>
              <a:pPr>
                <a:lnSpc>
                  <a:spcPts val="1656"/>
                </a:lnSpc>
              </a:pPr>
              <a:r>
                <a:rPr lang="en-US" sz="1183">
                  <a:solidFill>
                    <a:srgbClr val="FFFFFF"/>
                  </a:solidFill>
                  <a:latin typeface="Raleway"/>
                </a:rPr>
                <a:t>Cell: 212-668-3330</a:t>
              </a:r>
            </a:p>
            <a:p>
              <a:pPr>
                <a:lnSpc>
                  <a:spcPts val="1656"/>
                </a:lnSpc>
                <a:spcBef>
                  <a:spcPct val="0"/>
                </a:spcBef>
              </a:pPr>
              <a:r>
                <a:rPr lang="en-US" sz="1183" u="sng">
                  <a:solidFill>
                    <a:srgbClr val="FFFFFF"/>
                  </a:solidFill>
                  <a:latin typeface="Raleway"/>
                </a:rPr>
                <a:t>thomas.morkan@dot.gov</a:t>
              </a:r>
            </a:p>
          </p:txBody>
        </p:sp>
        <p:sp>
          <p:nvSpPr>
            <p:cNvPr id="8" name="TextBox 8"/>
            <p:cNvSpPr txBox="1"/>
            <p:nvPr/>
          </p:nvSpPr>
          <p:spPr>
            <a:xfrm>
              <a:off x="144274" y="1768346"/>
              <a:ext cx="4456947" cy="1137990"/>
            </a:xfrm>
            <a:prstGeom prst="rect">
              <a:avLst/>
            </a:prstGeom>
          </p:spPr>
          <p:txBody>
            <a:bodyPr lIns="0" tIns="0" rIns="0" bIns="0" rtlCol="0" anchor="t">
              <a:spAutoFit/>
            </a:bodyPr>
            <a:lstStyle/>
            <a:p>
              <a:pPr>
                <a:lnSpc>
                  <a:spcPts val="1893"/>
                </a:lnSpc>
              </a:pPr>
              <a:r>
                <a:rPr lang="en-US" sz="1352">
                  <a:solidFill>
                    <a:srgbClr val="0099CB"/>
                  </a:solidFill>
                  <a:latin typeface="Raleway Bold"/>
                </a:rPr>
                <a:t>Mid-Atlantic Gateway - Washington, D.C.</a:t>
              </a:r>
            </a:p>
            <a:p>
              <a:pPr>
                <a:lnSpc>
                  <a:spcPts val="1656"/>
                </a:lnSpc>
              </a:pPr>
              <a:r>
                <a:rPr lang="en-US" sz="1183">
                  <a:solidFill>
                    <a:srgbClr val="FFFFFF"/>
                  </a:solidFill>
                  <a:latin typeface="Raleway Bold"/>
                </a:rPr>
                <a:t>Amanda Rutherford,</a:t>
              </a:r>
              <a:r>
                <a:rPr lang="en-US" sz="1183">
                  <a:solidFill>
                    <a:srgbClr val="FFFFFF"/>
                  </a:solidFill>
                  <a:latin typeface="Raleway"/>
                </a:rPr>
                <a:t> Director</a:t>
              </a:r>
            </a:p>
            <a:p>
              <a:pPr>
                <a:lnSpc>
                  <a:spcPts val="1656"/>
                </a:lnSpc>
              </a:pPr>
              <a:r>
                <a:rPr lang="en-US" sz="1183">
                  <a:solidFill>
                    <a:srgbClr val="FFFFFF"/>
                  </a:solidFill>
                  <a:latin typeface="Raleway"/>
                </a:rPr>
                <a:t>Cell: 202-595-4657</a:t>
              </a:r>
            </a:p>
            <a:p>
              <a:pPr>
                <a:lnSpc>
                  <a:spcPts val="1656"/>
                </a:lnSpc>
                <a:spcBef>
                  <a:spcPct val="0"/>
                </a:spcBef>
              </a:pPr>
              <a:r>
                <a:rPr lang="en-US" sz="1183" u="sng">
                  <a:solidFill>
                    <a:srgbClr val="FFFFFF"/>
                  </a:solidFill>
                  <a:latin typeface="Raleway"/>
                </a:rPr>
                <a:t>amanada.rutherford@dot.gov</a:t>
              </a:r>
            </a:p>
          </p:txBody>
        </p:sp>
        <p:sp>
          <p:nvSpPr>
            <p:cNvPr id="9" name="TextBox 9"/>
            <p:cNvSpPr txBox="1"/>
            <p:nvPr/>
          </p:nvSpPr>
          <p:spPr>
            <a:xfrm>
              <a:off x="144274" y="3199850"/>
              <a:ext cx="4153250" cy="1173778"/>
            </a:xfrm>
            <a:prstGeom prst="rect">
              <a:avLst/>
            </a:prstGeom>
          </p:spPr>
          <p:txBody>
            <a:bodyPr lIns="0" tIns="0" rIns="0" bIns="0" rtlCol="0" anchor="t">
              <a:spAutoFit/>
            </a:bodyPr>
            <a:lstStyle/>
            <a:p>
              <a:pPr>
                <a:lnSpc>
                  <a:spcPts val="1893"/>
                </a:lnSpc>
              </a:pPr>
              <a:r>
                <a:rPr lang="en-US" sz="1352">
                  <a:solidFill>
                    <a:srgbClr val="0099CB"/>
                  </a:solidFill>
                  <a:latin typeface="Raleway Bold"/>
                </a:rPr>
                <a:t>South Atlantic Gateway - Jacksonville</a:t>
              </a:r>
            </a:p>
            <a:p>
              <a:pPr>
                <a:lnSpc>
                  <a:spcPts val="1893"/>
                </a:lnSpc>
              </a:pPr>
              <a:r>
                <a:rPr lang="en-US" sz="1352">
                  <a:solidFill>
                    <a:srgbClr val="FFFFFF"/>
                  </a:solidFill>
                  <a:latin typeface="Raleway Bold"/>
                </a:rPr>
                <a:t>Branden Leay Villalona,</a:t>
              </a:r>
              <a:r>
                <a:rPr lang="en-US" sz="1352">
                  <a:solidFill>
                    <a:srgbClr val="FFFFFF"/>
                  </a:solidFill>
                  <a:latin typeface="Raleway"/>
                </a:rPr>
                <a:t> Director</a:t>
              </a:r>
            </a:p>
            <a:p>
              <a:pPr>
                <a:lnSpc>
                  <a:spcPts val="1656"/>
                </a:lnSpc>
              </a:pPr>
              <a:r>
                <a:rPr lang="en-US" sz="1183">
                  <a:solidFill>
                    <a:srgbClr val="FFFFFF"/>
                  </a:solidFill>
                  <a:latin typeface="Raleway"/>
                </a:rPr>
                <a:t>Cell: 202-384-6001</a:t>
              </a:r>
            </a:p>
            <a:p>
              <a:pPr>
                <a:lnSpc>
                  <a:spcPts val="1656"/>
                </a:lnSpc>
                <a:spcBef>
                  <a:spcPct val="0"/>
                </a:spcBef>
              </a:pPr>
              <a:r>
                <a:rPr lang="en-US" sz="1183" u="sng">
                  <a:solidFill>
                    <a:srgbClr val="FFFFFF"/>
                  </a:solidFill>
                  <a:latin typeface="Raleway"/>
                </a:rPr>
                <a:t>branden.villalona@dot.gov</a:t>
              </a:r>
            </a:p>
          </p:txBody>
        </p:sp>
        <p:sp>
          <p:nvSpPr>
            <p:cNvPr id="10" name="TextBox 10"/>
            <p:cNvSpPr txBox="1"/>
            <p:nvPr/>
          </p:nvSpPr>
          <p:spPr>
            <a:xfrm>
              <a:off x="144274" y="4667141"/>
              <a:ext cx="3441872" cy="1173778"/>
            </a:xfrm>
            <a:prstGeom prst="rect">
              <a:avLst/>
            </a:prstGeom>
          </p:spPr>
          <p:txBody>
            <a:bodyPr lIns="0" tIns="0" rIns="0" bIns="0" rtlCol="0" anchor="t">
              <a:spAutoFit/>
            </a:bodyPr>
            <a:lstStyle/>
            <a:p>
              <a:pPr>
                <a:lnSpc>
                  <a:spcPts val="1893"/>
                </a:lnSpc>
              </a:pPr>
              <a:r>
                <a:rPr lang="en-US" sz="1352">
                  <a:solidFill>
                    <a:srgbClr val="0099CB"/>
                  </a:solidFill>
                  <a:latin typeface="Raleway Bold"/>
                </a:rPr>
                <a:t>Great Lakes Gateway - Chicago</a:t>
              </a:r>
            </a:p>
            <a:p>
              <a:pPr>
                <a:lnSpc>
                  <a:spcPts val="1893"/>
                </a:lnSpc>
              </a:pPr>
              <a:r>
                <a:rPr lang="en-US" sz="1352">
                  <a:solidFill>
                    <a:srgbClr val="FFFFFF"/>
                  </a:solidFill>
                  <a:latin typeface="Raleway Bold"/>
                </a:rPr>
                <a:t>Robert "Mike" Sullivan,</a:t>
              </a:r>
              <a:r>
                <a:rPr lang="en-US" sz="1352">
                  <a:solidFill>
                    <a:srgbClr val="FFFFFF"/>
                  </a:solidFill>
                  <a:latin typeface="Raleway"/>
                </a:rPr>
                <a:t> Director</a:t>
              </a:r>
            </a:p>
            <a:p>
              <a:pPr>
                <a:lnSpc>
                  <a:spcPts val="1656"/>
                </a:lnSpc>
              </a:pPr>
              <a:r>
                <a:rPr lang="en-US" sz="1183">
                  <a:solidFill>
                    <a:srgbClr val="FFFFFF"/>
                  </a:solidFill>
                  <a:latin typeface="Raleway"/>
                </a:rPr>
                <a:t>Cell: 312-833-7888</a:t>
              </a:r>
            </a:p>
            <a:p>
              <a:pPr>
                <a:lnSpc>
                  <a:spcPts val="1656"/>
                </a:lnSpc>
                <a:spcBef>
                  <a:spcPct val="0"/>
                </a:spcBef>
              </a:pPr>
              <a:r>
                <a:rPr lang="en-US" sz="1183" u="sng">
                  <a:solidFill>
                    <a:srgbClr val="FFFFFF"/>
                  </a:solidFill>
                  <a:latin typeface="Raleway"/>
                </a:rPr>
                <a:t>robert.m.sullivan@dot.gov</a:t>
              </a:r>
            </a:p>
          </p:txBody>
        </p:sp>
        <p:sp>
          <p:nvSpPr>
            <p:cNvPr id="11" name="TextBox 11"/>
            <p:cNvSpPr txBox="1"/>
            <p:nvPr/>
          </p:nvSpPr>
          <p:spPr>
            <a:xfrm>
              <a:off x="5011932" y="344325"/>
              <a:ext cx="4447341" cy="1173778"/>
            </a:xfrm>
            <a:prstGeom prst="rect">
              <a:avLst/>
            </a:prstGeom>
          </p:spPr>
          <p:txBody>
            <a:bodyPr lIns="0" tIns="0" rIns="0" bIns="0" rtlCol="0" anchor="t">
              <a:spAutoFit/>
            </a:bodyPr>
            <a:lstStyle/>
            <a:p>
              <a:pPr>
                <a:lnSpc>
                  <a:spcPts val="1893"/>
                </a:lnSpc>
              </a:pPr>
              <a:r>
                <a:rPr lang="en-US" sz="1352">
                  <a:solidFill>
                    <a:srgbClr val="0099CB"/>
                  </a:solidFill>
                  <a:latin typeface="Raleway Bold"/>
                </a:rPr>
                <a:t>Inland Waterways Gateway - St. Louis</a:t>
              </a:r>
            </a:p>
            <a:p>
              <a:pPr>
                <a:lnSpc>
                  <a:spcPts val="1893"/>
                </a:lnSpc>
              </a:pPr>
              <a:r>
                <a:rPr lang="en-US" sz="1352">
                  <a:solidFill>
                    <a:srgbClr val="FFFFFF"/>
                  </a:solidFill>
                  <a:latin typeface="Raleway Bold"/>
                </a:rPr>
                <a:t>Travis Black,</a:t>
              </a:r>
              <a:r>
                <a:rPr lang="en-US" sz="1352">
                  <a:solidFill>
                    <a:srgbClr val="FFFFFF"/>
                  </a:solidFill>
                  <a:latin typeface="Raleway"/>
                </a:rPr>
                <a:t> Director</a:t>
              </a:r>
            </a:p>
            <a:p>
              <a:pPr>
                <a:lnSpc>
                  <a:spcPts val="1656"/>
                </a:lnSpc>
              </a:pPr>
              <a:r>
                <a:rPr lang="en-US" sz="1183">
                  <a:solidFill>
                    <a:srgbClr val="FFFFFF"/>
                  </a:solidFill>
                  <a:latin typeface="Raleway"/>
                </a:rPr>
                <a:t>Cell: 202-366-9087</a:t>
              </a:r>
            </a:p>
            <a:p>
              <a:pPr>
                <a:lnSpc>
                  <a:spcPts val="1656"/>
                </a:lnSpc>
                <a:spcBef>
                  <a:spcPct val="0"/>
                </a:spcBef>
              </a:pPr>
              <a:r>
                <a:rPr lang="en-US" sz="1183" u="sng">
                  <a:solidFill>
                    <a:srgbClr val="FFFFFF"/>
                  </a:solidFill>
                  <a:latin typeface="Raleway"/>
                </a:rPr>
                <a:t>travis.black@dot.gov</a:t>
              </a:r>
            </a:p>
          </p:txBody>
        </p:sp>
        <p:sp>
          <p:nvSpPr>
            <p:cNvPr id="12" name="TextBox 12"/>
            <p:cNvSpPr txBox="1"/>
            <p:nvPr/>
          </p:nvSpPr>
          <p:spPr>
            <a:xfrm>
              <a:off x="5011932" y="1734121"/>
              <a:ext cx="4194207" cy="1173778"/>
            </a:xfrm>
            <a:prstGeom prst="rect">
              <a:avLst/>
            </a:prstGeom>
          </p:spPr>
          <p:txBody>
            <a:bodyPr lIns="0" tIns="0" rIns="0" bIns="0" rtlCol="0" anchor="t">
              <a:spAutoFit/>
            </a:bodyPr>
            <a:lstStyle/>
            <a:p>
              <a:pPr>
                <a:lnSpc>
                  <a:spcPts val="1893"/>
                </a:lnSpc>
              </a:pPr>
              <a:r>
                <a:rPr lang="en-US" sz="1352">
                  <a:solidFill>
                    <a:srgbClr val="0099CB"/>
                  </a:solidFill>
                  <a:latin typeface="Raleway Bold"/>
                </a:rPr>
                <a:t>Inland Waterways Gateway - Paducah</a:t>
              </a:r>
            </a:p>
            <a:p>
              <a:pPr>
                <a:lnSpc>
                  <a:spcPts val="1893"/>
                </a:lnSpc>
              </a:pPr>
              <a:r>
                <a:rPr lang="en-US" sz="1352">
                  <a:solidFill>
                    <a:srgbClr val="FFFFFF"/>
                  </a:solidFill>
                  <a:latin typeface="Raleway Bold"/>
                </a:rPr>
                <a:t>Chad Dorsey,</a:t>
              </a:r>
              <a:r>
                <a:rPr lang="en-US" sz="1352">
                  <a:solidFill>
                    <a:srgbClr val="FFFFFF"/>
                  </a:solidFill>
                  <a:latin typeface="Raleway"/>
                </a:rPr>
                <a:t> Director</a:t>
              </a:r>
            </a:p>
            <a:p>
              <a:pPr>
                <a:lnSpc>
                  <a:spcPts val="1656"/>
                </a:lnSpc>
              </a:pPr>
              <a:r>
                <a:rPr lang="en-US" sz="1183">
                  <a:solidFill>
                    <a:srgbClr val="FFFFFF"/>
                  </a:solidFill>
                  <a:latin typeface="Raleway"/>
                </a:rPr>
                <a:t>Cell: 202-997-6205</a:t>
              </a:r>
            </a:p>
            <a:p>
              <a:pPr>
                <a:lnSpc>
                  <a:spcPts val="1656"/>
                </a:lnSpc>
                <a:spcBef>
                  <a:spcPct val="0"/>
                </a:spcBef>
              </a:pPr>
              <a:r>
                <a:rPr lang="en-US" sz="1183" u="sng">
                  <a:solidFill>
                    <a:srgbClr val="FFFFFF"/>
                  </a:solidFill>
                  <a:latin typeface="Raleway"/>
                </a:rPr>
                <a:t>chad.dorsey@dot.gov</a:t>
              </a:r>
            </a:p>
          </p:txBody>
        </p:sp>
        <p:sp>
          <p:nvSpPr>
            <p:cNvPr id="13" name="TextBox 13"/>
            <p:cNvSpPr txBox="1"/>
            <p:nvPr/>
          </p:nvSpPr>
          <p:spPr>
            <a:xfrm>
              <a:off x="4970776" y="3206683"/>
              <a:ext cx="3348625" cy="1488709"/>
            </a:xfrm>
            <a:prstGeom prst="rect">
              <a:avLst/>
            </a:prstGeom>
          </p:spPr>
          <p:txBody>
            <a:bodyPr lIns="0" tIns="0" rIns="0" bIns="0" rtlCol="0" anchor="t">
              <a:spAutoFit/>
            </a:bodyPr>
            <a:lstStyle/>
            <a:p>
              <a:pPr>
                <a:lnSpc>
                  <a:spcPts val="1893"/>
                </a:lnSpc>
              </a:pPr>
              <a:r>
                <a:rPr lang="en-US" sz="1352">
                  <a:solidFill>
                    <a:srgbClr val="0099CB"/>
                  </a:solidFill>
                  <a:latin typeface="Raleway Bold"/>
                </a:rPr>
                <a:t>Central Gulf &amp; Southern Rivers</a:t>
              </a:r>
            </a:p>
            <a:p>
              <a:pPr>
                <a:lnSpc>
                  <a:spcPts val="1893"/>
                </a:lnSpc>
              </a:pPr>
              <a:r>
                <a:rPr lang="en-US" sz="1352">
                  <a:solidFill>
                    <a:srgbClr val="0099CB"/>
                  </a:solidFill>
                  <a:latin typeface="Raleway Bold"/>
                </a:rPr>
                <a:t>Gateway - New Orleans</a:t>
              </a:r>
            </a:p>
            <a:p>
              <a:pPr>
                <a:lnSpc>
                  <a:spcPts val="1893"/>
                </a:lnSpc>
              </a:pPr>
              <a:r>
                <a:rPr lang="en-US" sz="1352">
                  <a:solidFill>
                    <a:srgbClr val="FFFFFF"/>
                  </a:solidFill>
                  <a:latin typeface="Raleway Bold"/>
                </a:rPr>
                <a:t>Bruce Lambert,</a:t>
              </a:r>
              <a:r>
                <a:rPr lang="en-US" sz="1352">
                  <a:solidFill>
                    <a:srgbClr val="FFFFFF"/>
                  </a:solidFill>
                  <a:latin typeface="Raleway"/>
                </a:rPr>
                <a:t> Director</a:t>
              </a:r>
            </a:p>
            <a:p>
              <a:pPr>
                <a:lnSpc>
                  <a:spcPts val="1656"/>
                </a:lnSpc>
              </a:pPr>
              <a:r>
                <a:rPr lang="en-US" sz="1183">
                  <a:solidFill>
                    <a:srgbClr val="FFFFFF"/>
                  </a:solidFill>
                  <a:latin typeface="Raleway"/>
                </a:rPr>
                <a:t>Cell: 206-200-5744</a:t>
              </a:r>
            </a:p>
            <a:p>
              <a:pPr>
                <a:lnSpc>
                  <a:spcPts val="1656"/>
                </a:lnSpc>
                <a:spcBef>
                  <a:spcPct val="0"/>
                </a:spcBef>
              </a:pPr>
              <a:r>
                <a:rPr lang="en-US" sz="1183" u="sng">
                  <a:solidFill>
                    <a:srgbClr val="FFFFFF"/>
                  </a:solidFill>
                  <a:latin typeface="Raleway"/>
                </a:rPr>
                <a:t>bruce.lambert@dot.gov</a:t>
              </a:r>
            </a:p>
          </p:txBody>
        </p:sp>
        <p:sp>
          <p:nvSpPr>
            <p:cNvPr id="14" name="TextBox 14"/>
            <p:cNvSpPr txBox="1"/>
            <p:nvPr/>
          </p:nvSpPr>
          <p:spPr>
            <a:xfrm>
              <a:off x="4970776" y="4910172"/>
              <a:ext cx="3980617" cy="1173778"/>
            </a:xfrm>
            <a:prstGeom prst="rect">
              <a:avLst/>
            </a:prstGeom>
          </p:spPr>
          <p:txBody>
            <a:bodyPr lIns="0" tIns="0" rIns="0" bIns="0" rtlCol="0" anchor="t">
              <a:spAutoFit/>
            </a:bodyPr>
            <a:lstStyle/>
            <a:p>
              <a:pPr>
                <a:lnSpc>
                  <a:spcPts val="1893"/>
                </a:lnSpc>
              </a:pPr>
              <a:r>
                <a:rPr lang="en-US" sz="1352">
                  <a:solidFill>
                    <a:srgbClr val="0099CB"/>
                  </a:solidFill>
                  <a:latin typeface="Raleway Bold"/>
                </a:rPr>
                <a:t>Western Gulf Gateway - Houston</a:t>
              </a:r>
            </a:p>
            <a:p>
              <a:pPr>
                <a:lnSpc>
                  <a:spcPts val="1893"/>
                </a:lnSpc>
              </a:pPr>
              <a:r>
                <a:rPr lang="en-US" sz="1352">
                  <a:solidFill>
                    <a:srgbClr val="FFFFFF"/>
                  </a:solidFill>
                  <a:latin typeface="Raleway Bold"/>
                </a:rPr>
                <a:t>Brian Hill,</a:t>
              </a:r>
              <a:r>
                <a:rPr lang="en-US" sz="1352">
                  <a:solidFill>
                    <a:srgbClr val="FFFFFF"/>
                  </a:solidFill>
                  <a:latin typeface="Raleway"/>
                </a:rPr>
                <a:t> Director</a:t>
              </a:r>
            </a:p>
            <a:p>
              <a:pPr>
                <a:lnSpc>
                  <a:spcPts val="1656"/>
                </a:lnSpc>
              </a:pPr>
              <a:r>
                <a:rPr lang="en-US" sz="1183">
                  <a:solidFill>
                    <a:srgbClr val="FFFFFF"/>
                  </a:solidFill>
                  <a:latin typeface="Raleway"/>
                </a:rPr>
                <a:t>Cell: 281-635-0785</a:t>
              </a:r>
            </a:p>
            <a:p>
              <a:pPr>
                <a:lnSpc>
                  <a:spcPts val="1656"/>
                </a:lnSpc>
                <a:spcBef>
                  <a:spcPct val="0"/>
                </a:spcBef>
              </a:pPr>
              <a:r>
                <a:rPr lang="en-US" sz="1183" u="sng">
                  <a:solidFill>
                    <a:srgbClr val="FFFFFF"/>
                  </a:solidFill>
                  <a:latin typeface="Raleway"/>
                </a:rPr>
                <a:t>brian.p.hill@dot.gov</a:t>
              </a:r>
            </a:p>
          </p:txBody>
        </p:sp>
        <p:sp>
          <p:nvSpPr>
            <p:cNvPr id="15" name="TextBox 15"/>
            <p:cNvSpPr txBox="1"/>
            <p:nvPr/>
          </p:nvSpPr>
          <p:spPr>
            <a:xfrm>
              <a:off x="9750110" y="337492"/>
              <a:ext cx="2412084" cy="1488709"/>
            </a:xfrm>
            <a:prstGeom prst="rect">
              <a:avLst/>
            </a:prstGeom>
          </p:spPr>
          <p:txBody>
            <a:bodyPr lIns="0" tIns="0" rIns="0" bIns="0" rtlCol="0" anchor="t">
              <a:spAutoFit/>
            </a:bodyPr>
            <a:lstStyle/>
            <a:p>
              <a:pPr>
                <a:lnSpc>
                  <a:spcPts val="1893"/>
                </a:lnSpc>
              </a:pPr>
              <a:r>
                <a:rPr lang="en-US" sz="1352">
                  <a:solidFill>
                    <a:srgbClr val="0099CB"/>
                  </a:solidFill>
                  <a:latin typeface="Raleway Bold"/>
                </a:rPr>
                <a:t>Mid-Pacific Gateway -</a:t>
              </a:r>
            </a:p>
            <a:p>
              <a:pPr>
                <a:lnSpc>
                  <a:spcPts val="1893"/>
                </a:lnSpc>
              </a:pPr>
              <a:r>
                <a:rPr lang="en-US" sz="1352">
                  <a:solidFill>
                    <a:srgbClr val="0099CB"/>
                  </a:solidFill>
                  <a:latin typeface="Raleway Bold"/>
                </a:rPr>
                <a:t>Long Beach</a:t>
              </a:r>
            </a:p>
            <a:p>
              <a:pPr>
                <a:lnSpc>
                  <a:spcPts val="1893"/>
                </a:lnSpc>
              </a:pPr>
              <a:r>
                <a:rPr lang="en-US" sz="1352">
                  <a:solidFill>
                    <a:srgbClr val="FFFFFF"/>
                  </a:solidFill>
                  <a:latin typeface="Raleway Bold"/>
                </a:rPr>
                <a:t>Gustav Hein,</a:t>
              </a:r>
              <a:r>
                <a:rPr lang="en-US" sz="1352">
                  <a:solidFill>
                    <a:srgbClr val="FFFFFF"/>
                  </a:solidFill>
                  <a:latin typeface="Raleway"/>
                </a:rPr>
                <a:t> Director</a:t>
              </a:r>
            </a:p>
            <a:p>
              <a:pPr>
                <a:lnSpc>
                  <a:spcPts val="1656"/>
                </a:lnSpc>
              </a:pPr>
              <a:r>
                <a:rPr lang="en-US" sz="1183">
                  <a:solidFill>
                    <a:srgbClr val="FFFFFF"/>
                  </a:solidFill>
                  <a:latin typeface="Raleway"/>
                </a:rPr>
                <a:t>Cell: 202-308-8968</a:t>
              </a:r>
            </a:p>
            <a:p>
              <a:pPr>
                <a:lnSpc>
                  <a:spcPts val="1656"/>
                </a:lnSpc>
                <a:spcBef>
                  <a:spcPct val="0"/>
                </a:spcBef>
              </a:pPr>
              <a:r>
                <a:rPr lang="en-US" sz="1183" u="sng">
                  <a:solidFill>
                    <a:srgbClr val="FFFFFF"/>
                  </a:solidFill>
                  <a:latin typeface="Raleway"/>
                </a:rPr>
                <a:t>gustav.hein@dot.gov</a:t>
              </a:r>
            </a:p>
          </p:txBody>
        </p:sp>
        <p:sp>
          <p:nvSpPr>
            <p:cNvPr id="16" name="TextBox 16"/>
            <p:cNvSpPr txBox="1"/>
            <p:nvPr/>
          </p:nvSpPr>
          <p:spPr>
            <a:xfrm>
              <a:off x="9750110" y="2572453"/>
              <a:ext cx="3980617" cy="908771"/>
            </a:xfrm>
            <a:prstGeom prst="rect">
              <a:avLst/>
            </a:prstGeom>
          </p:spPr>
          <p:txBody>
            <a:bodyPr lIns="0" tIns="0" rIns="0" bIns="0" rtlCol="0" anchor="t">
              <a:spAutoFit/>
            </a:bodyPr>
            <a:lstStyle/>
            <a:p>
              <a:pPr>
                <a:lnSpc>
                  <a:spcPts val="1893"/>
                </a:lnSpc>
              </a:pPr>
              <a:r>
                <a:rPr lang="en-US" sz="1352">
                  <a:solidFill>
                    <a:srgbClr val="0099CB"/>
                  </a:solidFill>
                  <a:latin typeface="Raleway Bold"/>
                </a:rPr>
                <a:t>Pacific Northwest &amp;</a:t>
              </a:r>
            </a:p>
            <a:p>
              <a:pPr>
                <a:lnSpc>
                  <a:spcPts val="1893"/>
                </a:lnSpc>
              </a:pPr>
              <a:r>
                <a:rPr lang="en-US" sz="1352">
                  <a:solidFill>
                    <a:srgbClr val="0099CB"/>
                  </a:solidFill>
                  <a:latin typeface="Raleway Bold"/>
                </a:rPr>
                <a:t>Alaska Gateway - Seattle</a:t>
              </a:r>
            </a:p>
            <a:p>
              <a:pPr>
                <a:lnSpc>
                  <a:spcPts val="1893"/>
                </a:lnSpc>
                <a:spcBef>
                  <a:spcPct val="0"/>
                </a:spcBef>
              </a:pPr>
              <a:r>
                <a:rPr lang="en-US" sz="1352">
                  <a:solidFill>
                    <a:srgbClr val="FFFFFF"/>
                  </a:solidFill>
                  <a:latin typeface="Raleway Bold"/>
                </a:rPr>
                <a:t>Vacant</a:t>
              </a:r>
            </a:p>
          </p:txBody>
        </p:sp>
      </p:grpSp>
      <p:grpSp>
        <p:nvGrpSpPr>
          <p:cNvPr id="17" name="Group 17"/>
          <p:cNvGrpSpPr/>
          <p:nvPr/>
        </p:nvGrpSpPr>
        <p:grpSpPr>
          <a:xfrm>
            <a:off x="0" y="0"/>
            <a:ext cx="9753600" cy="1273202"/>
            <a:chOff x="0" y="0"/>
            <a:chExt cx="3612444" cy="344176"/>
          </a:xfrm>
        </p:grpSpPr>
        <p:sp>
          <p:nvSpPr>
            <p:cNvPr id="18" name="Freeform 18"/>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9" name="TextBox 19"/>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20" name="Group 20"/>
          <p:cNvGrpSpPr/>
          <p:nvPr/>
        </p:nvGrpSpPr>
        <p:grpSpPr>
          <a:xfrm>
            <a:off x="6586686" y="146502"/>
            <a:ext cx="2975967" cy="636270"/>
            <a:chOff x="0" y="0"/>
            <a:chExt cx="3967956" cy="848360"/>
          </a:xfrm>
        </p:grpSpPr>
        <p:sp>
          <p:nvSpPr>
            <p:cNvPr id="21" name="Freeform 21"/>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22" name="TextBox 22"/>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23" name="TextBox 23"/>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Gateway Offices Contact Information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4876800" y="1550822"/>
            <a:ext cx="3936218" cy="4952393"/>
          </a:xfrm>
          <a:custGeom>
            <a:avLst/>
            <a:gdLst/>
            <a:ahLst/>
            <a:cxnLst/>
            <a:rect l="l" t="t" r="r" b="b"/>
            <a:pathLst>
              <a:path w="3936218" h="4952393">
                <a:moveTo>
                  <a:pt x="0" y="0"/>
                </a:moveTo>
                <a:lnTo>
                  <a:pt x="3936218" y="0"/>
                </a:lnTo>
                <a:lnTo>
                  <a:pt x="3936218" y="4952394"/>
                </a:lnTo>
                <a:lnTo>
                  <a:pt x="0" y="4952394"/>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17309" y="415290"/>
            <a:ext cx="6074220" cy="316230"/>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oboto Bold"/>
              </a:rPr>
              <a:t>Satisfactory Continuing Control (MARAD Funded Property)</a:t>
            </a:r>
          </a:p>
        </p:txBody>
      </p:sp>
      <p:sp>
        <p:nvSpPr>
          <p:cNvPr id="10" name="TextBox 10"/>
          <p:cNvSpPr txBox="1"/>
          <p:nvPr/>
        </p:nvSpPr>
        <p:spPr>
          <a:xfrm>
            <a:off x="417309" y="1661136"/>
            <a:ext cx="3889545" cy="4344035"/>
          </a:xfrm>
          <a:prstGeom prst="rect">
            <a:avLst/>
          </a:prstGeom>
        </p:spPr>
        <p:txBody>
          <a:bodyPr lIns="0" tIns="0" rIns="0" bIns="0" rtlCol="0" anchor="t">
            <a:spAutoFit/>
          </a:bodyPr>
          <a:lstStyle/>
          <a:p>
            <a:pPr algn="r">
              <a:lnSpc>
                <a:spcPts val="3919"/>
              </a:lnSpc>
            </a:pPr>
            <a:r>
              <a:rPr lang="en-US" sz="2799">
                <a:solidFill>
                  <a:srgbClr val="FFFFFF"/>
                </a:solidFill>
                <a:latin typeface="Raleway Bold"/>
              </a:rPr>
              <a:t>Basic Requirement</a:t>
            </a:r>
          </a:p>
          <a:p>
            <a:pPr algn="r">
              <a:lnSpc>
                <a:spcPts val="3919"/>
              </a:lnSpc>
            </a:pPr>
            <a:r>
              <a:rPr lang="en-US" sz="2799">
                <a:solidFill>
                  <a:srgbClr val="FFFFFF"/>
                </a:solidFill>
                <a:latin typeface="Raleway Bold"/>
              </a:rPr>
              <a:t> </a:t>
            </a:r>
          </a:p>
          <a:p>
            <a:pPr algn="r">
              <a:lnSpc>
                <a:spcPts val="3359"/>
              </a:lnSpc>
            </a:pPr>
            <a:r>
              <a:rPr lang="en-US" sz="2400">
                <a:solidFill>
                  <a:srgbClr val="FFFFFF"/>
                </a:solidFill>
                <a:latin typeface="Raleway"/>
              </a:rPr>
              <a:t>The recipient </a:t>
            </a:r>
            <a:r>
              <a:rPr lang="en-US" sz="2400">
                <a:solidFill>
                  <a:srgbClr val="FFFFFF"/>
                </a:solidFill>
                <a:latin typeface="Raleway Bold"/>
              </a:rPr>
              <a:t>must</a:t>
            </a:r>
            <a:r>
              <a:rPr lang="en-US" sz="2400">
                <a:solidFill>
                  <a:srgbClr val="FFFFFF"/>
                </a:solidFill>
                <a:latin typeface="Raleway"/>
              </a:rPr>
              <a:t> ensure that MARAD -funded property will remain available to be used for its originally authorized purpose throughout its useful life until disposition.</a:t>
            </a:r>
          </a:p>
          <a:p>
            <a:pPr>
              <a:lnSpc>
                <a:spcPts val="3359"/>
              </a:lnSpc>
              <a:spcBef>
                <a:spcPct val="0"/>
              </a:spcBef>
            </a:pPr>
            <a:endParaRPr lang="en-US" sz="2400">
              <a:solidFill>
                <a:srgbClr val="FFFFFF"/>
              </a:solidFill>
              <a:latin typeface="Raleway"/>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856414" y="1328086"/>
            <a:ext cx="8040773" cy="3988816"/>
          </a:xfrm>
          <a:prstGeom prst="rect">
            <a:avLst/>
          </a:prstGeom>
        </p:spPr>
        <p:txBody>
          <a:bodyPr lIns="0" tIns="0" rIns="0" bIns="0" rtlCol="0" anchor="t">
            <a:spAutoFit/>
          </a:bodyPr>
          <a:lstStyle/>
          <a:p>
            <a:pPr>
              <a:lnSpc>
                <a:spcPts val="3919"/>
              </a:lnSpc>
            </a:pPr>
            <a:r>
              <a:rPr lang="en-US" sz="2799" dirty="0">
                <a:solidFill>
                  <a:srgbClr val="FFFFFF"/>
                </a:solidFill>
                <a:latin typeface="Raleway Bold"/>
              </a:rPr>
              <a:t>Basic Requirement</a:t>
            </a:r>
          </a:p>
          <a:p>
            <a:pPr>
              <a:lnSpc>
                <a:spcPts val="2520"/>
              </a:lnSpc>
            </a:pPr>
            <a:endParaRPr lang="en-US" sz="2799" dirty="0">
              <a:solidFill>
                <a:srgbClr val="FFFFFF"/>
              </a:solidFill>
              <a:latin typeface="Raleway Bold"/>
            </a:endParaRPr>
          </a:p>
          <a:p>
            <a:pPr>
              <a:lnSpc>
                <a:spcPts val="2940"/>
              </a:lnSpc>
            </a:pPr>
            <a:r>
              <a:rPr lang="en-US" sz="2100" dirty="0">
                <a:solidFill>
                  <a:srgbClr val="FFFFFF"/>
                </a:solidFill>
                <a:latin typeface="Raleway"/>
              </a:rPr>
              <a:t>For MARAD-funded real property purchased under an award made on or after December 26, 2014, </a:t>
            </a:r>
            <a:r>
              <a:rPr lang="en-US" sz="2100" dirty="0">
                <a:solidFill>
                  <a:srgbClr val="FFFFFF"/>
                </a:solidFill>
                <a:latin typeface="Raleway Bold"/>
              </a:rPr>
              <a:t>the recipient </a:t>
            </a:r>
            <a:r>
              <a:rPr lang="en-US" sz="2100" u="sng" dirty="0">
                <a:solidFill>
                  <a:srgbClr val="FFFFFF"/>
                </a:solidFill>
                <a:latin typeface="Raleway Bold"/>
              </a:rPr>
              <a:t>must</a:t>
            </a:r>
            <a:r>
              <a:rPr lang="en-US" sz="2100" dirty="0">
                <a:solidFill>
                  <a:srgbClr val="FFFFFF"/>
                </a:solidFill>
                <a:latin typeface="Raleway Bold"/>
              </a:rPr>
              <a:t> maintain adequate records regarding status of real property and </a:t>
            </a:r>
            <a:r>
              <a:rPr lang="en-US" sz="2100" u="sng" dirty="0">
                <a:solidFill>
                  <a:srgbClr val="FFFFFF"/>
                </a:solidFill>
                <a:latin typeface="Raleway Bold"/>
              </a:rPr>
              <a:t>must</a:t>
            </a:r>
            <a:r>
              <a:rPr lang="en-US" sz="2100" dirty="0">
                <a:solidFill>
                  <a:srgbClr val="FFFFFF"/>
                </a:solidFill>
                <a:latin typeface="Raleway Bold"/>
              </a:rPr>
              <a:t> submit required reports to MARAD.</a:t>
            </a:r>
          </a:p>
          <a:p>
            <a:pPr>
              <a:lnSpc>
                <a:spcPts val="2940"/>
              </a:lnSpc>
            </a:pPr>
            <a:endParaRPr lang="en-US" sz="2100" dirty="0">
              <a:solidFill>
                <a:srgbClr val="FFFFFF"/>
              </a:solidFill>
              <a:latin typeface="Raleway Bold"/>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 2 CFR 200.311 -- Real property.</a:t>
            </a:r>
          </a:p>
          <a:p>
            <a:pPr marL="453390" lvl="1" indent="-226695">
              <a:lnSpc>
                <a:spcPts val="2940"/>
              </a:lnSpc>
              <a:buFont typeface="Arial"/>
              <a:buChar char="•"/>
            </a:pPr>
            <a:r>
              <a:rPr lang="en-US" sz="2100" u="sng" dirty="0" err="1">
                <a:solidFill>
                  <a:schemeClr val="bg1"/>
                </a:solidFill>
                <a:latin typeface="Raleway"/>
                <a:hlinkClick r:id="rId4" tooltip="https://www.ecfr.gov/current/title-2/subtitle-A/chapter-II/part-200/subpart-D/subject-group-ECFR36520e4111dce32/section-200.330">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2/subtitle-A/chapter-II/part-200/subpart-D/subject-group-ECFR36520e4111dce32/section-200.330">
                  <a:extLst>
                    <a:ext uri="{A12FA001-AC4F-418D-AE19-62706E023703}">
                      <ahyp:hlinkClr xmlns:ahyp="http://schemas.microsoft.com/office/drawing/2018/hyperlinkcolor" val="tx"/>
                    </a:ext>
                  </a:extLst>
                </a:hlinkClick>
              </a:rPr>
              <a:t>: 2 CFR 200.330 -- Reporting on real property.</a:t>
            </a:r>
          </a:p>
          <a:p>
            <a:pPr>
              <a:lnSpc>
                <a:spcPts val="1567"/>
              </a:lnSpc>
              <a:spcBef>
                <a:spcPct val="0"/>
              </a:spcBef>
            </a:pPr>
            <a:endParaRPr lang="en-US" sz="2100" u="sng" dirty="0">
              <a:solidFill>
                <a:srgbClr val="0000FF"/>
              </a:solidFill>
              <a:latin typeface="Raleway"/>
              <a:hlinkClick r:id="rId4" tooltip="https://www.ecfr.gov/current/title-2/subtitle-A/chapter-II/part-200/subpart-D/subject-group-ECFR36520e4111dce32/section-200.330">
                <a:extLst>
                  <a:ext uri="{A12FA001-AC4F-418D-AE19-62706E023703}">
                    <ahyp:hlinkClr xmlns:ahyp="http://schemas.microsoft.com/office/drawing/2018/hyperlinkcolor" val="tx"/>
                  </a:ext>
                </a:extLst>
              </a:hlinkClick>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856414" y="1337611"/>
            <a:ext cx="8040773" cy="4485388"/>
          </a:xfrm>
          <a:prstGeom prst="rect">
            <a:avLst/>
          </a:prstGeom>
        </p:spPr>
        <p:txBody>
          <a:bodyPr lIns="0" tIns="0" rIns="0" bIns="0" rtlCol="0" anchor="t">
            <a:spAutoFit/>
          </a:bodyPr>
          <a:lstStyle/>
          <a:p>
            <a:pPr>
              <a:lnSpc>
                <a:spcPts val="3780"/>
              </a:lnSpc>
            </a:pPr>
            <a:r>
              <a:rPr lang="en-US" sz="2700">
                <a:solidFill>
                  <a:srgbClr val="FFFFFF"/>
                </a:solidFill>
                <a:latin typeface="Raleway Bold"/>
              </a:rPr>
              <a:t>Information Needed for Real Property Inventory</a:t>
            </a:r>
          </a:p>
          <a:p>
            <a:pPr>
              <a:lnSpc>
                <a:spcPts val="2660"/>
              </a:lnSpc>
            </a:pPr>
            <a:endParaRPr lang="en-US" sz="2700">
              <a:solidFill>
                <a:srgbClr val="FFFFFF"/>
              </a:solidFill>
              <a:latin typeface="Raleway Bold"/>
            </a:endParaRPr>
          </a:p>
          <a:p>
            <a:pPr marL="561340" lvl="1" indent="-280670">
              <a:lnSpc>
                <a:spcPts val="3640"/>
              </a:lnSpc>
              <a:buFont typeface="Arial"/>
              <a:buChar char="•"/>
            </a:pPr>
            <a:r>
              <a:rPr lang="en-US" sz="2600">
                <a:solidFill>
                  <a:srgbClr val="FFFFFF"/>
                </a:solidFill>
                <a:latin typeface="Raleway"/>
              </a:rPr>
              <a:t>Property location/physical address</a:t>
            </a:r>
          </a:p>
          <a:p>
            <a:pPr>
              <a:lnSpc>
                <a:spcPts val="700"/>
              </a:lnSpc>
            </a:pPr>
            <a:endParaRPr lang="en-US" sz="2600">
              <a:solidFill>
                <a:srgbClr val="FFFFFF"/>
              </a:solidFill>
              <a:latin typeface="Raleway"/>
            </a:endParaRPr>
          </a:p>
          <a:p>
            <a:pPr marL="561340" lvl="1" indent="-280670">
              <a:lnSpc>
                <a:spcPts val="3640"/>
              </a:lnSpc>
              <a:buFont typeface="Arial"/>
              <a:buChar char="•"/>
            </a:pPr>
            <a:r>
              <a:rPr lang="en-US" sz="2600">
                <a:solidFill>
                  <a:srgbClr val="FFFFFF"/>
                </a:solidFill>
                <a:latin typeface="Raleway"/>
              </a:rPr>
              <a:t>Use and condition of the property</a:t>
            </a:r>
          </a:p>
          <a:p>
            <a:pPr marL="906786" lvl="2" indent="-302262">
              <a:lnSpc>
                <a:spcPts val="2940"/>
              </a:lnSpc>
              <a:buFont typeface="Arial"/>
              <a:buChar char="⚬"/>
            </a:pPr>
            <a:r>
              <a:rPr lang="en-US" sz="2100">
                <a:solidFill>
                  <a:srgbClr val="FFFFFF"/>
                </a:solidFill>
                <a:latin typeface="Raleway"/>
              </a:rPr>
              <a:t>Summary of conditions on the title</a:t>
            </a:r>
          </a:p>
          <a:p>
            <a:pPr>
              <a:lnSpc>
                <a:spcPts val="700"/>
              </a:lnSpc>
            </a:pPr>
            <a:endParaRPr lang="en-US" sz="2100">
              <a:solidFill>
                <a:srgbClr val="FFFFFF"/>
              </a:solidFill>
              <a:latin typeface="Raleway"/>
            </a:endParaRPr>
          </a:p>
          <a:p>
            <a:pPr marL="561340" lvl="1" indent="-280670">
              <a:lnSpc>
                <a:spcPts val="3640"/>
              </a:lnSpc>
              <a:buFont typeface="Arial"/>
              <a:buChar char="•"/>
            </a:pPr>
            <a:r>
              <a:rPr lang="en-US" sz="2600">
                <a:solidFill>
                  <a:srgbClr val="FFFFFF"/>
                </a:solidFill>
                <a:latin typeface="Raleway"/>
              </a:rPr>
              <a:t>Brief description of improvements, expansions, and retrofits</a:t>
            </a:r>
          </a:p>
          <a:p>
            <a:pPr>
              <a:lnSpc>
                <a:spcPts val="700"/>
              </a:lnSpc>
            </a:pPr>
            <a:endParaRPr lang="en-US" sz="2600">
              <a:solidFill>
                <a:srgbClr val="FFFFFF"/>
              </a:solidFill>
              <a:latin typeface="Raleway"/>
            </a:endParaRPr>
          </a:p>
          <a:p>
            <a:pPr marL="561340" lvl="1" indent="-280670">
              <a:lnSpc>
                <a:spcPts val="3640"/>
              </a:lnSpc>
              <a:buFont typeface="Arial"/>
              <a:buChar char="•"/>
            </a:pPr>
            <a:r>
              <a:rPr lang="en-US" sz="2600">
                <a:solidFill>
                  <a:srgbClr val="FFFFFF"/>
                </a:solidFill>
                <a:latin typeface="Raleway"/>
              </a:rPr>
              <a:t>Corresponding useful life for the asset(s)</a:t>
            </a:r>
          </a:p>
          <a:p>
            <a:pPr>
              <a:lnSpc>
                <a:spcPts val="700"/>
              </a:lnSpc>
            </a:pPr>
            <a:endParaRPr lang="en-US" sz="2600">
              <a:solidFill>
                <a:srgbClr val="FFFFFF"/>
              </a:solidFill>
              <a:latin typeface="Raleway"/>
            </a:endParaRPr>
          </a:p>
          <a:p>
            <a:pPr marL="561340" lvl="1" indent="-280670">
              <a:lnSpc>
                <a:spcPts val="3640"/>
              </a:lnSpc>
              <a:buFont typeface="Arial"/>
              <a:buChar char="•"/>
            </a:pPr>
            <a:r>
              <a:rPr lang="en-US" sz="2600">
                <a:solidFill>
                  <a:srgbClr val="FFFFFF"/>
                </a:solidFill>
                <a:latin typeface="Raleway"/>
              </a:rPr>
              <a:t>Date placed in service</a:t>
            </a:r>
          </a:p>
          <a:p>
            <a:pPr>
              <a:lnSpc>
                <a:spcPts val="1567"/>
              </a:lnSpc>
              <a:spcBef>
                <a:spcPct val="0"/>
              </a:spcBef>
            </a:pPr>
            <a:endParaRPr lang="en-US" sz="2600">
              <a:solidFill>
                <a:srgbClr val="FFFFFF"/>
              </a:solidFill>
              <a:latin typeface="Raleway"/>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38731" y="1340198"/>
            <a:ext cx="8676139" cy="5031105"/>
          </a:xfrm>
          <a:prstGeom prst="rect">
            <a:avLst/>
          </a:prstGeom>
        </p:spPr>
        <p:txBody>
          <a:bodyPr lIns="0" tIns="0" rIns="0" bIns="0" rtlCol="0" anchor="t">
            <a:spAutoFit/>
          </a:bodyPr>
          <a:lstStyle/>
          <a:p>
            <a:pPr>
              <a:lnSpc>
                <a:spcPts val="3779"/>
              </a:lnSpc>
            </a:pPr>
            <a:r>
              <a:rPr lang="en-US" sz="2700">
                <a:solidFill>
                  <a:srgbClr val="FFFFFF"/>
                </a:solidFill>
                <a:latin typeface="Raleway Bold"/>
              </a:rPr>
              <a:t>Continued - Information Needed for Real Property Inventory</a:t>
            </a:r>
          </a:p>
          <a:p>
            <a:pPr>
              <a:lnSpc>
                <a:spcPts val="2520"/>
              </a:lnSpc>
            </a:pPr>
            <a:endParaRPr lang="en-US" sz="2700">
              <a:solidFill>
                <a:srgbClr val="FFFFFF"/>
              </a:solidFill>
              <a:latin typeface="Raleway Bold"/>
            </a:endParaRPr>
          </a:p>
          <a:p>
            <a:pPr marL="518160" lvl="1" indent="-259080">
              <a:lnSpc>
                <a:spcPts val="3359"/>
              </a:lnSpc>
              <a:buFont typeface="Arial"/>
              <a:buChar char="•"/>
            </a:pPr>
            <a:r>
              <a:rPr lang="en-US" sz="2400">
                <a:solidFill>
                  <a:srgbClr val="FFFFFF"/>
                </a:solidFill>
                <a:latin typeface="Raleway"/>
              </a:rPr>
              <a:t>Original acquisition cost</a:t>
            </a:r>
          </a:p>
          <a:p>
            <a:pPr marL="1036320" lvl="2" indent="-345440">
              <a:lnSpc>
                <a:spcPts val="3359"/>
              </a:lnSpc>
              <a:buFont typeface="Arial"/>
              <a:buChar char="⚬"/>
            </a:pPr>
            <a:r>
              <a:rPr lang="en-US" sz="2400">
                <a:solidFill>
                  <a:srgbClr val="FFFFFF"/>
                </a:solidFill>
                <a:latin typeface="Raleway"/>
              </a:rPr>
              <a:t>Sources of funding</a:t>
            </a:r>
          </a:p>
          <a:p>
            <a:pPr marL="1036320" lvl="2" indent="-345440">
              <a:lnSpc>
                <a:spcPts val="3359"/>
              </a:lnSpc>
              <a:buFont typeface="Arial"/>
              <a:buChar char="⚬"/>
            </a:pPr>
            <a:r>
              <a:rPr lang="en-US" sz="2400">
                <a:solidFill>
                  <a:srgbClr val="FFFFFF"/>
                </a:solidFill>
                <a:latin typeface="Raleway"/>
              </a:rPr>
              <a:t>Federal and non-federal participation ratios</a:t>
            </a:r>
          </a:p>
          <a:p>
            <a:pPr marL="1036320" lvl="2" indent="-345440">
              <a:lnSpc>
                <a:spcPts val="3359"/>
              </a:lnSpc>
              <a:buFont typeface="Arial"/>
              <a:buChar char="⚬"/>
            </a:pPr>
            <a:r>
              <a:rPr lang="en-US" sz="2400">
                <a:solidFill>
                  <a:srgbClr val="FFFFFF"/>
                </a:solidFill>
                <a:latin typeface="Raleway"/>
              </a:rPr>
              <a:t>Federal Award Information Number (FAIN)</a:t>
            </a:r>
          </a:p>
          <a:p>
            <a:pPr marL="1036320" lvl="2" indent="-345440">
              <a:lnSpc>
                <a:spcPts val="3359"/>
              </a:lnSpc>
              <a:buFont typeface="Arial"/>
              <a:buChar char="⚬"/>
            </a:pPr>
            <a:r>
              <a:rPr lang="en-US" sz="2400">
                <a:solidFill>
                  <a:srgbClr val="FFFFFF"/>
                </a:solidFill>
                <a:latin typeface="Raleway"/>
              </a:rPr>
              <a:t>Appraised value and date</a:t>
            </a:r>
          </a:p>
          <a:p>
            <a:pPr marL="1036320" lvl="2" indent="-345440">
              <a:lnSpc>
                <a:spcPts val="3359"/>
              </a:lnSpc>
              <a:buFont typeface="Arial"/>
              <a:buChar char="⚬"/>
            </a:pPr>
            <a:r>
              <a:rPr lang="en-US" sz="2400">
                <a:solidFill>
                  <a:srgbClr val="FFFFFF"/>
                </a:solidFill>
                <a:latin typeface="Raleway"/>
              </a:rPr>
              <a:t>Anticipated disposition or action proposed</a:t>
            </a:r>
          </a:p>
          <a:p>
            <a:pPr marL="1036320" lvl="2" indent="-345440">
              <a:lnSpc>
                <a:spcPts val="3359"/>
              </a:lnSpc>
              <a:buFont typeface="Arial"/>
              <a:buChar char="⚬"/>
            </a:pPr>
            <a:r>
              <a:rPr lang="en-US" sz="2400">
                <a:solidFill>
                  <a:srgbClr val="FFFFFF"/>
                </a:solidFill>
                <a:latin typeface="Raleway"/>
              </a:rPr>
              <a:t>Date of disposal</a:t>
            </a:r>
          </a:p>
          <a:p>
            <a:pPr marL="1036320" lvl="2" indent="-345440">
              <a:lnSpc>
                <a:spcPts val="3359"/>
              </a:lnSpc>
              <a:buFont typeface="Arial"/>
              <a:buChar char="⚬"/>
            </a:pPr>
            <a:r>
              <a:rPr lang="en-US" sz="2400">
                <a:solidFill>
                  <a:srgbClr val="FFFFFF"/>
                </a:solidFill>
                <a:latin typeface="Raleway"/>
              </a:rPr>
              <a:t>Sale price</a:t>
            </a:r>
          </a:p>
          <a:p>
            <a:pPr marL="1036320" lvl="2" indent="-345440">
              <a:lnSpc>
                <a:spcPts val="3359"/>
              </a:lnSpc>
              <a:buFont typeface="Arial"/>
              <a:buChar char="⚬"/>
            </a:pPr>
            <a:r>
              <a:rPr lang="en-US" sz="2400">
                <a:solidFill>
                  <a:srgbClr val="FFFFFF"/>
                </a:solidFill>
                <a:latin typeface="Raleway"/>
              </a:rPr>
              <a:t>If excess property – provide reason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12466" y="1320423"/>
            <a:ext cx="8860134" cy="5242141"/>
          </a:xfrm>
          <a:prstGeom prst="rect">
            <a:avLst/>
          </a:prstGeom>
        </p:spPr>
        <p:txBody>
          <a:bodyPr wrap="square" lIns="0" tIns="0" rIns="0" bIns="0" rtlCol="0" anchor="t">
            <a:spAutoFit/>
          </a:bodyPr>
          <a:lstStyle/>
          <a:p>
            <a:pPr>
              <a:lnSpc>
                <a:spcPts val="3919"/>
              </a:lnSpc>
            </a:pPr>
            <a:r>
              <a:rPr lang="en-US" sz="2799" dirty="0">
                <a:solidFill>
                  <a:srgbClr val="FFFFFF"/>
                </a:solidFill>
                <a:latin typeface="Raleway Bold"/>
              </a:rPr>
              <a:t>Basic Requirement</a:t>
            </a:r>
          </a:p>
          <a:p>
            <a:pPr>
              <a:lnSpc>
                <a:spcPts val="2660"/>
              </a:lnSpc>
            </a:pPr>
            <a:endParaRPr lang="en-US" sz="2799" dirty="0">
              <a:solidFill>
                <a:srgbClr val="FFFFFF"/>
              </a:solidFill>
              <a:latin typeface="Raleway Bold"/>
            </a:endParaRPr>
          </a:p>
          <a:p>
            <a:pPr>
              <a:lnSpc>
                <a:spcPts val="2940"/>
              </a:lnSpc>
            </a:pPr>
            <a:r>
              <a:rPr lang="en-US" sz="2100" dirty="0">
                <a:solidFill>
                  <a:srgbClr val="FFFFFF"/>
                </a:solidFill>
                <a:latin typeface="Raleway"/>
              </a:rPr>
              <a:t>For MARAD-funded excess real property purchased under an award made before December 26, 2014, </a:t>
            </a:r>
            <a:r>
              <a:rPr lang="en-US" sz="2100" dirty="0">
                <a:solidFill>
                  <a:srgbClr val="FFFFFF"/>
                </a:solidFill>
                <a:latin typeface="Raleway Bold"/>
              </a:rPr>
              <a:t>the recipient must prepare and update an excess property inventory and utilization plan.</a:t>
            </a:r>
          </a:p>
          <a:p>
            <a:pPr>
              <a:lnSpc>
                <a:spcPts val="1399"/>
              </a:lnSpc>
            </a:pPr>
            <a:endParaRPr lang="en-US" sz="2100" dirty="0">
              <a:solidFill>
                <a:srgbClr val="FFFFFF"/>
              </a:solidFill>
              <a:latin typeface="Raleway Bold"/>
            </a:endParaRPr>
          </a:p>
          <a:p>
            <a:pPr marL="453388" lvl="1" indent="-226694">
              <a:lnSpc>
                <a:spcPts val="2939"/>
              </a:lnSpc>
              <a:buFont typeface="Arial"/>
              <a:buChar char="•"/>
            </a:pPr>
            <a:r>
              <a:rPr lang="en-US" sz="2099" dirty="0">
                <a:solidFill>
                  <a:srgbClr val="FFFFFF"/>
                </a:solidFill>
                <a:latin typeface="Raleway"/>
              </a:rPr>
              <a:t>For Awards and Cooperative Agreements (and funding increments to existing Awards and Cooperative Agreements) awarded before December 26, 2014, recipients are required to prepare and maintain an inventory and utilization plan for all property that is no longer needed to carry out any MARAD program.</a:t>
            </a:r>
          </a:p>
          <a:p>
            <a:pPr>
              <a:lnSpc>
                <a:spcPts val="3919"/>
              </a:lnSpc>
            </a:pPr>
            <a:endParaRPr lang="en-US" sz="2099" dirty="0">
              <a:solidFill>
                <a:srgbClr val="FFFFFF"/>
              </a:solidFill>
              <a:latin typeface="Raleway"/>
            </a:endParaRPr>
          </a:p>
          <a:p>
            <a:pPr>
              <a:lnSpc>
                <a:spcPts val="3080"/>
              </a:lnSpc>
            </a:pPr>
            <a:r>
              <a:rPr lang="en-US" sz="2200" dirty="0">
                <a:solidFill>
                  <a:srgbClr val="FFFFFF"/>
                </a:solidFill>
                <a:latin typeface="Raleway Bold"/>
              </a:rPr>
              <a:t>Governing Directive</a:t>
            </a:r>
          </a:p>
          <a:p>
            <a:pPr marL="453392" lvl="1" indent="-226696">
              <a:lnSpc>
                <a:spcPts val="2940"/>
              </a:lnSpc>
              <a:buFont typeface="Arial"/>
              <a:buChar char="•"/>
            </a:pPr>
            <a:r>
              <a:rPr lang="en-US" sz="2100" u="sng" dirty="0" err="1">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 2 CFR 200.311 -- Real property.</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169697" y="2034284"/>
            <a:ext cx="3865756" cy="3865756"/>
          </a:xfrm>
          <a:custGeom>
            <a:avLst/>
            <a:gdLst/>
            <a:ahLst/>
            <a:cxnLst/>
            <a:rect l="l" t="t" r="r" b="b"/>
            <a:pathLst>
              <a:path w="3865756" h="3865756">
                <a:moveTo>
                  <a:pt x="0" y="0"/>
                </a:moveTo>
                <a:lnTo>
                  <a:pt x="3865756" y="0"/>
                </a:lnTo>
                <a:lnTo>
                  <a:pt x="3865756" y="3865757"/>
                </a:lnTo>
                <a:lnTo>
                  <a:pt x="0" y="386575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dirty="0">
                <a:solidFill>
                  <a:srgbClr val="FFFFFF"/>
                </a:solidFill>
                <a:latin typeface="Roboto Bold"/>
              </a:rPr>
              <a:t>Satisfactory Continuing Control</a:t>
            </a:r>
          </a:p>
        </p:txBody>
      </p:sp>
      <p:sp>
        <p:nvSpPr>
          <p:cNvPr id="10" name="TextBox 10"/>
          <p:cNvSpPr txBox="1"/>
          <p:nvPr/>
        </p:nvSpPr>
        <p:spPr>
          <a:xfrm>
            <a:off x="4267200" y="1321752"/>
            <a:ext cx="5295453" cy="5498621"/>
          </a:xfrm>
          <a:prstGeom prst="rect">
            <a:avLst/>
          </a:prstGeom>
        </p:spPr>
        <p:txBody>
          <a:bodyPr wrap="square" lIns="0" tIns="0" rIns="0" bIns="0" rtlCol="0" anchor="t">
            <a:spAutoFit/>
          </a:bodyPr>
          <a:lstStyle/>
          <a:p>
            <a:pPr>
              <a:lnSpc>
                <a:spcPts val="3779"/>
              </a:lnSpc>
            </a:pPr>
            <a:r>
              <a:rPr lang="en-US" sz="2699" dirty="0">
                <a:solidFill>
                  <a:srgbClr val="FFFFFF"/>
                </a:solidFill>
                <a:latin typeface="Raleway Bold"/>
              </a:rPr>
              <a:t>Excess Real Property Inventory &amp; Utilization Plan </a:t>
            </a:r>
          </a:p>
          <a:p>
            <a:pPr>
              <a:lnSpc>
                <a:spcPts val="3779"/>
              </a:lnSpc>
            </a:pPr>
            <a:r>
              <a:rPr lang="en-US" sz="2699" dirty="0">
                <a:solidFill>
                  <a:srgbClr val="FFFFFF"/>
                </a:solidFill>
                <a:latin typeface="Raleway Bold"/>
              </a:rPr>
              <a:t>Required Elements</a:t>
            </a:r>
          </a:p>
          <a:p>
            <a:pPr>
              <a:lnSpc>
                <a:spcPts val="2660"/>
              </a:lnSpc>
            </a:pPr>
            <a:endParaRPr lang="en-US" sz="2699" dirty="0">
              <a:solidFill>
                <a:srgbClr val="FFFFFF"/>
              </a:solidFill>
              <a:latin typeface="Raleway Bold"/>
            </a:endParaRPr>
          </a:p>
          <a:p>
            <a:pPr marL="453390" lvl="1" indent="-226695">
              <a:lnSpc>
                <a:spcPts val="2940"/>
              </a:lnSpc>
              <a:buFont typeface="Arial"/>
              <a:buChar char="•"/>
            </a:pPr>
            <a:r>
              <a:rPr lang="en-US" sz="2100" dirty="0">
                <a:solidFill>
                  <a:srgbClr val="FFFFFF"/>
                </a:solidFill>
                <a:latin typeface="Raleway"/>
              </a:rPr>
              <a:t>Location</a:t>
            </a:r>
          </a:p>
          <a:p>
            <a:pPr marL="453390" lvl="1" indent="-226695">
              <a:lnSpc>
                <a:spcPts val="2940"/>
              </a:lnSpc>
              <a:buFont typeface="Arial"/>
              <a:buChar char="•"/>
            </a:pPr>
            <a:r>
              <a:rPr lang="en-US" sz="2100" dirty="0">
                <a:solidFill>
                  <a:srgbClr val="FFFFFF"/>
                </a:solidFill>
                <a:latin typeface="Raleway"/>
              </a:rPr>
              <a:t>Summary of any conditions on the title</a:t>
            </a:r>
          </a:p>
          <a:p>
            <a:pPr marL="453390" lvl="1" indent="-226695">
              <a:lnSpc>
                <a:spcPts val="2940"/>
              </a:lnSpc>
              <a:buFont typeface="Arial"/>
              <a:buChar char="•"/>
            </a:pPr>
            <a:r>
              <a:rPr lang="en-US" sz="2100" dirty="0">
                <a:solidFill>
                  <a:srgbClr val="FFFFFF"/>
                </a:solidFill>
                <a:latin typeface="Raleway"/>
              </a:rPr>
              <a:t>Original Acquisition Cost</a:t>
            </a:r>
          </a:p>
          <a:p>
            <a:pPr marL="453390" lvl="1" indent="-226695">
              <a:lnSpc>
                <a:spcPts val="2940"/>
              </a:lnSpc>
              <a:buFont typeface="Arial"/>
              <a:buChar char="•"/>
            </a:pPr>
            <a:r>
              <a:rPr lang="en-US" sz="2100" dirty="0">
                <a:solidFill>
                  <a:srgbClr val="FFFFFF"/>
                </a:solidFill>
                <a:latin typeface="Raleway"/>
              </a:rPr>
              <a:t>Federal participation ratio</a:t>
            </a:r>
          </a:p>
          <a:p>
            <a:pPr marL="453390" lvl="1" indent="-226695">
              <a:lnSpc>
                <a:spcPts val="2940"/>
              </a:lnSpc>
              <a:buFont typeface="Arial"/>
              <a:buChar char="•"/>
            </a:pPr>
            <a:r>
              <a:rPr lang="en-US" sz="2100" dirty="0">
                <a:solidFill>
                  <a:srgbClr val="FFFFFF"/>
                </a:solidFill>
                <a:latin typeface="Raleway"/>
              </a:rPr>
              <a:t>MARAD award number</a:t>
            </a:r>
          </a:p>
          <a:p>
            <a:pPr marL="453390" lvl="1" indent="-226695">
              <a:lnSpc>
                <a:spcPts val="2940"/>
              </a:lnSpc>
              <a:buFont typeface="Arial"/>
              <a:buChar char="•"/>
            </a:pPr>
            <a:r>
              <a:rPr lang="en-US" sz="2100" dirty="0">
                <a:solidFill>
                  <a:srgbClr val="FFFFFF"/>
                </a:solidFill>
                <a:latin typeface="Raleway"/>
              </a:rPr>
              <a:t>Appraised value and date</a:t>
            </a:r>
          </a:p>
          <a:p>
            <a:pPr marL="453390" lvl="1" indent="-226695">
              <a:lnSpc>
                <a:spcPts val="2940"/>
              </a:lnSpc>
              <a:buFont typeface="Arial"/>
              <a:buChar char="•"/>
            </a:pPr>
            <a:r>
              <a:rPr lang="en-US" sz="2100" dirty="0">
                <a:solidFill>
                  <a:srgbClr val="FFFFFF"/>
                </a:solidFill>
                <a:latin typeface="Raleway"/>
              </a:rPr>
              <a:t>Brief description of improvements</a:t>
            </a:r>
          </a:p>
          <a:p>
            <a:pPr marL="453390" lvl="1" indent="-226695">
              <a:lnSpc>
                <a:spcPts val="2940"/>
              </a:lnSpc>
              <a:buFont typeface="Arial"/>
              <a:buChar char="•"/>
            </a:pPr>
            <a:r>
              <a:rPr lang="en-US" sz="2100" dirty="0">
                <a:solidFill>
                  <a:srgbClr val="FFFFFF"/>
                </a:solidFill>
                <a:latin typeface="Raleway"/>
              </a:rPr>
              <a:t>Current use</a:t>
            </a:r>
          </a:p>
          <a:p>
            <a:pPr marL="453390" lvl="1" indent="-226695">
              <a:lnSpc>
                <a:spcPts val="2940"/>
              </a:lnSpc>
              <a:buFont typeface="Arial"/>
              <a:buChar char="•"/>
            </a:pPr>
            <a:r>
              <a:rPr lang="en-US" sz="2100" dirty="0">
                <a:solidFill>
                  <a:srgbClr val="FFFFFF"/>
                </a:solidFill>
                <a:latin typeface="Raleway"/>
              </a:rPr>
              <a:t>Anticipated disposition or action proposed</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731520" y="1519493"/>
            <a:ext cx="8557556" cy="4892040"/>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2940"/>
              </a:lnSpc>
            </a:pPr>
            <a:r>
              <a:rPr lang="en-US" sz="2100" dirty="0">
                <a:solidFill>
                  <a:srgbClr val="FFFFFF"/>
                </a:solidFill>
                <a:latin typeface="Raleway Bold"/>
              </a:rPr>
              <a:t>The recipient must follow MARAD requirements for incidental use of real property. </a:t>
            </a:r>
          </a:p>
          <a:p>
            <a:pPr>
              <a:lnSpc>
                <a:spcPts val="2940"/>
              </a:lnSpc>
            </a:pPr>
            <a:endParaRPr lang="en-US" sz="2100" dirty="0">
              <a:solidFill>
                <a:srgbClr val="FFFFFF"/>
              </a:solidFill>
              <a:latin typeface="Raleway Bold"/>
            </a:endParaRPr>
          </a:p>
          <a:p>
            <a:pPr>
              <a:lnSpc>
                <a:spcPts val="2940"/>
              </a:lnSpc>
            </a:pPr>
            <a:r>
              <a:rPr lang="en-US" sz="2100" u="sng" dirty="0">
                <a:solidFill>
                  <a:srgbClr val="FFFFFF"/>
                </a:solidFill>
                <a:latin typeface="Raleway"/>
              </a:rPr>
              <a:t>Incidental use</a:t>
            </a:r>
            <a:r>
              <a:rPr lang="en-US" sz="2100" dirty="0">
                <a:solidFill>
                  <a:srgbClr val="FFFFFF"/>
                </a:solidFill>
                <a:latin typeface="Raleway"/>
              </a:rPr>
              <a:t> is defined as the authorized use of real property for purposes other than the core usage requirements of such property. </a:t>
            </a:r>
          </a:p>
          <a:p>
            <a:pPr>
              <a:lnSpc>
                <a:spcPts val="2940"/>
              </a:lnSpc>
            </a:pPr>
            <a:endParaRPr lang="en-US" sz="2100" dirty="0">
              <a:solidFill>
                <a:srgbClr val="FFFFFF"/>
              </a:solidFill>
              <a:latin typeface="Raleway"/>
            </a:endParaRPr>
          </a:p>
          <a:p>
            <a:pPr>
              <a:lnSpc>
                <a:spcPts val="2940"/>
              </a:lnSpc>
            </a:pPr>
            <a:r>
              <a:rPr lang="en-US" sz="2100" dirty="0">
                <a:solidFill>
                  <a:srgbClr val="FFFFFF"/>
                </a:solidFill>
                <a:latin typeface="Raleway"/>
              </a:rPr>
              <a:t>Examples include the lease of space for retail or other uses, or the lease of air rights over a MARAD facility. </a:t>
            </a:r>
          </a:p>
          <a:p>
            <a:pPr>
              <a:lnSpc>
                <a:spcPts val="2940"/>
              </a:lnSpc>
            </a:pPr>
            <a:endParaRPr lang="en-US" sz="2100" dirty="0">
              <a:solidFill>
                <a:srgbClr val="FFFFFF"/>
              </a:solidFill>
              <a:latin typeface="Raleway"/>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 2 CFR 200.311 -- Real property.</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4591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98022" y="1245916"/>
            <a:ext cx="8557556" cy="5787390"/>
          </a:xfrm>
          <a:prstGeom prst="rect">
            <a:avLst/>
          </a:prstGeom>
        </p:spPr>
        <p:txBody>
          <a:bodyPr lIns="0" tIns="0" rIns="0" bIns="0" rtlCol="0" anchor="t">
            <a:spAutoFit/>
          </a:bodyPr>
          <a:lstStyle/>
          <a:p>
            <a:pPr>
              <a:lnSpc>
                <a:spcPts val="3779"/>
              </a:lnSpc>
            </a:pPr>
            <a:r>
              <a:rPr lang="en-US" sz="2699">
                <a:solidFill>
                  <a:srgbClr val="FFFFFF"/>
                </a:solidFill>
                <a:latin typeface="Raleway Bold"/>
              </a:rPr>
              <a:t>Basic Requirement</a:t>
            </a:r>
          </a:p>
          <a:p>
            <a:pPr>
              <a:lnSpc>
                <a:spcPts val="2520"/>
              </a:lnSpc>
            </a:pPr>
            <a:endParaRPr lang="en-US" sz="2699">
              <a:solidFill>
                <a:srgbClr val="FFFFFF"/>
              </a:solidFill>
              <a:latin typeface="Raleway Bold"/>
            </a:endParaRPr>
          </a:p>
          <a:p>
            <a:pPr>
              <a:lnSpc>
                <a:spcPts val="2940"/>
              </a:lnSpc>
            </a:pPr>
            <a:r>
              <a:rPr lang="en-US" sz="2100">
                <a:solidFill>
                  <a:srgbClr val="FFFFFF"/>
                </a:solidFill>
                <a:latin typeface="Raleway"/>
              </a:rPr>
              <a:t>Cost of idle facilities such as maintenance, repair, housing, rent, and other related costs including insurance and depreciation are unallowable, except to the extent that:</a:t>
            </a:r>
          </a:p>
          <a:p>
            <a:pPr marL="388620" lvl="1" indent="-194310">
              <a:lnSpc>
                <a:spcPts val="2520"/>
              </a:lnSpc>
              <a:buFont typeface="Arial"/>
              <a:buChar char="•"/>
            </a:pPr>
            <a:r>
              <a:rPr lang="en-US" sz="1800">
                <a:solidFill>
                  <a:srgbClr val="FFFFFF"/>
                </a:solidFill>
                <a:latin typeface="Raleway"/>
              </a:rPr>
              <a:t>They are necessary to meet workload requirements which may fluctuate, and they are allocated appropriately to all programs; or</a:t>
            </a:r>
          </a:p>
          <a:p>
            <a:pPr marL="388620" lvl="1" indent="-194310">
              <a:lnSpc>
                <a:spcPts val="2520"/>
              </a:lnSpc>
              <a:buFont typeface="Arial"/>
              <a:buChar char="•"/>
            </a:pPr>
            <a:r>
              <a:rPr lang="en-US" sz="1800">
                <a:solidFill>
                  <a:srgbClr val="FFFFFF"/>
                </a:solidFill>
                <a:latin typeface="Raleway"/>
              </a:rPr>
              <a:t>It can be shown that the costs were necessary when acquired and are now idle because of changes in program requirements, efforts to achieve more economical operations, reorganization, termination, or other causes which could not have been reasonably foreseen. Under this exception, costs of idle facilities are allowable for a reasonable period, ordinarily not to exceed one year, depending on the initiative taken to use, lease, or dispose of the facilities and the justification provided by the recipient for MARAD review and approval.</a:t>
            </a:r>
          </a:p>
          <a:p>
            <a:pPr>
              <a:lnSpc>
                <a:spcPts val="2940"/>
              </a:lnSpc>
            </a:pPr>
            <a:endParaRPr lang="en-US" sz="1800">
              <a:solidFill>
                <a:srgbClr val="FFFFFF"/>
              </a:solidFill>
              <a:latin typeface="Raleway"/>
            </a:endParaRPr>
          </a:p>
          <a:p>
            <a:pPr>
              <a:lnSpc>
                <a:spcPts val="2940"/>
              </a:lnSpc>
            </a:pPr>
            <a:r>
              <a:rPr lang="en-US" sz="2100">
                <a:solidFill>
                  <a:srgbClr val="FFFFFF"/>
                </a:solidFill>
                <a:latin typeface="Raleway Bold"/>
              </a:rPr>
              <a:t>Governing Directive: </a:t>
            </a:r>
            <a:r>
              <a:rPr lang="en-US" sz="2100">
                <a:solidFill>
                  <a:srgbClr val="FFFFFF"/>
                </a:solidFill>
                <a:latin typeface="Raleway"/>
              </a:rPr>
              <a:t>Must discuss with MARAD next actions/steps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61137"/>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98022" y="1161137"/>
            <a:ext cx="8557556" cy="5650233"/>
          </a:xfrm>
          <a:prstGeom prst="rect">
            <a:avLst/>
          </a:prstGeom>
        </p:spPr>
        <p:txBody>
          <a:bodyPr lIns="0" tIns="0" rIns="0" bIns="0" rtlCol="0" anchor="t">
            <a:spAutoFit/>
          </a:bodyPr>
          <a:lstStyle/>
          <a:p>
            <a:pPr>
              <a:lnSpc>
                <a:spcPts val="3499"/>
              </a:lnSpc>
            </a:pPr>
            <a:r>
              <a:rPr lang="en-US" sz="2499">
                <a:solidFill>
                  <a:srgbClr val="FFFFFF"/>
                </a:solidFill>
                <a:latin typeface="Raleway Bold"/>
              </a:rPr>
              <a:t>Basic Requirement</a:t>
            </a:r>
          </a:p>
          <a:p>
            <a:pPr>
              <a:lnSpc>
                <a:spcPts val="2660"/>
              </a:lnSpc>
            </a:pPr>
            <a:endParaRPr lang="en-US" sz="2499">
              <a:solidFill>
                <a:srgbClr val="FFFFFF"/>
              </a:solidFill>
              <a:latin typeface="Raleway Bold"/>
            </a:endParaRPr>
          </a:p>
          <a:p>
            <a:pPr>
              <a:lnSpc>
                <a:spcPts val="2940"/>
              </a:lnSpc>
            </a:pPr>
            <a:r>
              <a:rPr lang="en-US" sz="2100">
                <a:solidFill>
                  <a:srgbClr val="FFFFFF"/>
                </a:solidFill>
                <a:latin typeface="Raleway Bold"/>
              </a:rPr>
              <a:t>Is MARAD-funded real property used solely for its originally authorized purpose?</a:t>
            </a:r>
          </a:p>
          <a:p>
            <a:pPr>
              <a:lnSpc>
                <a:spcPts val="2100"/>
              </a:lnSpc>
            </a:pPr>
            <a:endParaRPr lang="en-US" sz="2100">
              <a:solidFill>
                <a:srgbClr val="FFFFFF"/>
              </a:solidFill>
              <a:latin typeface="Raleway Bold"/>
            </a:endParaRPr>
          </a:p>
          <a:p>
            <a:pPr marL="453390" lvl="1" indent="-226695">
              <a:lnSpc>
                <a:spcPts val="2940"/>
              </a:lnSpc>
              <a:buFont typeface="Arial"/>
              <a:buChar char="•"/>
            </a:pPr>
            <a:r>
              <a:rPr lang="en-US" sz="2100">
                <a:solidFill>
                  <a:srgbClr val="FFFFFF"/>
                </a:solidFill>
                <a:latin typeface="Raleway"/>
              </a:rPr>
              <a:t>MARAD-funded real property</a:t>
            </a:r>
            <a:r>
              <a:rPr lang="en-US" sz="2100">
                <a:solidFill>
                  <a:srgbClr val="FFFFFF"/>
                </a:solidFill>
                <a:latin typeface="Raleway Bold"/>
              </a:rPr>
              <a:t> is expected to be used for the originally authorized purpose as long as needed for that purpose. </a:t>
            </a:r>
            <a:r>
              <a:rPr lang="en-US" sz="2100">
                <a:solidFill>
                  <a:srgbClr val="FFFFFF"/>
                </a:solidFill>
                <a:latin typeface="Raleway"/>
              </a:rPr>
              <a:t>Real property includes land, affixed land improvements, structures, and appurtenances. </a:t>
            </a:r>
          </a:p>
          <a:p>
            <a:pPr>
              <a:lnSpc>
                <a:spcPts val="700"/>
              </a:lnSpc>
            </a:pPr>
            <a:endParaRPr lang="en-US" sz="2100">
              <a:solidFill>
                <a:srgbClr val="FFFFFF"/>
              </a:solidFill>
              <a:latin typeface="Raleway"/>
            </a:endParaRPr>
          </a:p>
          <a:p>
            <a:pPr marL="453390" lvl="1" indent="-226695">
              <a:lnSpc>
                <a:spcPts val="2940"/>
              </a:lnSpc>
              <a:buFont typeface="Arial"/>
              <a:buChar char="•"/>
            </a:pPr>
            <a:r>
              <a:rPr lang="en-US" sz="2100">
                <a:solidFill>
                  <a:srgbClr val="FFFFFF"/>
                </a:solidFill>
                <a:latin typeface="Raleway"/>
              </a:rPr>
              <a:t>MARAD has an interest in real property when MARAD funds were used to purchase, construct, improve, or repair the property. </a:t>
            </a:r>
          </a:p>
          <a:p>
            <a:pPr>
              <a:lnSpc>
                <a:spcPts val="700"/>
              </a:lnSpc>
            </a:pPr>
            <a:endParaRPr lang="en-US" sz="2100">
              <a:solidFill>
                <a:srgbClr val="FFFFFF"/>
              </a:solidFill>
              <a:latin typeface="Raleway"/>
            </a:endParaRPr>
          </a:p>
          <a:p>
            <a:pPr marL="453390" lvl="1" indent="-226695">
              <a:lnSpc>
                <a:spcPts val="2940"/>
              </a:lnSpc>
              <a:buFont typeface="Arial"/>
              <a:buChar char="•"/>
            </a:pPr>
            <a:r>
              <a:rPr lang="en-US" sz="2100">
                <a:solidFill>
                  <a:srgbClr val="FFFFFF"/>
                </a:solidFill>
                <a:latin typeface="Raleway"/>
              </a:rPr>
              <a:t>Recipients must not dispose of or encumber its title or other interests in the real property. </a:t>
            </a:r>
          </a:p>
          <a:p>
            <a:pPr>
              <a:lnSpc>
                <a:spcPts val="2940"/>
              </a:lnSpc>
            </a:pPr>
            <a:endParaRPr lang="en-US" sz="2100">
              <a:solidFill>
                <a:srgbClr val="FFFFFF"/>
              </a:solidFill>
              <a:latin typeface="Raleway"/>
            </a:endParaRPr>
          </a:p>
          <a:p>
            <a:pPr>
              <a:lnSpc>
                <a:spcPts val="2940"/>
              </a:lnSpc>
            </a:pPr>
            <a:endParaRPr lang="en-US" sz="2100">
              <a:solidFill>
                <a:srgbClr val="FFFFFF"/>
              </a:solidFill>
              <a:latin typeface="Raleway"/>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98022" y="1468852"/>
            <a:ext cx="8557556" cy="3326765"/>
          </a:xfrm>
          <a:prstGeom prst="rect">
            <a:avLst/>
          </a:prstGeom>
        </p:spPr>
        <p:txBody>
          <a:bodyPr lIns="0" tIns="0" rIns="0" bIns="0" rtlCol="0" anchor="t">
            <a:spAutoFit/>
          </a:bodyPr>
          <a:lstStyle/>
          <a:p>
            <a:pPr>
              <a:lnSpc>
                <a:spcPts val="2940"/>
              </a:lnSpc>
            </a:pPr>
            <a:r>
              <a:rPr lang="en-US" sz="2100" dirty="0">
                <a:solidFill>
                  <a:srgbClr val="FFFFFF"/>
                </a:solidFill>
                <a:latin typeface="Raleway Bold"/>
              </a:rPr>
              <a:t>Continued - Is MARAD-funded real property used solely for its originally authorized purpose?</a:t>
            </a:r>
          </a:p>
          <a:p>
            <a:pPr>
              <a:lnSpc>
                <a:spcPts val="2660"/>
              </a:lnSpc>
            </a:pPr>
            <a:endParaRPr lang="en-US" sz="2100" dirty="0">
              <a:solidFill>
                <a:srgbClr val="FFFFFF"/>
              </a:solidFill>
              <a:latin typeface="Raleway Bold"/>
            </a:endParaRPr>
          </a:p>
          <a:p>
            <a:pPr>
              <a:lnSpc>
                <a:spcPts val="2940"/>
              </a:lnSpc>
            </a:pPr>
            <a:r>
              <a:rPr lang="en-US" sz="2100" dirty="0">
                <a:solidFill>
                  <a:srgbClr val="FFFFFF"/>
                </a:solidFill>
                <a:latin typeface="Raleway"/>
              </a:rPr>
              <a:t>Recipients are required to notify MARAD when property is removed from the service originally intended at award approval or if property is put to additional or substitute uses.</a:t>
            </a:r>
          </a:p>
          <a:p>
            <a:pPr>
              <a:lnSpc>
                <a:spcPts val="2940"/>
              </a:lnSpc>
            </a:pPr>
            <a:endParaRPr lang="en-US" sz="2100" dirty="0">
              <a:solidFill>
                <a:srgbClr val="FFFFFF"/>
              </a:solidFill>
              <a:latin typeface="Raleway"/>
            </a:endParaRPr>
          </a:p>
          <a:p>
            <a:pPr>
              <a:lnSpc>
                <a:spcPts val="2940"/>
              </a:lnSpc>
            </a:pPr>
            <a:r>
              <a:rPr lang="en-US" sz="2100" dirty="0">
                <a:solidFill>
                  <a:srgbClr val="FFFFFF"/>
                </a:solidFill>
                <a:latin typeface="Raleway Bold"/>
              </a:rPr>
              <a:t>Governing Directive</a:t>
            </a:r>
          </a:p>
          <a:p>
            <a:pPr marL="474979" lvl="1" indent="-237490">
              <a:lnSpc>
                <a:spcPts val="3079"/>
              </a:lnSpc>
              <a:buFont typeface="Arial"/>
              <a:buChar char="•"/>
            </a:pPr>
            <a:r>
              <a:rPr lang="en-US" sz="2199" u="sng" dirty="0" err="1">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eCFR</a:t>
            </a:r>
            <a:r>
              <a:rPr lang="en-US" sz="2199" u="sng" dirty="0">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 2 CFR 200.311 -- Real property. (b)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413497" y="1121583"/>
            <a:ext cx="9149156" cy="4827580"/>
            <a:chOff x="0" y="0"/>
            <a:chExt cx="12198874" cy="6436774"/>
          </a:xfrm>
        </p:grpSpPr>
        <p:sp>
          <p:nvSpPr>
            <p:cNvPr id="3" name="Freeform 3"/>
            <p:cNvSpPr/>
            <p:nvPr/>
          </p:nvSpPr>
          <p:spPr>
            <a:xfrm>
              <a:off x="6947116" y="3790512"/>
              <a:ext cx="309438" cy="309438"/>
            </a:xfrm>
            <a:custGeom>
              <a:avLst/>
              <a:gdLst/>
              <a:ahLst/>
              <a:cxnLst/>
              <a:rect l="l" t="t" r="r" b="b"/>
              <a:pathLst>
                <a:path w="309438" h="309438">
                  <a:moveTo>
                    <a:pt x="0" y="0"/>
                  </a:moveTo>
                  <a:lnTo>
                    <a:pt x="309439" y="0"/>
                  </a:lnTo>
                  <a:lnTo>
                    <a:pt x="309439" y="309439"/>
                  </a:lnTo>
                  <a:lnTo>
                    <a:pt x="0" y="309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3832025"/>
              <a:ext cx="309438" cy="309438"/>
            </a:xfrm>
            <a:custGeom>
              <a:avLst/>
              <a:gdLst/>
              <a:ahLst/>
              <a:cxnLst/>
              <a:rect l="l" t="t" r="r" b="b"/>
              <a:pathLst>
                <a:path w="309438" h="309438">
                  <a:moveTo>
                    <a:pt x="0" y="0"/>
                  </a:moveTo>
                  <a:lnTo>
                    <a:pt x="309438" y="0"/>
                  </a:lnTo>
                  <a:lnTo>
                    <a:pt x="309438" y="309439"/>
                  </a:lnTo>
                  <a:lnTo>
                    <a:pt x="0" y="309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988630" y="3832025"/>
              <a:ext cx="226412" cy="226412"/>
            </a:xfrm>
            <a:custGeom>
              <a:avLst/>
              <a:gdLst/>
              <a:ahLst/>
              <a:cxnLst/>
              <a:rect l="l" t="t" r="r" b="b"/>
              <a:pathLst>
                <a:path w="226412" h="226412">
                  <a:moveTo>
                    <a:pt x="0" y="0"/>
                  </a:moveTo>
                  <a:lnTo>
                    <a:pt x="226412" y="0"/>
                  </a:lnTo>
                  <a:lnTo>
                    <a:pt x="226412" y="226412"/>
                  </a:lnTo>
                  <a:lnTo>
                    <a:pt x="0" y="226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1513" y="3873539"/>
              <a:ext cx="226412" cy="226412"/>
            </a:xfrm>
            <a:custGeom>
              <a:avLst/>
              <a:gdLst/>
              <a:ahLst/>
              <a:cxnLst/>
              <a:rect l="l" t="t" r="r" b="b"/>
              <a:pathLst>
                <a:path w="226412" h="226412">
                  <a:moveTo>
                    <a:pt x="0" y="0"/>
                  </a:moveTo>
                  <a:lnTo>
                    <a:pt x="226412" y="0"/>
                  </a:lnTo>
                  <a:lnTo>
                    <a:pt x="226412" y="226412"/>
                  </a:lnTo>
                  <a:lnTo>
                    <a:pt x="0" y="226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540804" y="3564146"/>
              <a:ext cx="3992458" cy="2872628"/>
            </a:xfrm>
            <a:prstGeom prst="rect">
              <a:avLst/>
            </a:prstGeom>
          </p:spPr>
          <p:txBody>
            <a:bodyPr lIns="0" tIns="0" rIns="0" bIns="0" rtlCol="0" anchor="t">
              <a:spAutoFit/>
            </a:bodyPr>
            <a:lstStyle/>
            <a:p>
              <a:pPr>
                <a:lnSpc>
                  <a:spcPts val="2918"/>
                </a:lnSpc>
              </a:pPr>
              <a:r>
                <a:rPr lang="en-US" sz="2084">
                  <a:solidFill>
                    <a:srgbClr val="FFFFFF"/>
                  </a:solidFill>
                  <a:latin typeface="Roboto"/>
                </a:rPr>
                <a:t>Previously known as Transportation Investment Generating Economic Recovery, or TIGER Discretionary Grants.</a:t>
              </a:r>
            </a:p>
          </p:txBody>
        </p:sp>
        <p:sp>
          <p:nvSpPr>
            <p:cNvPr id="8" name="TextBox 8"/>
            <p:cNvSpPr txBox="1"/>
            <p:nvPr/>
          </p:nvSpPr>
          <p:spPr>
            <a:xfrm>
              <a:off x="7527812" y="3564146"/>
              <a:ext cx="4671063" cy="2390027"/>
            </a:xfrm>
            <a:prstGeom prst="rect">
              <a:avLst/>
            </a:prstGeom>
          </p:spPr>
          <p:txBody>
            <a:bodyPr lIns="0" tIns="0" rIns="0" bIns="0" rtlCol="0" anchor="t">
              <a:spAutoFit/>
            </a:bodyPr>
            <a:lstStyle/>
            <a:p>
              <a:pPr>
                <a:lnSpc>
                  <a:spcPts val="2918"/>
                </a:lnSpc>
              </a:pPr>
              <a:r>
                <a:rPr lang="en-US" sz="2084">
                  <a:solidFill>
                    <a:srgbClr val="FFFFFF"/>
                  </a:solidFill>
                  <a:latin typeface="Roboto"/>
                </a:rPr>
                <a:t>Provides a unique opportunity for the DOT to invest in road, rail, transit and port projects that promise to achieve national objectives. </a:t>
              </a:r>
            </a:p>
          </p:txBody>
        </p:sp>
        <p:grpSp>
          <p:nvGrpSpPr>
            <p:cNvPr id="9" name="Group 9"/>
            <p:cNvGrpSpPr/>
            <p:nvPr/>
          </p:nvGrpSpPr>
          <p:grpSpPr>
            <a:xfrm>
              <a:off x="4043787" y="0"/>
              <a:ext cx="2194560" cy="3083563"/>
              <a:chOff x="0" y="0"/>
              <a:chExt cx="812800" cy="1142060"/>
            </a:xfrm>
          </p:grpSpPr>
          <p:sp>
            <p:nvSpPr>
              <p:cNvPr id="10" name="Freeform 10"/>
              <p:cNvSpPr/>
              <p:nvPr/>
            </p:nvSpPr>
            <p:spPr>
              <a:xfrm>
                <a:off x="0" y="0"/>
                <a:ext cx="812800" cy="1142060"/>
              </a:xfrm>
              <a:custGeom>
                <a:avLst/>
                <a:gdLst/>
                <a:ahLst/>
                <a:cxnLst/>
                <a:rect l="l" t="t" r="r" b="b"/>
                <a:pathLst>
                  <a:path w="812800" h="1142060">
                    <a:moveTo>
                      <a:pt x="0" y="0"/>
                    </a:moveTo>
                    <a:lnTo>
                      <a:pt x="812800" y="0"/>
                    </a:lnTo>
                    <a:lnTo>
                      <a:pt x="812800" y="1142060"/>
                    </a:lnTo>
                    <a:lnTo>
                      <a:pt x="0" y="1142060"/>
                    </a:lnTo>
                    <a:close/>
                  </a:path>
                </a:pathLst>
              </a:custGeom>
              <a:solidFill>
                <a:srgbClr val="062544"/>
              </a:solidFill>
            </p:spPr>
            <p:txBody>
              <a:bodyPr/>
              <a:lstStyle/>
              <a:p>
                <a:endParaRPr lang="en-US"/>
              </a:p>
            </p:txBody>
          </p:sp>
          <p:sp>
            <p:nvSpPr>
              <p:cNvPr id="11" name="TextBox 11"/>
              <p:cNvSpPr txBox="1"/>
              <p:nvPr/>
            </p:nvSpPr>
            <p:spPr>
              <a:xfrm>
                <a:off x="0" y="-38100"/>
                <a:ext cx="812800" cy="1180160"/>
              </a:xfrm>
              <a:prstGeom prst="rect">
                <a:avLst/>
              </a:prstGeom>
            </p:spPr>
            <p:txBody>
              <a:bodyPr lIns="43129" tIns="43129" rIns="43129" bIns="43129" rtlCol="0" anchor="ctr"/>
              <a:lstStyle/>
              <a:p>
                <a:pPr algn="ctr">
                  <a:lnSpc>
                    <a:spcPts val="1941"/>
                  </a:lnSpc>
                </a:pPr>
                <a:endParaRPr/>
              </a:p>
            </p:txBody>
          </p:sp>
        </p:grpSp>
        <p:sp>
          <p:nvSpPr>
            <p:cNvPr id="12" name="TextBox 12"/>
            <p:cNvSpPr txBox="1"/>
            <p:nvPr/>
          </p:nvSpPr>
          <p:spPr>
            <a:xfrm>
              <a:off x="6959887" y="38100"/>
              <a:ext cx="5175664" cy="2069254"/>
            </a:xfrm>
            <a:prstGeom prst="rect">
              <a:avLst/>
            </a:prstGeom>
          </p:spPr>
          <p:txBody>
            <a:bodyPr lIns="0" tIns="0" rIns="0" bIns="0" rtlCol="0" anchor="t">
              <a:spAutoFit/>
            </a:bodyPr>
            <a:lstStyle/>
            <a:p>
              <a:pPr>
                <a:lnSpc>
                  <a:spcPts val="11960"/>
                </a:lnSpc>
              </a:pPr>
              <a:r>
                <a:rPr lang="en-US" sz="10400" spc="208">
                  <a:solidFill>
                    <a:srgbClr val="FFFFFF"/>
                  </a:solidFill>
                  <a:latin typeface="Roboto Bold"/>
                </a:rPr>
                <a:t>RAISE</a:t>
              </a:r>
            </a:p>
          </p:txBody>
        </p:sp>
        <p:sp>
          <p:nvSpPr>
            <p:cNvPr id="13" name="TextBox 13"/>
            <p:cNvSpPr txBox="1"/>
            <p:nvPr/>
          </p:nvSpPr>
          <p:spPr>
            <a:xfrm>
              <a:off x="6959887" y="2149104"/>
              <a:ext cx="5175664" cy="770848"/>
            </a:xfrm>
            <a:prstGeom prst="rect">
              <a:avLst/>
            </a:prstGeom>
          </p:spPr>
          <p:txBody>
            <a:bodyPr lIns="0" tIns="0" rIns="0" bIns="0" rtlCol="0" anchor="t">
              <a:spAutoFit/>
            </a:bodyPr>
            <a:lstStyle/>
            <a:p>
              <a:pPr>
                <a:lnSpc>
                  <a:spcPts val="2208"/>
                </a:lnSpc>
              </a:pPr>
              <a:r>
                <a:rPr lang="en-US" sz="1920" spc="38">
                  <a:solidFill>
                    <a:srgbClr val="FFFFFF"/>
                  </a:solidFill>
                  <a:latin typeface="Roboto Italics"/>
                </a:rPr>
                <a:t>Rebuilding American Infrastructure with Sustainability and Equity</a:t>
              </a:r>
            </a:p>
          </p:txBody>
        </p:sp>
      </p:grpSp>
      <p:grpSp>
        <p:nvGrpSpPr>
          <p:cNvPr id="14" name="Group 14"/>
          <p:cNvGrpSpPr/>
          <p:nvPr/>
        </p:nvGrpSpPr>
        <p:grpSpPr>
          <a:xfrm>
            <a:off x="0" y="0"/>
            <a:ext cx="9753600" cy="1150158"/>
            <a:chOff x="0" y="0"/>
            <a:chExt cx="3612444" cy="344176"/>
          </a:xfrm>
        </p:grpSpPr>
        <p:sp>
          <p:nvSpPr>
            <p:cNvPr id="15" name="Freeform 15"/>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6" name="TextBox 16"/>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7" name="Group 17"/>
          <p:cNvGrpSpPr/>
          <p:nvPr/>
        </p:nvGrpSpPr>
        <p:grpSpPr>
          <a:xfrm>
            <a:off x="6586686" y="146502"/>
            <a:ext cx="2975967" cy="636270"/>
            <a:chOff x="0" y="0"/>
            <a:chExt cx="3967956" cy="848360"/>
          </a:xfrm>
        </p:grpSpPr>
        <p:sp>
          <p:nvSpPr>
            <p:cNvPr id="18" name="Freeform 18"/>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6"/>
              <a:stretch>
                <a:fillRect/>
              </a:stretch>
            </a:blipFill>
          </p:spPr>
          <p:txBody>
            <a:bodyPr/>
            <a:lstStyle/>
            <a:p>
              <a:endParaRPr lang="en-US"/>
            </a:p>
          </p:txBody>
        </p:sp>
        <p:sp>
          <p:nvSpPr>
            <p:cNvPr id="19" name="TextBox 19"/>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20" name="Freeform 20"/>
          <p:cNvSpPr/>
          <p:nvPr/>
        </p:nvSpPr>
        <p:spPr>
          <a:xfrm>
            <a:off x="512466" y="1107891"/>
            <a:ext cx="4374901" cy="2427481"/>
          </a:xfrm>
          <a:custGeom>
            <a:avLst/>
            <a:gdLst/>
            <a:ahLst/>
            <a:cxnLst/>
            <a:rect l="l" t="t" r="r" b="b"/>
            <a:pathLst>
              <a:path w="4374901" h="2427481">
                <a:moveTo>
                  <a:pt x="0" y="0"/>
                </a:moveTo>
                <a:lnTo>
                  <a:pt x="4374901" y="0"/>
                </a:lnTo>
                <a:lnTo>
                  <a:pt x="4374901" y="2427482"/>
                </a:lnTo>
                <a:lnTo>
                  <a:pt x="0" y="2427482"/>
                </a:lnTo>
                <a:lnTo>
                  <a:pt x="0" y="0"/>
                </a:lnTo>
                <a:close/>
              </a:path>
            </a:pathLst>
          </a:custGeom>
          <a:blipFill>
            <a:blip r:embed="rId7"/>
            <a:stretch>
              <a:fillRect/>
            </a:stretch>
          </a:blipFill>
        </p:spPr>
        <p:txBody>
          <a:bodyPr/>
          <a:lstStyle/>
          <a:p>
            <a:endParaRPr lang="en-US"/>
          </a:p>
        </p:txBody>
      </p:sp>
      <p:sp>
        <p:nvSpPr>
          <p:cNvPr id="21" name="TextBox 21"/>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Discretionary Grants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98022" y="1868646"/>
            <a:ext cx="8557556" cy="3981988"/>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079"/>
              </a:lnSpc>
            </a:pPr>
            <a:r>
              <a:rPr lang="en-US" sz="2199" dirty="0">
                <a:solidFill>
                  <a:srgbClr val="FFFFFF"/>
                </a:solidFill>
                <a:latin typeface="Raleway"/>
              </a:rPr>
              <a:t>If the recipient disposes of MARAD-funded real property, do you ensure you follow MARAD requirements?</a:t>
            </a:r>
          </a:p>
          <a:p>
            <a:pPr>
              <a:lnSpc>
                <a:spcPts val="3079"/>
              </a:lnSpc>
            </a:pPr>
            <a:endParaRPr lang="en-US" sz="2199" dirty="0">
              <a:solidFill>
                <a:srgbClr val="FFFFFF"/>
              </a:solidFill>
              <a:latin typeface="Raleway"/>
            </a:endParaRPr>
          </a:p>
          <a:p>
            <a:pPr>
              <a:lnSpc>
                <a:spcPts val="3079"/>
              </a:lnSpc>
            </a:pPr>
            <a:r>
              <a:rPr lang="en-US" sz="2199" dirty="0">
                <a:solidFill>
                  <a:srgbClr val="FFFFFF"/>
                </a:solidFill>
                <a:latin typeface="Raleway Bold"/>
              </a:rPr>
              <a:t>Recipients must follow MARAD requirements for disposition of real property.</a:t>
            </a:r>
          </a:p>
          <a:p>
            <a:pPr>
              <a:lnSpc>
                <a:spcPts val="3079"/>
              </a:lnSpc>
            </a:pPr>
            <a:endParaRPr lang="en-US" sz="2199" dirty="0">
              <a:solidFill>
                <a:srgbClr val="FFFFFF"/>
              </a:solidFill>
              <a:latin typeface="Raleway Bold"/>
            </a:endParaRPr>
          </a:p>
          <a:p>
            <a:pPr>
              <a:lnSpc>
                <a:spcPts val="3079"/>
              </a:lnSpc>
            </a:pPr>
            <a:r>
              <a:rPr lang="en-US" sz="2199" dirty="0">
                <a:solidFill>
                  <a:srgbClr val="FFFFFF"/>
                </a:solidFill>
                <a:latin typeface="Raleway Bold"/>
              </a:rPr>
              <a:t>Governing Directive</a:t>
            </a:r>
          </a:p>
          <a:p>
            <a:pPr marL="474979" lvl="1" indent="-237490">
              <a:lnSpc>
                <a:spcPts val="3079"/>
              </a:lnSpc>
              <a:buFont typeface="Arial"/>
              <a:buChar char="•"/>
            </a:pPr>
            <a:r>
              <a:rPr lang="en-US" sz="2199" u="sng" dirty="0" err="1">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eCFR</a:t>
            </a:r>
            <a:r>
              <a:rPr lang="en-US" sz="2199" u="sng" dirty="0">
                <a:solidFill>
                  <a:schemeClr val="bg1"/>
                </a:solidFill>
                <a:latin typeface="Raleway"/>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 2 CFR 200.311 -- Real property.</a:t>
            </a:r>
            <a:r>
              <a:rPr lang="en-US" sz="2199" dirty="0">
                <a:solidFill>
                  <a:schemeClr val="bg1"/>
                </a:solidFill>
                <a:latin typeface="Raleway"/>
              </a:rPr>
              <a:t> (c) (1, 2,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2145233" y="4526444"/>
            <a:ext cx="5463134" cy="2171596"/>
          </a:xfrm>
          <a:custGeom>
            <a:avLst/>
            <a:gdLst/>
            <a:ahLst/>
            <a:cxnLst/>
            <a:rect l="l" t="t" r="r" b="b"/>
            <a:pathLst>
              <a:path w="5463134" h="2171596">
                <a:moveTo>
                  <a:pt x="0" y="0"/>
                </a:moveTo>
                <a:lnTo>
                  <a:pt x="5463134" y="0"/>
                </a:lnTo>
                <a:lnTo>
                  <a:pt x="5463134" y="2171596"/>
                </a:lnTo>
                <a:lnTo>
                  <a:pt x="0" y="2171596"/>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10" name="TextBox 10"/>
          <p:cNvSpPr txBox="1"/>
          <p:nvPr/>
        </p:nvSpPr>
        <p:spPr>
          <a:xfrm>
            <a:off x="598022" y="1357177"/>
            <a:ext cx="8557556" cy="2897505"/>
          </a:xfrm>
          <a:prstGeom prst="rect">
            <a:avLst/>
          </a:prstGeom>
        </p:spPr>
        <p:txBody>
          <a:bodyPr lIns="0" tIns="0" rIns="0" bIns="0" rtlCol="0" anchor="t">
            <a:spAutoFit/>
          </a:bodyPr>
          <a:lstStyle/>
          <a:p>
            <a:pPr>
              <a:lnSpc>
                <a:spcPts val="3779"/>
              </a:lnSpc>
            </a:pPr>
            <a:r>
              <a:rPr lang="en-US" sz="2700">
                <a:solidFill>
                  <a:srgbClr val="FFFFFF"/>
                </a:solidFill>
                <a:latin typeface="Raleway Bold"/>
              </a:rPr>
              <a:t>Basic Requirement</a:t>
            </a:r>
          </a:p>
          <a:p>
            <a:pPr>
              <a:lnSpc>
                <a:spcPts val="2660"/>
              </a:lnSpc>
            </a:pPr>
            <a:endParaRPr lang="en-US" sz="2700">
              <a:solidFill>
                <a:srgbClr val="FFFFFF"/>
              </a:solidFill>
              <a:latin typeface="Raleway Bold"/>
            </a:endParaRPr>
          </a:p>
          <a:p>
            <a:pPr>
              <a:lnSpc>
                <a:spcPts val="3360"/>
              </a:lnSpc>
            </a:pPr>
            <a:r>
              <a:rPr lang="en-US" sz="2400">
                <a:solidFill>
                  <a:srgbClr val="FFFFFF"/>
                </a:solidFill>
                <a:latin typeface="Raleway"/>
              </a:rPr>
              <a:t>Does the recipient have flood insurance for any MARAD-funded buildings located in areas that have been identified as having special flood hazards and in which the sale of flood insurance has been made available under the National Flood Insurance Act of 1968?</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310866" y="1246762"/>
            <a:ext cx="9289076" cy="6057900"/>
          </a:xfrm>
          <a:prstGeom prst="rect">
            <a:avLst/>
          </a:prstGeom>
        </p:spPr>
        <p:txBody>
          <a:bodyPr wrap="square" lIns="0" tIns="0" rIns="0" bIns="0" rtlCol="0" anchor="t">
            <a:spAutoFit/>
          </a:bodyPr>
          <a:lstStyle/>
          <a:p>
            <a:pPr>
              <a:lnSpc>
                <a:spcPts val="3779"/>
              </a:lnSpc>
            </a:pPr>
            <a:r>
              <a:rPr lang="en-US" sz="2700" dirty="0">
                <a:solidFill>
                  <a:srgbClr val="FFFFFF"/>
                </a:solidFill>
                <a:latin typeface="Roboto Bold"/>
              </a:rPr>
              <a:t>GOVERNING DIRECTIVE</a:t>
            </a:r>
          </a:p>
          <a:p>
            <a:pPr>
              <a:lnSpc>
                <a:spcPts val="3360"/>
              </a:lnSpc>
            </a:pPr>
            <a:r>
              <a:rPr lang="en-US" sz="2400" dirty="0">
                <a:solidFill>
                  <a:srgbClr val="FFFFFF"/>
                </a:solidFill>
                <a:latin typeface="Roboto Bold"/>
                <a:ea typeface="Roboto Bold"/>
              </a:rPr>
              <a:t>U.S.C. §4012a (a) Amount and term of coverage</a:t>
            </a:r>
          </a:p>
          <a:p>
            <a:pPr>
              <a:lnSpc>
                <a:spcPts val="2239"/>
              </a:lnSpc>
            </a:pPr>
            <a:endParaRPr lang="en-US" sz="2400" dirty="0">
              <a:solidFill>
                <a:srgbClr val="FFFFFF"/>
              </a:solidFill>
              <a:latin typeface="Roboto Bold"/>
              <a:ea typeface="Roboto Bold"/>
            </a:endParaRPr>
          </a:p>
          <a:p>
            <a:pPr>
              <a:lnSpc>
                <a:spcPts val="2519"/>
              </a:lnSpc>
            </a:pPr>
            <a:r>
              <a:rPr lang="en-US" sz="1799" dirty="0">
                <a:solidFill>
                  <a:srgbClr val="FFFFFF"/>
                </a:solidFill>
                <a:latin typeface="Roboto"/>
              </a:rPr>
              <a:t>After the expiration of sixty days following December 31, 1973, no Federal officer or agency shall approve any financial assistance for acquisition or construction purposes for use in any area that has been identified by the Administrator as an area having special flood hazards and in which the sale of flood insurance has been made available under the National Flood Insurance Act of 1968 [42 U.S.C. 4001 et seq.], </a:t>
            </a:r>
          </a:p>
          <a:p>
            <a:pPr>
              <a:lnSpc>
                <a:spcPts val="1400"/>
              </a:lnSpc>
            </a:pPr>
            <a:endParaRPr lang="en-US" sz="1799" dirty="0">
              <a:solidFill>
                <a:srgbClr val="FFFFFF"/>
              </a:solidFill>
              <a:latin typeface="Roboto"/>
            </a:endParaRPr>
          </a:p>
          <a:p>
            <a:pPr>
              <a:lnSpc>
                <a:spcPts val="2519"/>
              </a:lnSpc>
            </a:pPr>
            <a:r>
              <a:rPr lang="en-US" sz="1799" dirty="0">
                <a:solidFill>
                  <a:srgbClr val="FFFFFF"/>
                </a:solidFill>
                <a:latin typeface="Roboto Italics"/>
              </a:rPr>
              <a:t>unless the building or mobile home and any personal property to which such financial assistance relates is covered by flood insurance in an amount at least equal to its development or project cost (less estimated land cost) or to the maximum limit of coverage made available with respect to the particular type of property under the National Flood Insurance Act of 1968, whichever is less, p</a:t>
            </a:r>
            <a:r>
              <a:rPr lang="en-US" sz="1799" dirty="0">
                <a:solidFill>
                  <a:srgbClr val="FFFFFF"/>
                </a:solidFill>
                <a:latin typeface="Roboto"/>
              </a:rPr>
              <a:t>rovided, that if the financial assistance provided is in the form of a loan or an insurance or guaranty of a loan, the amount of flood insurance required need not exceed the outstanding principal balance of the loan and need not be required beyond the term of the loan. The requirement of maintaining flood insurance shall apply during the life of the property, regardless of transfer of ownership of such property.</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731520" y="1490027"/>
            <a:ext cx="8557556" cy="4102100"/>
          </a:xfrm>
          <a:prstGeom prst="rect">
            <a:avLst/>
          </a:prstGeom>
        </p:spPr>
        <p:txBody>
          <a:bodyPr lIns="0" tIns="0" rIns="0" bIns="0" rtlCol="0" anchor="t">
            <a:spAutoFit/>
          </a:bodyPr>
          <a:lstStyle/>
          <a:p>
            <a:pPr>
              <a:lnSpc>
                <a:spcPts val="3360"/>
              </a:lnSpc>
            </a:pPr>
            <a:r>
              <a:rPr lang="en-US" sz="2400">
                <a:solidFill>
                  <a:srgbClr val="FFFFFF"/>
                </a:solidFill>
                <a:latin typeface="Roboto Bold"/>
              </a:rPr>
              <a:t>GOVERNING DIRECTIVE</a:t>
            </a:r>
          </a:p>
          <a:p>
            <a:pPr>
              <a:lnSpc>
                <a:spcPts val="3500"/>
              </a:lnSpc>
            </a:pPr>
            <a:r>
              <a:rPr lang="en-US" sz="2500">
                <a:solidFill>
                  <a:srgbClr val="FFFFFF"/>
                </a:solidFill>
                <a:latin typeface="Roboto Bold"/>
              </a:rPr>
              <a:t>National Flood Insurance Act of 1968 and the Flood Disaster Protection Act of 1973</a:t>
            </a:r>
          </a:p>
          <a:p>
            <a:pPr>
              <a:lnSpc>
                <a:spcPts val="2660"/>
              </a:lnSpc>
            </a:pPr>
            <a:endParaRPr lang="en-US" sz="2500">
              <a:solidFill>
                <a:srgbClr val="FFFFFF"/>
              </a:solidFill>
              <a:latin typeface="Roboto Bold"/>
            </a:endParaRPr>
          </a:p>
          <a:p>
            <a:pPr>
              <a:lnSpc>
                <a:spcPts val="2660"/>
              </a:lnSpc>
            </a:pPr>
            <a:endParaRPr lang="en-US" sz="2500">
              <a:solidFill>
                <a:srgbClr val="FFFFFF"/>
              </a:solidFill>
              <a:latin typeface="Roboto Bold"/>
            </a:endParaRPr>
          </a:p>
          <a:p>
            <a:pPr>
              <a:lnSpc>
                <a:spcPts val="2940"/>
              </a:lnSpc>
            </a:pPr>
            <a:r>
              <a:rPr lang="en-US" sz="2100">
                <a:solidFill>
                  <a:srgbClr val="FFFFFF"/>
                </a:solidFill>
                <a:latin typeface="Roboto"/>
              </a:rPr>
              <a:t>(1)  State-owned property. Notwithstanding the other provisions of this section, flood insurance shall not be required on any State-owned property that is covered under an adequate State policy of self-insurance satisfactory to the Director. The Director shall publish and periodically revise the list of States to which this subsection applies.</a:t>
            </a:r>
          </a:p>
          <a:p>
            <a:pPr>
              <a:lnSpc>
                <a:spcPts val="2239"/>
              </a:lnSpc>
            </a:pPr>
            <a:endParaRPr lang="en-US" sz="2100">
              <a:solidFill>
                <a:srgbClr val="FFFFFF"/>
              </a:solidFill>
              <a:latin typeface="Roboto"/>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432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5165553" y="4641845"/>
            <a:ext cx="2909116" cy="1941835"/>
          </a:xfrm>
          <a:custGeom>
            <a:avLst/>
            <a:gdLst/>
            <a:ahLst/>
            <a:cxnLst/>
            <a:rect l="l" t="t" r="r" b="b"/>
            <a:pathLst>
              <a:path w="2909116" h="1941835">
                <a:moveTo>
                  <a:pt x="0" y="0"/>
                </a:moveTo>
                <a:lnTo>
                  <a:pt x="2909116" y="0"/>
                </a:lnTo>
                <a:lnTo>
                  <a:pt x="2909116" y="1941835"/>
                </a:lnTo>
                <a:lnTo>
                  <a:pt x="0" y="1941835"/>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10" name="TextBox 10"/>
          <p:cNvSpPr txBox="1"/>
          <p:nvPr/>
        </p:nvSpPr>
        <p:spPr>
          <a:xfrm>
            <a:off x="512466" y="1144328"/>
            <a:ext cx="8557556" cy="3736340"/>
          </a:xfrm>
          <a:prstGeom prst="rect">
            <a:avLst/>
          </a:prstGeom>
        </p:spPr>
        <p:txBody>
          <a:bodyPr lIns="0" tIns="0" rIns="0" bIns="0" rtlCol="0" anchor="t">
            <a:spAutoFit/>
          </a:bodyPr>
          <a:lstStyle/>
          <a:p>
            <a:pPr>
              <a:lnSpc>
                <a:spcPts val="3779"/>
              </a:lnSpc>
            </a:pPr>
            <a:r>
              <a:rPr lang="en-US" sz="2700">
                <a:solidFill>
                  <a:srgbClr val="FFFFFF"/>
                </a:solidFill>
                <a:latin typeface="Roboto Bold"/>
              </a:rPr>
              <a:t>GOVERNING DIRECTIVE</a:t>
            </a:r>
          </a:p>
          <a:p>
            <a:pPr>
              <a:lnSpc>
                <a:spcPts val="3360"/>
              </a:lnSpc>
            </a:pPr>
            <a:r>
              <a:rPr lang="en-US" sz="2400">
                <a:solidFill>
                  <a:srgbClr val="FFFFFF"/>
                </a:solidFill>
                <a:latin typeface="Roboto Bold"/>
              </a:rPr>
              <a:t>Flood Disaster Protection Act of 1973, Section 3(a)(4)</a:t>
            </a:r>
          </a:p>
          <a:p>
            <a:pPr>
              <a:lnSpc>
                <a:spcPts val="2660"/>
              </a:lnSpc>
            </a:pPr>
            <a:endParaRPr lang="en-US" sz="2400">
              <a:solidFill>
                <a:srgbClr val="FFFFFF"/>
              </a:solidFill>
              <a:latin typeface="Roboto Bold"/>
            </a:endParaRPr>
          </a:p>
          <a:p>
            <a:pPr>
              <a:lnSpc>
                <a:spcPts val="2940"/>
              </a:lnSpc>
            </a:pPr>
            <a:r>
              <a:rPr lang="en-US" sz="2100">
                <a:solidFill>
                  <a:srgbClr val="FFFFFF"/>
                </a:solidFill>
                <a:latin typeface="Roboto"/>
              </a:rPr>
              <a:t>Financial assistance for acquisition or construction purposes means any form of financial assistance which is intended in whole or in part for the acquisition, construction, reconstruction, repair, or improvement of any publicly or privately owned building or mobile home, and for any machinery, equipment, fixtures, and furnishings contained or to be contained therein…</a:t>
            </a:r>
          </a:p>
          <a:p>
            <a:pPr>
              <a:lnSpc>
                <a:spcPts val="2239"/>
              </a:lnSpc>
            </a:pPr>
            <a:endParaRPr lang="en-US" sz="2100">
              <a:solidFill>
                <a:srgbClr val="FFFFFF"/>
              </a:solidFill>
              <a:latin typeface="Roboto"/>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98022" y="1323503"/>
            <a:ext cx="8557556" cy="2981585"/>
          </a:xfrm>
          <a:prstGeom prst="rect">
            <a:avLst/>
          </a:prstGeom>
        </p:spPr>
        <p:txBody>
          <a:bodyPr lIns="0" tIns="0" rIns="0" bIns="0" rtlCol="0" anchor="t">
            <a:spAutoFit/>
          </a:bodyPr>
          <a:lstStyle/>
          <a:p>
            <a:pPr>
              <a:lnSpc>
                <a:spcPts val="3779"/>
              </a:lnSpc>
            </a:pPr>
            <a:r>
              <a:rPr lang="en-US" sz="2700" dirty="0">
                <a:solidFill>
                  <a:srgbClr val="FFFFFF"/>
                </a:solidFill>
                <a:latin typeface="Roboto Bold"/>
              </a:rPr>
              <a:t>Basic Requirement</a:t>
            </a:r>
          </a:p>
          <a:p>
            <a:pPr>
              <a:lnSpc>
                <a:spcPts val="2660"/>
              </a:lnSpc>
            </a:pPr>
            <a:endParaRPr lang="en-US" sz="2700" dirty="0">
              <a:solidFill>
                <a:srgbClr val="FFFFFF"/>
              </a:solidFill>
              <a:latin typeface="Roboto Bold"/>
            </a:endParaRPr>
          </a:p>
          <a:p>
            <a:pPr>
              <a:lnSpc>
                <a:spcPts val="3359"/>
              </a:lnSpc>
            </a:pPr>
            <a:r>
              <a:rPr lang="en-US" sz="2400" dirty="0">
                <a:solidFill>
                  <a:srgbClr val="FFFFFF"/>
                </a:solidFill>
                <a:latin typeface="Roboto Bold"/>
              </a:rPr>
              <a:t>The recipient must maintain control over and maintain inventory records of MARAD-funded equipment.</a:t>
            </a:r>
          </a:p>
          <a:p>
            <a:pPr>
              <a:lnSpc>
                <a:spcPts val="3359"/>
              </a:lnSpc>
            </a:pPr>
            <a:endParaRPr lang="en-US" sz="2400" dirty="0">
              <a:solidFill>
                <a:srgbClr val="FFFFFF"/>
              </a:solidFill>
              <a:latin typeface="Roboto Bold"/>
            </a:endParaRPr>
          </a:p>
          <a:p>
            <a:pPr>
              <a:lnSpc>
                <a:spcPts val="3359"/>
              </a:lnSpc>
            </a:pPr>
            <a:r>
              <a:rPr lang="en-US" sz="2400" dirty="0">
                <a:solidFill>
                  <a:srgbClr val="FFFFFF"/>
                </a:solidFill>
                <a:latin typeface="Roboto Bold"/>
              </a:rPr>
              <a:t>Governing Directive</a:t>
            </a:r>
          </a:p>
          <a:p>
            <a:pPr marL="518160" lvl="1" indent="-259080">
              <a:lnSpc>
                <a:spcPts val="3359"/>
              </a:lnSpc>
              <a:buFont typeface="Arial"/>
              <a:buChar char="•"/>
            </a:pPr>
            <a:r>
              <a:rPr lang="en-US" sz="2400" u="sng" dirty="0" err="1">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eCFR</a:t>
            </a:r>
            <a:r>
              <a:rPr lang="en-US" sz="2400" u="sng" dirty="0">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 2 CFR 200.313 -- Equipment.</a:t>
            </a:r>
            <a:r>
              <a:rPr lang="en-US" sz="2400" dirty="0">
                <a:solidFill>
                  <a:schemeClr val="bg1"/>
                </a:solidFill>
                <a:latin typeface="Roboto"/>
              </a:rPr>
              <a:t> (b) (d) (1, 2, 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2462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303179" y="1185032"/>
            <a:ext cx="9448800" cy="5687454"/>
          </a:xfrm>
          <a:prstGeom prst="rect">
            <a:avLst/>
          </a:prstGeom>
        </p:spPr>
        <p:txBody>
          <a:bodyPr wrap="square" lIns="0" tIns="0" rIns="0" bIns="0" rtlCol="0" anchor="t">
            <a:spAutoFit/>
          </a:bodyPr>
          <a:lstStyle/>
          <a:p>
            <a:pPr>
              <a:lnSpc>
                <a:spcPts val="3779"/>
              </a:lnSpc>
            </a:pPr>
            <a:r>
              <a:rPr lang="en-US" sz="2700" dirty="0">
                <a:solidFill>
                  <a:srgbClr val="FFFFFF"/>
                </a:solidFill>
                <a:latin typeface="Roboto Bold"/>
              </a:rPr>
              <a:t>Equipment Inventory Required Data Elements</a:t>
            </a:r>
          </a:p>
          <a:p>
            <a:pPr marL="518158" lvl="1" indent="-259079">
              <a:lnSpc>
                <a:spcPts val="3359"/>
              </a:lnSpc>
              <a:buFont typeface="Arial"/>
              <a:buChar char="•"/>
            </a:pPr>
            <a:r>
              <a:rPr lang="en-US" sz="2399" dirty="0">
                <a:solidFill>
                  <a:srgbClr val="FFFFFF"/>
                </a:solidFill>
                <a:latin typeface="Roboto"/>
              </a:rPr>
              <a:t>Description</a:t>
            </a:r>
          </a:p>
          <a:p>
            <a:pPr marL="518158" lvl="1" indent="-259079">
              <a:lnSpc>
                <a:spcPts val="3359"/>
              </a:lnSpc>
              <a:buFont typeface="Arial"/>
              <a:buChar char="•"/>
            </a:pPr>
            <a:r>
              <a:rPr lang="en-US" sz="2399" dirty="0">
                <a:solidFill>
                  <a:srgbClr val="FFFFFF"/>
                </a:solidFill>
                <a:latin typeface="Roboto"/>
              </a:rPr>
              <a:t>Identification number or serial number</a:t>
            </a:r>
          </a:p>
          <a:p>
            <a:pPr marL="518158" lvl="1" indent="-259079">
              <a:lnSpc>
                <a:spcPts val="3359"/>
              </a:lnSpc>
              <a:buFont typeface="Arial"/>
              <a:buChar char="•"/>
            </a:pPr>
            <a:r>
              <a:rPr lang="en-US" sz="2399" dirty="0">
                <a:solidFill>
                  <a:srgbClr val="FFFFFF"/>
                </a:solidFill>
                <a:latin typeface="Roboto"/>
              </a:rPr>
              <a:t>Title holder</a:t>
            </a:r>
          </a:p>
          <a:p>
            <a:pPr marL="518158" lvl="1" indent="-259079">
              <a:lnSpc>
                <a:spcPts val="3359"/>
              </a:lnSpc>
              <a:buFont typeface="Arial"/>
              <a:buChar char="•"/>
            </a:pPr>
            <a:r>
              <a:rPr lang="en-US" sz="2399" dirty="0">
                <a:solidFill>
                  <a:srgbClr val="FFFFFF"/>
                </a:solidFill>
                <a:latin typeface="Roboto"/>
              </a:rPr>
              <a:t>Federal Award Information Number (FAIN)</a:t>
            </a:r>
          </a:p>
          <a:p>
            <a:pPr marL="518158" lvl="1" indent="-259079">
              <a:lnSpc>
                <a:spcPts val="3359"/>
              </a:lnSpc>
              <a:buFont typeface="Arial"/>
              <a:buChar char="•"/>
            </a:pPr>
            <a:r>
              <a:rPr lang="en-US" sz="2399" dirty="0">
                <a:solidFill>
                  <a:srgbClr val="FFFFFF"/>
                </a:solidFill>
                <a:latin typeface="Roboto"/>
              </a:rPr>
              <a:t>Acquisition date</a:t>
            </a:r>
          </a:p>
          <a:p>
            <a:pPr marL="518158" lvl="1" indent="-259079">
              <a:lnSpc>
                <a:spcPts val="3359"/>
              </a:lnSpc>
              <a:buFont typeface="Arial"/>
              <a:buChar char="•"/>
            </a:pPr>
            <a:r>
              <a:rPr lang="en-US" sz="2399" dirty="0">
                <a:solidFill>
                  <a:srgbClr val="FFFFFF"/>
                </a:solidFill>
                <a:latin typeface="Roboto"/>
              </a:rPr>
              <a:t>Acquisition host</a:t>
            </a:r>
          </a:p>
          <a:p>
            <a:pPr marL="518158" lvl="1" indent="-259079">
              <a:lnSpc>
                <a:spcPts val="3359"/>
              </a:lnSpc>
              <a:buFont typeface="Arial"/>
              <a:buChar char="•"/>
            </a:pPr>
            <a:r>
              <a:rPr lang="en-US" sz="2399" dirty="0">
                <a:solidFill>
                  <a:srgbClr val="FFFFFF"/>
                </a:solidFill>
                <a:latin typeface="Roboto"/>
              </a:rPr>
              <a:t>Federal participation percentage</a:t>
            </a:r>
          </a:p>
          <a:p>
            <a:pPr marL="518158" lvl="1" indent="-259079">
              <a:lnSpc>
                <a:spcPts val="3359"/>
              </a:lnSpc>
              <a:buFont typeface="Arial"/>
              <a:buChar char="•"/>
            </a:pPr>
            <a:r>
              <a:rPr lang="en-US" sz="2399" dirty="0">
                <a:solidFill>
                  <a:srgbClr val="FFFFFF"/>
                </a:solidFill>
                <a:latin typeface="Roboto"/>
              </a:rPr>
              <a:t>Location</a:t>
            </a:r>
          </a:p>
          <a:p>
            <a:pPr marL="518158" lvl="1" indent="-259079">
              <a:lnSpc>
                <a:spcPts val="3359"/>
              </a:lnSpc>
              <a:buFont typeface="Arial"/>
              <a:buChar char="•"/>
            </a:pPr>
            <a:r>
              <a:rPr lang="en-US" sz="2399" dirty="0">
                <a:solidFill>
                  <a:srgbClr val="FFFFFF"/>
                </a:solidFill>
                <a:latin typeface="Roboto"/>
              </a:rPr>
              <a:t>Useful life</a:t>
            </a:r>
          </a:p>
          <a:p>
            <a:pPr marL="518158" lvl="1" indent="-259079">
              <a:lnSpc>
                <a:spcPts val="3359"/>
              </a:lnSpc>
              <a:buFont typeface="Arial"/>
              <a:buChar char="•"/>
            </a:pPr>
            <a:r>
              <a:rPr lang="en-US" sz="2399" dirty="0">
                <a:solidFill>
                  <a:srgbClr val="FFFFFF"/>
                </a:solidFill>
                <a:latin typeface="Roboto"/>
              </a:rPr>
              <a:t>Use and condition</a:t>
            </a:r>
          </a:p>
          <a:p>
            <a:pPr marL="518158" lvl="1" indent="-259079">
              <a:lnSpc>
                <a:spcPts val="3359"/>
              </a:lnSpc>
              <a:buFont typeface="Arial"/>
              <a:buChar char="•"/>
            </a:pPr>
            <a:r>
              <a:rPr lang="en-US" sz="2399" dirty="0">
                <a:solidFill>
                  <a:srgbClr val="FFFFFF"/>
                </a:solidFill>
                <a:latin typeface="Roboto"/>
              </a:rPr>
              <a:t>Disposition data (include date of disposal, sale price, and method to determine fair market value)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98022" y="1304453"/>
            <a:ext cx="8557556" cy="3865035"/>
          </a:xfrm>
          <a:prstGeom prst="rect">
            <a:avLst/>
          </a:prstGeom>
        </p:spPr>
        <p:txBody>
          <a:bodyPr lIns="0" tIns="0" rIns="0" bIns="0" rtlCol="0" anchor="t">
            <a:spAutoFit/>
          </a:bodyPr>
          <a:lstStyle/>
          <a:p>
            <a:pPr>
              <a:lnSpc>
                <a:spcPts val="3919"/>
              </a:lnSpc>
            </a:pPr>
            <a:r>
              <a:rPr lang="en-US" sz="2799">
                <a:solidFill>
                  <a:srgbClr val="FFFFFF"/>
                </a:solidFill>
                <a:latin typeface="Roboto Bold"/>
              </a:rPr>
              <a:t>Written Procedures</a:t>
            </a:r>
          </a:p>
          <a:p>
            <a:pPr>
              <a:lnSpc>
                <a:spcPts val="2660"/>
              </a:lnSpc>
            </a:pPr>
            <a:endParaRPr lang="en-US" sz="2799">
              <a:solidFill>
                <a:srgbClr val="FFFFFF"/>
              </a:solidFill>
              <a:latin typeface="Roboto Bold"/>
            </a:endParaRPr>
          </a:p>
          <a:p>
            <a:pPr marL="518162" lvl="1" indent="-259081">
              <a:lnSpc>
                <a:spcPts val="3360"/>
              </a:lnSpc>
              <a:buFont typeface="Arial"/>
              <a:buChar char="•"/>
            </a:pPr>
            <a:r>
              <a:rPr lang="en-US" sz="2400">
                <a:solidFill>
                  <a:srgbClr val="FFFFFF"/>
                </a:solidFill>
                <a:latin typeface="Roboto"/>
              </a:rPr>
              <a:t>How often do you conduct physical inventory?</a:t>
            </a:r>
          </a:p>
          <a:p>
            <a:pPr>
              <a:lnSpc>
                <a:spcPts val="700"/>
              </a:lnSpc>
            </a:pPr>
            <a:endParaRPr lang="en-US" sz="2400">
              <a:solidFill>
                <a:srgbClr val="FFFFFF"/>
              </a:solidFill>
              <a:latin typeface="Roboto"/>
            </a:endParaRPr>
          </a:p>
          <a:p>
            <a:pPr marL="518162" lvl="1" indent="-259081">
              <a:lnSpc>
                <a:spcPts val="3360"/>
              </a:lnSpc>
              <a:buFont typeface="Arial"/>
              <a:buChar char="•"/>
            </a:pPr>
            <a:r>
              <a:rPr lang="en-US" sz="2400">
                <a:solidFill>
                  <a:srgbClr val="FFFFFF"/>
                </a:solidFill>
                <a:latin typeface="Roboto"/>
              </a:rPr>
              <a:t>What procedures are in place to prevent loss, damage or theft of MARAD funded equipment?</a:t>
            </a:r>
          </a:p>
          <a:p>
            <a:pPr>
              <a:lnSpc>
                <a:spcPts val="700"/>
              </a:lnSpc>
            </a:pPr>
            <a:endParaRPr lang="en-US" sz="2400">
              <a:solidFill>
                <a:srgbClr val="FFFFFF"/>
              </a:solidFill>
              <a:latin typeface="Roboto"/>
            </a:endParaRPr>
          </a:p>
          <a:p>
            <a:pPr marL="518162" lvl="1" indent="-259081">
              <a:lnSpc>
                <a:spcPts val="3360"/>
              </a:lnSpc>
              <a:buFont typeface="Arial"/>
              <a:buChar char="•"/>
            </a:pPr>
            <a:r>
              <a:rPr lang="en-US" sz="2400">
                <a:solidFill>
                  <a:srgbClr val="FFFFFF"/>
                </a:solidFill>
                <a:latin typeface="Roboto"/>
              </a:rPr>
              <a:t>If incidental use:</a:t>
            </a:r>
          </a:p>
          <a:p>
            <a:pPr marL="949964" lvl="2" indent="-316655">
              <a:lnSpc>
                <a:spcPts val="3080"/>
              </a:lnSpc>
              <a:buFont typeface="Arial"/>
              <a:buChar char="⚬"/>
            </a:pPr>
            <a:r>
              <a:rPr lang="en-US" sz="2200">
                <a:solidFill>
                  <a:srgbClr val="FFFFFF"/>
                </a:solidFill>
                <a:latin typeface="Roboto"/>
              </a:rPr>
              <a:t>You must have MARAD approval (in writing).</a:t>
            </a:r>
          </a:p>
          <a:p>
            <a:pPr marL="949964" lvl="2" indent="-316655">
              <a:lnSpc>
                <a:spcPts val="3080"/>
              </a:lnSpc>
              <a:buFont typeface="Arial"/>
              <a:buChar char="⚬"/>
            </a:pPr>
            <a:r>
              <a:rPr lang="en-US" sz="2200">
                <a:solidFill>
                  <a:srgbClr val="FFFFFF"/>
                </a:solidFill>
                <a:latin typeface="Roboto"/>
              </a:rPr>
              <a:t>Revenues used must continue to support MARAD funded projects.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34941" y="1321752"/>
            <a:ext cx="8683718" cy="5368290"/>
          </a:xfrm>
          <a:prstGeom prst="rect">
            <a:avLst/>
          </a:prstGeom>
        </p:spPr>
        <p:txBody>
          <a:bodyPr lIns="0" tIns="0" rIns="0" bIns="0" rtlCol="0" anchor="t">
            <a:spAutoFit/>
          </a:bodyPr>
          <a:lstStyle/>
          <a:p>
            <a:pPr>
              <a:lnSpc>
                <a:spcPts val="3779"/>
              </a:lnSpc>
            </a:pPr>
            <a:r>
              <a:rPr lang="en-US" sz="2700" dirty="0">
                <a:solidFill>
                  <a:srgbClr val="FFFFFF"/>
                </a:solidFill>
                <a:latin typeface="Roboto Bold"/>
              </a:rPr>
              <a:t>Written procedures if you lease MARAD funded asset(s) to other parties:</a:t>
            </a:r>
          </a:p>
          <a:p>
            <a:pPr>
              <a:lnSpc>
                <a:spcPts val="2660"/>
              </a:lnSpc>
            </a:pPr>
            <a:endParaRPr lang="en-US" sz="2700" dirty="0">
              <a:solidFill>
                <a:srgbClr val="FFFFFF"/>
              </a:solidFill>
              <a:latin typeface="Roboto Bold"/>
            </a:endParaRPr>
          </a:p>
          <a:p>
            <a:pPr marL="453392" lvl="1" indent="-226696">
              <a:lnSpc>
                <a:spcPts val="2940"/>
              </a:lnSpc>
              <a:buFont typeface="Arial"/>
              <a:buChar char="•"/>
            </a:pPr>
            <a:r>
              <a:rPr lang="en-US" sz="2100" dirty="0">
                <a:solidFill>
                  <a:srgbClr val="FFFFFF"/>
                </a:solidFill>
                <a:latin typeface="Roboto"/>
              </a:rPr>
              <a:t>If you lease the MARAD funded asset(s) to other entities this must be approved (in writing) by MARAD.</a:t>
            </a:r>
          </a:p>
          <a:p>
            <a:pPr marL="453392" lvl="1" indent="-226696">
              <a:lnSpc>
                <a:spcPts val="2940"/>
              </a:lnSpc>
              <a:buFont typeface="Arial"/>
              <a:buChar char="•"/>
            </a:pPr>
            <a:r>
              <a:rPr lang="en-US" sz="2100" dirty="0">
                <a:solidFill>
                  <a:srgbClr val="FFFFFF"/>
                </a:solidFill>
                <a:latin typeface="Roboto"/>
              </a:rPr>
              <a:t>If you lease the MARAD funded asset(s) to other entities, you must include these required provisions in lease agreements:</a:t>
            </a:r>
          </a:p>
          <a:p>
            <a:pPr marL="906780" lvl="2" indent="-302260">
              <a:lnSpc>
                <a:spcPts val="2940"/>
              </a:lnSpc>
              <a:buFont typeface="Arial"/>
              <a:buChar char="⚬"/>
            </a:pPr>
            <a:r>
              <a:rPr lang="en-US" sz="2100" dirty="0">
                <a:solidFill>
                  <a:srgbClr val="FFFFFF"/>
                </a:solidFill>
                <a:latin typeface="Roboto"/>
              </a:rPr>
              <a:t>The lease must be subject to and incorporate by reference the terms and conditions of the Grant or Cooperative Agreement.</a:t>
            </a:r>
          </a:p>
          <a:p>
            <a:pPr marL="906780" lvl="2" indent="-302260">
              <a:lnSpc>
                <a:spcPts val="2940"/>
              </a:lnSpc>
              <a:buFont typeface="Arial"/>
              <a:buChar char="⚬"/>
            </a:pPr>
            <a:r>
              <a:rPr lang="en-US" sz="2100" dirty="0">
                <a:solidFill>
                  <a:srgbClr val="FFFFFF"/>
                </a:solidFill>
                <a:latin typeface="Roboto"/>
              </a:rPr>
              <a:t>The federally assisted property shall be operated by the lessee to serve the best interests and welfare of the recipient, lessor, and the public; the terms and conditions for operation of service imposed by the recipient shall be evidenced in a service agreement.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47456" y="1288428"/>
            <a:ext cx="8658688" cy="5796915"/>
          </a:xfrm>
          <a:prstGeom prst="rect">
            <a:avLst/>
          </a:prstGeom>
        </p:spPr>
        <p:txBody>
          <a:bodyPr lIns="0" tIns="0" rIns="0" bIns="0" rtlCol="0" anchor="t">
            <a:spAutoFit/>
          </a:bodyPr>
          <a:lstStyle/>
          <a:p>
            <a:pPr>
              <a:lnSpc>
                <a:spcPts val="3779"/>
              </a:lnSpc>
            </a:pPr>
            <a:r>
              <a:rPr lang="en-US" sz="2700" dirty="0">
                <a:solidFill>
                  <a:srgbClr val="FFFFFF"/>
                </a:solidFill>
                <a:latin typeface="Roboto Bold"/>
              </a:rPr>
              <a:t>Continued - Written procedures if you Lease MARAD funded Asset(s) to other parties </a:t>
            </a:r>
          </a:p>
          <a:p>
            <a:pPr>
              <a:lnSpc>
                <a:spcPts val="2660"/>
              </a:lnSpc>
            </a:pPr>
            <a:endParaRPr lang="en-US" sz="2700" dirty="0">
              <a:solidFill>
                <a:srgbClr val="FFFFFF"/>
              </a:solidFill>
              <a:latin typeface="Roboto Bold"/>
            </a:endParaRPr>
          </a:p>
          <a:p>
            <a:pPr marL="496571" lvl="1" indent="-248285">
              <a:lnSpc>
                <a:spcPts val="3220"/>
              </a:lnSpc>
              <a:buFont typeface="Arial"/>
              <a:buChar char="•"/>
            </a:pPr>
            <a:r>
              <a:rPr lang="en-US" sz="2300" dirty="0">
                <a:solidFill>
                  <a:srgbClr val="FFFFFF"/>
                </a:solidFill>
                <a:latin typeface="Roboto"/>
              </a:rPr>
              <a:t>If you lease the MARAD funded asset(s) to other entities, you must include these required provisions in lease agreements:</a:t>
            </a:r>
          </a:p>
          <a:p>
            <a:pPr marL="906780" lvl="2" indent="-302260">
              <a:lnSpc>
                <a:spcPts val="2940"/>
              </a:lnSpc>
              <a:buFont typeface="Arial"/>
              <a:buChar char="⚬"/>
            </a:pPr>
            <a:r>
              <a:rPr lang="en-US" sz="2100" dirty="0">
                <a:solidFill>
                  <a:srgbClr val="FFFFFF"/>
                </a:solidFill>
                <a:latin typeface="Roboto"/>
              </a:rPr>
              <a:t>The lessee shall maintain the federally assisted property at a high level of cleanliness, safety, and mechanical soundness under maintenance procedures outlined by the recipient; the recipient, lessor, and/or MARAD shall have the right to conduct periodic maintenance inspections for the purpose of confirming the existence, condition, and the proper maintenance of the federally assisted property.</a:t>
            </a:r>
          </a:p>
          <a:p>
            <a:pPr marL="906780" lvl="2" indent="-302260">
              <a:lnSpc>
                <a:spcPts val="2940"/>
              </a:lnSpc>
              <a:buFont typeface="Arial"/>
              <a:buChar char="⚬"/>
            </a:pPr>
            <a:r>
              <a:rPr lang="en-US" sz="2100" dirty="0">
                <a:solidFill>
                  <a:srgbClr val="FFFFFF"/>
                </a:solidFill>
                <a:latin typeface="Roboto"/>
              </a:rPr>
              <a:t>The lease needs to cross reference a service agreement. A default under the lease is a default under the service agreement and vice versa.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4931415" y="4469168"/>
            <a:ext cx="225726" cy="225726"/>
          </a:xfrm>
          <a:custGeom>
            <a:avLst/>
            <a:gdLst/>
            <a:ahLst/>
            <a:cxnLst/>
            <a:rect l="l" t="t" r="r" b="b"/>
            <a:pathLst>
              <a:path w="225726" h="225726">
                <a:moveTo>
                  <a:pt x="0" y="0"/>
                </a:moveTo>
                <a:lnTo>
                  <a:pt x="225726" y="0"/>
                </a:lnTo>
                <a:lnTo>
                  <a:pt x="225726" y="225726"/>
                </a:lnTo>
                <a:lnTo>
                  <a:pt x="0" y="22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08887" y="4499450"/>
            <a:ext cx="225726" cy="225726"/>
          </a:xfrm>
          <a:custGeom>
            <a:avLst/>
            <a:gdLst/>
            <a:ahLst/>
            <a:cxnLst/>
            <a:rect l="l" t="t" r="r" b="b"/>
            <a:pathLst>
              <a:path w="225726" h="225726">
                <a:moveTo>
                  <a:pt x="0" y="0"/>
                </a:moveTo>
                <a:lnTo>
                  <a:pt x="225725" y="0"/>
                </a:lnTo>
                <a:lnTo>
                  <a:pt x="225725" y="225726"/>
                </a:lnTo>
                <a:lnTo>
                  <a:pt x="0" y="22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961698" y="4499450"/>
            <a:ext cx="165161" cy="165161"/>
          </a:xfrm>
          <a:custGeom>
            <a:avLst/>
            <a:gdLst/>
            <a:ahLst/>
            <a:cxnLst/>
            <a:rect l="l" t="t" r="r" b="b"/>
            <a:pathLst>
              <a:path w="165161" h="165161">
                <a:moveTo>
                  <a:pt x="0" y="0"/>
                </a:moveTo>
                <a:lnTo>
                  <a:pt x="165160" y="0"/>
                </a:lnTo>
                <a:lnTo>
                  <a:pt x="165160" y="165161"/>
                </a:lnTo>
                <a:lnTo>
                  <a:pt x="0" y="165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39169" y="4529733"/>
            <a:ext cx="165161" cy="165161"/>
          </a:xfrm>
          <a:custGeom>
            <a:avLst/>
            <a:gdLst/>
            <a:ahLst/>
            <a:cxnLst/>
            <a:rect l="l" t="t" r="r" b="b"/>
            <a:pathLst>
              <a:path w="165161" h="165161">
                <a:moveTo>
                  <a:pt x="0" y="0"/>
                </a:moveTo>
                <a:lnTo>
                  <a:pt x="165161" y="0"/>
                </a:lnTo>
                <a:lnTo>
                  <a:pt x="165161" y="165161"/>
                </a:lnTo>
                <a:lnTo>
                  <a:pt x="0" y="165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703387" y="4281632"/>
            <a:ext cx="2912375" cy="1767637"/>
          </a:xfrm>
          <a:prstGeom prst="rect">
            <a:avLst/>
          </a:prstGeom>
        </p:spPr>
        <p:txBody>
          <a:bodyPr lIns="0" tIns="0" rIns="0" bIns="0" rtlCol="0" anchor="t">
            <a:spAutoFit/>
          </a:bodyPr>
          <a:lstStyle/>
          <a:p>
            <a:pPr>
              <a:lnSpc>
                <a:spcPts val="2846"/>
              </a:lnSpc>
            </a:pPr>
            <a:r>
              <a:rPr lang="en-US" sz="2032">
                <a:solidFill>
                  <a:srgbClr val="FFFFFF"/>
                </a:solidFill>
                <a:latin typeface="Roboto"/>
              </a:rPr>
              <a:t>Advances a grant program established in the FAST Act of 2015 to help rebuild America’s aging infrastructure.</a:t>
            </a:r>
          </a:p>
        </p:txBody>
      </p:sp>
      <p:sp>
        <p:nvSpPr>
          <p:cNvPr id="7" name="TextBox 7"/>
          <p:cNvSpPr txBox="1"/>
          <p:nvPr/>
        </p:nvSpPr>
        <p:spPr>
          <a:xfrm>
            <a:off x="5355014" y="4281632"/>
            <a:ext cx="4089699" cy="2472487"/>
          </a:xfrm>
          <a:prstGeom prst="rect">
            <a:avLst/>
          </a:prstGeom>
        </p:spPr>
        <p:txBody>
          <a:bodyPr lIns="0" tIns="0" rIns="0" bIns="0" rtlCol="0" anchor="t">
            <a:spAutoFit/>
          </a:bodyPr>
          <a:lstStyle/>
          <a:p>
            <a:pPr>
              <a:lnSpc>
                <a:spcPts val="2846"/>
              </a:lnSpc>
            </a:pPr>
            <a:r>
              <a:rPr lang="en-US" sz="2032">
                <a:solidFill>
                  <a:srgbClr val="FFFFFF"/>
                </a:solidFill>
                <a:latin typeface="Roboto"/>
              </a:rPr>
              <a:t>Utilizes selection criteria that promote projects with national and regional economic vitality goals while leveraging non-federal funding to increase the total investment by state, local, and private partners. </a:t>
            </a:r>
          </a:p>
        </p:txBody>
      </p:sp>
      <p:grpSp>
        <p:nvGrpSpPr>
          <p:cNvPr id="8" name="Group 8"/>
          <p:cNvGrpSpPr/>
          <p:nvPr/>
        </p:nvGrpSpPr>
        <p:grpSpPr>
          <a:xfrm>
            <a:off x="3315778" y="1770992"/>
            <a:ext cx="1645920" cy="2312672"/>
            <a:chOff x="0" y="0"/>
            <a:chExt cx="812800" cy="1142060"/>
          </a:xfrm>
        </p:grpSpPr>
        <p:sp>
          <p:nvSpPr>
            <p:cNvPr id="9" name="Freeform 9"/>
            <p:cNvSpPr/>
            <p:nvPr/>
          </p:nvSpPr>
          <p:spPr>
            <a:xfrm>
              <a:off x="0" y="0"/>
              <a:ext cx="812800" cy="1142060"/>
            </a:xfrm>
            <a:custGeom>
              <a:avLst/>
              <a:gdLst/>
              <a:ahLst/>
              <a:cxnLst/>
              <a:rect l="l" t="t" r="r" b="b"/>
              <a:pathLst>
                <a:path w="812800" h="1142060">
                  <a:moveTo>
                    <a:pt x="0" y="0"/>
                  </a:moveTo>
                  <a:lnTo>
                    <a:pt x="812800" y="0"/>
                  </a:lnTo>
                  <a:lnTo>
                    <a:pt x="812800" y="1142060"/>
                  </a:lnTo>
                  <a:lnTo>
                    <a:pt x="0" y="1142060"/>
                  </a:lnTo>
                  <a:close/>
                </a:path>
              </a:pathLst>
            </a:custGeom>
            <a:solidFill>
              <a:srgbClr val="062544"/>
            </a:solidFill>
          </p:spPr>
          <p:txBody>
            <a:bodyPr/>
            <a:lstStyle/>
            <a:p>
              <a:endParaRPr lang="en-US"/>
            </a:p>
          </p:txBody>
        </p:sp>
        <p:sp>
          <p:nvSpPr>
            <p:cNvPr id="10" name="TextBox 10"/>
            <p:cNvSpPr txBox="1"/>
            <p:nvPr/>
          </p:nvSpPr>
          <p:spPr>
            <a:xfrm>
              <a:off x="0" y="-38100"/>
              <a:ext cx="812800" cy="1180160"/>
            </a:xfrm>
            <a:prstGeom prst="rect">
              <a:avLst/>
            </a:prstGeom>
          </p:spPr>
          <p:txBody>
            <a:bodyPr lIns="27093" tIns="27093" rIns="27093" bIns="27093" rtlCol="0" anchor="ctr"/>
            <a:lstStyle/>
            <a:p>
              <a:pPr algn="ctr">
                <a:lnSpc>
                  <a:spcPts val="1941"/>
                </a:lnSpc>
              </a:pPr>
              <a:endParaRPr/>
            </a:p>
          </p:txBody>
        </p:sp>
      </p:grpSp>
      <p:sp>
        <p:nvSpPr>
          <p:cNvPr id="11" name="TextBox 11"/>
          <p:cNvSpPr txBox="1"/>
          <p:nvPr/>
        </p:nvSpPr>
        <p:spPr>
          <a:xfrm>
            <a:off x="5522138" y="1809092"/>
            <a:ext cx="3881748" cy="1423035"/>
          </a:xfrm>
          <a:prstGeom prst="rect">
            <a:avLst/>
          </a:prstGeom>
        </p:spPr>
        <p:txBody>
          <a:bodyPr lIns="0" tIns="0" rIns="0" bIns="0" rtlCol="0" anchor="t">
            <a:spAutoFit/>
          </a:bodyPr>
          <a:lstStyle/>
          <a:p>
            <a:pPr>
              <a:lnSpc>
                <a:spcPts val="11040"/>
              </a:lnSpc>
            </a:pPr>
            <a:r>
              <a:rPr lang="en-US" sz="9600" spc="192">
                <a:solidFill>
                  <a:srgbClr val="FFFFFF"/>
                </a:solidFill>
                <a:latin typeface="Roboto Bold"/>
              </a:rPr>
              <a:t>INFRA</a:t>
            </a:r>
          </a:p>
        </p:txBody>
      </p:sp>
      <p:sp>
        <p:nvSpPr>
          <p:cNvPr id="12" name="TextBox 12"/>
          <p:cNvSpPr txBox="1"/>
          <p:nvPr/>
        </p:nvSpPr>
        <p:spPr>
          <a:xfrm>
            <a:off x="5522138" y="3380438"/>
            <a:ext cx="3881748" cy="593852"/>
          </a:xfrm>
          <a:prstGeom prst="rect">
            <a:avLst/>
          </a:prstGeom>
        </p:spPr>
        <p:txBody>
          <a:bodyPr lIns="0" tIns="0" rIns="0" bIns="0" rtlCol="0" anchor="t">
            <a:spAutoFit/>
          </a:bodyPr>
          <a:lstStyle/>
          <a:p>
            <a:pPr>
              <a:lnSpc>
                <a:spcPts val="2322"/>
              </a:lnSpc>
            </a:pPr>
            <a:r>
              <a:rPr lang="en-US" sz="2019" spc="40">
                <a:solidFill>
                  <a:srgbClr val="FFFFFF"/>
                </a:solidFill>
                <a:latin typeface="Roboto Italics"/>
              </a:rPr>
              <a:t>Infrastructure For Rebuilding America</a:t>
            </a:r>
          </a:p>
        </p:txBody>
      </p:sp>
      <p:grpSp>
        <p:nvGrpSpPr>
          <p:cNvPr id="13" name="Group 13"/>
          <p:cNvGrpSpPr/>
          <p:nvPr/>
        </p:nvGrpSpPr>
        <p:grpSpPr>
          <a:xfrm>
            <a:off x="0" y="-1"/>
            <a:ext cx="9753600" cy="1184393"/>
            <a:chOff x="0" y="0"/>
            <a:chExt cx="3612444" cy="344176"/>
          </a:xfrm>
        </p:grpSpPr>
        <p:sp>
          <p:nvSpPr>
            <p:cNvPr id="14" name="Freeform 1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5" name="TextBox 1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6" name="Group 16"/>
          <p:cNvGrpSpPr/>
          <p:nvPr/>
        </p:nvGrpSpPr>
        <p:grpSpPr>
          <a:xfrm>
            <a:off x="6586686" y="146502"/>
            <a:ext cx="2975967" cy="636270"/>
            <a:chOff x="0" y="0"/>
            <a:chExt cx="3967956" cy="848360"/>
          </a:xfrm>
        </p:grpSpPr>
        <p:sp>
          <p:nvSpPr>
            <p:cNvPr id="17" name="Freeform 1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6"/>
              <a:stretch>
                <a:fillRect/>
              </a:stretch>
            </a:blipFill>
          </p:spPr>
          <p:txBody>
            <a:bodyPr/>
            <a:lstStyle/>
            <a:p>
              <a:endParaRPr lang="en-US"/>
            </a:p>
          </p:txBody>
        </p:sp>
        <p:sp>
          <p:nvSpPr>
            <p:cNvPr id="18" name="TextBox 1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9" name="Freeform 19"/>
          <p:cNvSpPr/>
          <p:nvPr/>
        </p:nvSpPr>
        <p:spPr>
          <a:xfrm>
            <a:off x="421749" y="1388797"/>
            <a:ext cx="4342188" cy="2490463"/>
          </a:xfrm>
          <a:custGeom>
            <a:avLst/>
            <a:gdLst/>
            <a:ahLst/>
            <a:cxnLst/>
            <a:rect l="l" t="t" r="r" b="b"/>
            <a:pathLst>
              <a:path w="4342188" h="2490463">
                <a:moveTo>
                  <a:pt x="0" y="0"/>
                </a:moveTo>
                <a:lnTo>
                  <a:pt x="4342188" y="0"/>
                </a:lnTo>
                <a:lnTo>
                  <a:pt x="4342188" y="2490462"/>
                </a:lnTo>
                <a:lnTo>
                  <a:pt x="0" y="2490462"/>
                </a:lnTo>
                <a:lnTo>
                  <a:pt x="0" y="0"/>
                </a:lnTo>
                <a:close/>
              </a:path>
            </a:pathLst>
          </a:custGeom>
          <a:blipFill>
            <a:blip r:embed="rId7"/>
            <a:stretch>
              <a:fillRect/>
            </a:stretch>
          </a:blipFill>
        </p:spPr>
        <p:txBody>
          <a:bodyPr/>
          <a:lstStyle/>
          <a:p>
            <a:endParaRPr lang="en-US"/>
          </a:p>
        </p:txBody>
      </p:sp>
      <p:sp>
        <p:nvSpPr>
          <p:cNvPr id="20" name="TextBox 20"/>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Discretionary Grants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98022" y="1290320"/>
            <a:ext cx="8557556" cy="4993005"/>
          </a:xfrm>
          <a:prstGeom prst="rect">
            <a:avLst/>
          </a:prstGeom>
        </p:spPr>
        <p:txBody>
          <a:bodyPr lIns="0" tIns="0" rIns="0" bIns="0" rtlCol="0" anchor="t">
            <a:spAutoFit/>
          </a:bodyPr>
          <a:lstStyle/>
          <a:p>
            <a:pPr>
              <a:lnSpc>
                <a:spcPts val="3779"/>
              </a:lnSpc>
            </a:pPr>
            <a:r>
              <a:rPr lang="en-US" sz="2700">
                <a:solidFill>
                  <a:srgbClr val="FFFFFF"/>
                </a:solidFill>
                <a:latin typeface="Roboto Bold"/>
              </a:rPr>
              <a:t>Basic Requirement</a:t>
            </a:r>
          </a:p>
          <a:p>
            <a:pPr>
              <a:lnSpc>
                <a:spcPts val="2660"/>
              </a:lnSpc>
            </a:pPr>
            <a:endParaRPr lang="en-US" sz="2700">
              <a:solidFill>
                <a:srgbClr val="FFFFFF"/>
              </a:solidFill>
              <a:latin typeface="Roboto Bold"/>
            </a:endParaRPr>
          </a:p>
          <a:p>
            <a:pPr>
              <a:lnSpc>
                <a:spcPts val="3359"/>
              </a:lnSpc>
            </a:pPr>
            <a:r>
              <a:rPr lang="en-US" sz="2400">
                <a:solidFill>
                  <a:srgbClr val="FFFFFF"/>
                </a:solidFill>
                <a:latin typeface="Roboto"/>
              </a:rPr>
              <a:t>The recipient must notify MARAD immediately when any project property is withdrawn from project use prior to the end of its useful life or when any project property is used in a manner substantially different from the representations the recipient made in the award agreement or cooperative agreement for the project.</a:t>
            </a:r>
          </a:p>
          <a:p>
            <a:pPr>
              <a:lnSpc>
                <a:spcPts val="3359"/>
              </a:lnSpc>
            </a:pPr>
            <a:endParaRPr lang="en-US" sz="2400">
              <a:solidFill>
                <a:srgbClr val="FFFFFF"/>
              </a:solidFill>
              <a:latin typeface="Roboto"/>
            </a:endParaRPr>
          </a:p>
          <a:p>
            <a:pPr>
              <a:lnSpc>
                <a:spcPts val="3359"/>
              </a:lnSpc>
            </a:pPr>
            <a:r>
              <a:rPr lang="en-US" sz="2400">
                <a:solidFill>
                  <a:srgbClr val="FFFFFF"/>
                </a:solidFill>
                <a:latin typeface="Roboto"/>
              </a:rPr>
              <a:t>Per 200.313(e)</a:t>
            </a:r>
            <a:r>
              <a:rPr lang="en-US" sz="2400">
                <a:solidFill>
                  <a:srgbClr val="FFFFFF"/>
                </a:solidFill>
                <a:latin typeface="Roboto Bold"/>
              </a:rPr>
              <a:t> recipient should contact their MARAD Grants Officer for equipment disposition instructions for equipment with a fair market value greater than $5,000.</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9" name="TextBox 9"/>
          <p:cNvSpPr txBox="1"/>
          <p:nvPr/>
        </p:nvSpPr>
        <p:spPr>
          <a:xfrm>
            <a:off x="527056" y="1251246"/>
            <a:ext cx="8699488" cy="5935980"/>
          </a:xfrm>
          <a:prstGeom prst="rect">
            <a:avLst/>
          </a:prstGeom>
        </p:spPr>
        <p:txBody>
          <a:bodyPr lIns="0" tIns="0" rIns="0" bIns="0" rtlCol="0" anchor="t">
            <a:spAutoFit/>
          </a:bodyPr>
          <a:lstStyle/>
          <a:p>
            <a:pPr>
              <a:lnSpc>
                <a:spcPts val="3779"/>
              </a:lnSpc>
            </a:pPr>
            <a:r>
              <a:rPr lang="en-US" sz="2700" dirty="0">
                <a:solidFill>
                  <a:srgbClr val="FFFFFF"/>
                </a:solidFill>
                <a:latin typeface="Roboto Bold"/>
              </a:rPr>
              <a:t>Basic Requirement</a:t>
            </a:r>
          </a:p>
          <a:p>
            <a:pPr>
              <a:lnSpc>
                <a:spcPts val="2660"/>
              </a:lnSpc>
            </a:pPr>
            <a:endParaRPr lang="en-US" sz="2700" dirty="0">
              <a:solidFill>
                <a:srgbClr val="FFFFFF"/>
              </a:solidFill>
              <a:latin typeface="Roboto Bold"/>
            </a:endParaRPr>
          </a:p>
          <a:p>
            <a:pPr>
              <a:lnSpc>
                <a:spcPts val="2939"/>
              </a:lnSpc>
            </a:pPr>
            <a:r>
              <a:rPr lang="en-US" sz="2099" dirty="0">
                <a:solidFill>
                  <a:srgbClr val="FFFFFF"/>
                </a:solidFill>
                <a:latin typeface="Roboto"/>
              </a:rPr>
              <a:t>Does the recipient maintain control over MARAD-funded property and ensure that subrecipients use MARAD-funded property for project purposes? </a:t>
            </a:r>
          </a:p>
          <a:p>
            <a:pPr>
              <a:lnSpc>
                <a:spcPts val="2100"/>
              </a:lnSpc>
            </a:pPr>
            <a:endParaRPr lang="en-US" sz="2099" dirty="0">
              <a:solidFill>
                <a:srgbClr val="FFFFFF"/>
              </a:solidFill>
              <a:latin typeface="Roboto"/>
            </a:endParaRPr>
          </a:p>
          <a:p>
            <a:pPr>
              <a:lnSpc>
                <a:spcPts val="2939"/>
              </a:lnSpc>
            </a:pPr>
            <a:r>
              <a:rPr lang="en-US" sz="2099" dirty="0">
                <a:solidFill>
                  <a:srgbClr val="FFFFFF"/>
                </a:solidFill>
                <a:latin typeface="Roboto Bold"/>
              </a:rPr>
              <a:t>Recipients must conduct on-going oversight of subrecipients to ensure that subrecipients properly manage and maintain control of MARAD funded property.</a:t>
            </a:r>
          </a:p>
          <a:p>
            <a:pPr>
              <a:lnSpc>
                <a:spcPts val="2100"/>
              </a:lnSpc>
            </a:pPr>
            <a:endParaRPr lang="en-US" sz="2099" dirty="0">
              <a:solidFill>
                <a:srgbClr val="FFFFFF"/>
              </a:solidFill>
              <a:latin typeface="Roboto Bold"/>
            </a:endParaRPr>
          </a:p>
          <a:p>
            <a:pPr>
              <a:lnSpc>
                <a:spcPts val="2940"/>
              </a:lnSpc>
            </a:pPr>
            <a:r>
              <a:rPr lang="en-US" sz="2100" dirty="0">
                <a:solidFill>
                  <a:srgbClr val="FFFFFF"/>
                </a:solidFill>
                <a:latin typeface="Roboto Bold"/>
              </a:rPr>
              <a:t>Applicability: </a:t>
            </a:r>
            <a:r>
              <a:rPr lang="en-US" sz="2100" dirty="0">
                <a:solidFill>
                  <a:srgbClr val="FFFFFF"/>
                </a:solidFill>
                <a:latin typeface="Roboto"/>
              </a:rPr>
              <a:t>Recipients with subrecipients </a:t>
            </a:r>
          </a:p>
          <a:p>
            <a:pPr>
              <a:lnSpc>
                <a:spcPts val="2100"/>
              </a:lnSpc>
            </a:pPr>
            <a:endParaRPr lang="en-US" sz="2100" dirty="0">
              <a:solidFill>
                <a:srgbClr val="FFFFFF"/>
              </a:solidFill>
              <a:latin typeface="Roboto"/>
            </a:endParaRPr>
          </a:p>
          <a:p>
            <a:pPr>
              <a:lnSpc>
                <a:spcPts val="2940"/>
              </a:lnSpc>
            </a:pPr>
            <a:r>
              <a:rPr lang="en-US" sz="2100" dirty="0">
                <a:solidFill>
                  <a:schemeClr val="bg1"/>
                </a:solidFill>
                <a:latin typeface="Roboto Bold"/>
              </a:rPr>
              <a:t>Governing Directive</a:t>
            </a:r>
          </a:p>
          <a:p>
            <a:pPr marL="388620" lvl="1" indent="-194310">
              <a:lnSpc>
                <a:spcPts val="2520"/>
              </a:lnSpc>
              <a:buFont typeface="Arial"/>
              <a:buChar char="•"/>
            </a:pPr>
            <a:r>
              <a:rPr lang="en-US" sz="1800" u="sng" dirty="0" err="1">
                <a:solidFill>
                  <a:schemeClr val="bg1"/>
                </a:solidFill>
                <a:latin typeface="Roboto"/>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eCFR</a:t>
            </a:r>
            <a:r>
              <a:rPr lang="en-US" sz="1800" u="sng" dirty="0">
                <a:solidFill>
                  <a:schemeClr val="bg1"/>
                </a:solidFill>
                <a:latin typeface="Roboto"/>
                <a:hlinkClick r:id="rId3" tooltip="https://www.ecfr.gov/current/title-2/subtitle-A/chapter-II/part-200/subpart-D/subject-group-ECFR8feb98c2e3e5ad2/section-200.311">
                  <a:extLst>
                    <a:ext uri="{A12FA001-AC4F-418D-AE19-62706E023703}">
                      <ahyp:hlinkClr xmlns:ahyp="http://schemas.microsoft.com/office/drawing/2018/hyperlinkcolor" val="tx"/>
                    </a:ext>
                  </a:extLst>
                </a:hlinkClick>
              </a:rPr>
              <a:t>: 2 CFR 200.311 -- Real property.</a:t>
            </a:r>
            <a:r>
              <a:rPr lang="en-US" sz="1800" dirty="0">
                <a:solidFill>
                  <a:schemeClr val="bg1"/>
                </a:solidFill>
                <a:latin typeface="Roboto"/>
              </a:rPr>
              <a:t> (b)</a:t>
            </a:r>
          </a:p>
          <a:p>
            <a:pPr marL="388620" lvl="1" indent="-194310">
              <a:lnSpc>
                <a:spcPts val="2520"/>
              </a:lnSpc>
              <a:buFont typeface="Arial"/>
              <a:buChar char="•"/>
            </a:pPr>
            <a:r>
              <a:rPr lang="en-US" sz="1800" u="sng" dirty="0" err="1">
                <a:solidFill>
                  <a:schemeClr val="bg1"/>
                </a:solidFill>
                <a:latin typeface="Roboto"/>
                <a:hlinkClick r:id="rId4"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1800" u="sng" dirty="0">
                <a:solidFill>
                  <a:schemeClr val="bg1"/>
                </a:solidFill>
                <a:latin typeface="Roboto"/>
                <a:hlinkClick r:id="rId4"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1800" dirty="0">
                <a:solidFill>
                  <a:schemeClr val="bg1"/>
                </a:solidFill>
                <a:latin typeface="Roboto"/>
              </a:rPr>
              <a:t> (b)</a:t>
            </a:r>
          </a:p>
          <a:p>
            <a:pPr marL="388620" lvl="1" indent="-194310">
              <a:lnSpc>
                <a:spcPts val="2520"/>
              </a:lnSpc>
              <a:buFont typeface="Arial"/>
              <a:buChar char="•"/>
            </a:pPr>
            <a:r>
              <a:rPr lang="en-US" sz="1800" u="sng" dirty="0" err="1">
                <a:solidFill>
                  <a:schemeClr val="bg1"/>
                </a:solidFill>
                <a:latin typeface="Roboto"/>
                <a:hlinkClick r:id="rId5" tooltip="https://www.ecfr.gov/current/title-2/subtitle-A/chapter-II/part-200/subpart-D/subject-group-ECFR031321e29ac5bbd/section-200.332">
                  <a:extLst>
                    <a:ext uri="{A12FA001-AC4F-418D-AE19-62706E023703}">
                      <ahyp:hlinkClr xmlns:ahyp="http://schemas.microsoft.com/office/drawing/2018/hyperlinkcolor" val="tx"/>
                    </a:ext>
                  </a:extLst>
                </a:hlinkClick>
              </a:rPr>
              <a:t>eCFR</a:t>
            </a:r>
            <a:r>
              <a:rPr lang="en-US" sz="1800" u="sng" dirty="0">
                <a:solidFill>
                  <a:schemeClr val="bg1"/>
                </a:solidFill>
                <a:latin typeface="Roboto"/>
                <a:hlinkClick r:id="rId5" tooltip="https://www.ecfr.gov/current/title-2/subtitle-A/chapter-II/part-200/subpart-D/subject-group-ECFR031321e29ac5bbd/section-200.332">
                  <a:extLst>
                    <a:ext uri="{A12FA001-AC4F-418D-AE19-62706E023703}">
                      <ahyp:hlinkClr xmlns:ahyp="http://schemas.microsoft.com/office/drawing/2018/hyperlinkcolor" val="tx"/>
                    </a:ext>
                  </a:extLst>
                </a:hlinkClick>
              </a:rPr>
              <a:t>: 2 CFR 200.332 -- Requirements for pass-through entities.</a:t>
            </a:r>
            <a:r>
              <a:rPr lang="en-US" sz="1800" dirty="0">
                <a:solidFill>
                  <a:schemeClr val="bg1"/>
                </a:solidFill>
                <a:latin typeface="Roboto"/>
              </a:rPr>
              <a:t> (d) (1,2</a:t>
            </a:r>
            <a:r>
              <a:rPr lang="en-US" sz="1800" dirty="0">
                <a:solidFill>
                  <a:srgbClr val="FFFFFF"/>
                </a:solidFill>
                <a:latin typeface="Roboto"/>
              </a:rPr>
              <a:t>) (e) (1,2,3)</a:t>
            </a:r>
          </a:p>
          <a:p>
            <a:pPr>
              <a:lnSpc>
                <a:spcPts val="3359"/>
              </a:lnSpc>
            </a:pPr>
            <a:endParaRPr lang="en-US" sz="1800" dirty="0">
              <a:solidFill>
                <a:srgbClr val="FFFFFF"/>
              </a:solidFill>
              <a:latin typeface="Roboto"/>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583834" y="1712451"/>
            <a:ext cx="3769114" cy="4871229"/>
          </a:xfrm>
          <a:custGeom>
            <a:avLst/>
            <a:gdLst/>
            <a:ahLst/>
            <a:cxnLst/>
            <a:rect l="l" t="t" r="r" b="b"/>
            <a:pathLst>
              <a:path w="3769114" h="4871229">
                <a:moveTo>
                  <a:pt x="0" y="0"/>
                </a:moveTo>
                <a:lnTo>
                  <a:pt x="3769113" y="0"/>
                </a:lnTo>
                <a:lnTo>
                  <a:pt x="3769113" y="4871229"/>
                </a:lnTo>
                <a:lnTo>
                  <a:pt x="0" y="4871229"/>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417012"/>
            <a:ext cx="6074220" cy="36576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oboto Bold"/>
              </a:rPr>
              <a:t>Satisfactory Continuing Control Quiz Question</a:t>
            </a:r>
          </a:p>
        </p:txBody>
      </p:sp>
      <p:sp>
        <p:nvSpPr>
          <p:cNvPr id="10" name="TextBox 10"/>
          <p:cNvSpPr txBox="1"/>
          <p:nvPr/>
        </p:nvSpPr>
        <p:spPr>
          <a:xfrm>
            <a:off x="5175163" y="2631050"/>
            <a:ext cx="3769114" cy="2967355"/>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aleway"/>
              </a:rPr>
              <a:t>I can dispose of any MARAD funded assets, including property and equipment at any time and keep the profits from the sale.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48903"/>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417012"/>
            <a:ext cx="6074220" cy="36576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oboto Bold"/>
              </a:rPr>
              <a:t>Satisfactory Continuing Control Quiz Answer</a:t>
            </a:r>
          </a:p>
        </p:txBody>
      </p:sp>
      <p:sp>
        <p:nvSpPr>
          <p:cNvPr id="9" name="TextBox 9"/>
          <p:cNvSpPr txBox="1"/>
          <p:nvPr/>
        </p:nvSpPr>
        <p:spPr>
          <a:xfrm>
            <a:off x="363529" y="1248903"/>
            <a:ext cx="9026542" cy="4563110"/>
          </a:xfrm>
          <a:prstGeom prst="rect">
            <a:avLst/>
          </a:prstGeom>
        </p:spPr>
        <p:txBody>
          <a:bodyPr lIns="0" tIns="0" rIns="0" bIns="0" rtlCol="0" anchor="t">
            <a:spAutoFit/>
          </a:bodyPr>
          <a:lstStyle/>
          <a:p>
            <a:pPr>
              <a:lnSpc>
                <a:spcPts val="3640"/>
              </a:lnSpc>
            </a:pPr>
            <a:r>
              <a:rPr lang="en-US" sz="2600">
                <a:solidFill>
                  <a:srgbClr val="A2272A"/>
                </a:solidFill>
                <a:latin typeface="Raleway Bold"/>
              </a:rPr>
              <a:t>False</a:t>
            </a:r>
            <a:r>
              <a:rPr lang="en-US" sz="2600">
                <a:solidFill>
                  <a:srgbClr val="A2272A"/>
                </a:solidFill>
                <a:latin typeface="Raleway"/>
              </a:rPr>
              <a:t>:</a:t>
            </a:r>
            <a:r>
              <a:rPr lang="en-US" sz="2600">
                <a:solidFill>
                  <a:srgbClr val="FFFFFF"/>
                </a:solidFill>
                <a:latin typeface="Raleway"/>
              </a:rPr>
              <a:t> MARAD has a vested interest in all assets. Recipients must work with MARAD if any plan to sell MARAD funded property.</a:t>
            </a:r>
          </a:p>
          <a:p>
            <a:pPr>
              <a:lnSpc>
                <a:spcPts val="3640"/>
              </a:lnSpc>
            </a:pPr>
            <a:endParaRPr lang="en-US" sz="2600">
              <a:solidFill>
                <a:srgbClr val="FFFFFF"/>
              </a:solidFill>
              <a:latin typeface="Raleway"/>
            </a:endParaRPr>
          </a:p>
          <a:p>
            <a:pPr>
              <a:lnSpc>
                <a:spcPts val="3640"/>
              </a:lnSpc>
              <a:spcBef>
                <a:spcPct val="0"/>
              </a:spcBef>
            </a:pPr>
            <a:r>
              <a:rPr lang="en-US" sz="2600">
                <a:solidFill>
                  <a:srgbClr val="FFFFFF"/>
                </a:solidFill>
                <a:latin typeface="Raleway"/>
              </a:rPr>
              <a:t>For assets, this includes equipment and cranes, plus anything else with a value of $5,000 or more. These assets usually have an established useful life and cannot be disposed of before the useful life is met. If the asset is no longer needed for its originally intended use, you must work with your MARAD Grants officer to identify next steps.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6850" y="929274"/>
            <a:ext cx="9737976" cy="6363452"/>
          </a:xfrm>
          <a:custGeom>
            <a:avLst/>
            <a:gdLst/>
            <a:ahLst/>
            <a:cxnLst/>
            <a:rect l="l" t="t" r="r" b="b"/>
            <a:pathLst>
              <a:path w="9737976" h="6363452">
                <a:moveTo>
                  <a:pt x="0" y="0"/>
                </a:moveTo>
                <a:lnTo>
                  <a:pt x="9737976" y="0"/>
                </a:lnTo>
                <a:lnTo>
                  <a:pt x="9737976" y="6363452"/>
                </a:lnTo>
                <a:lnTo>
                  <a:pt x="0" y="6363452"/>
                </a:lnTo>
                <a:lnTo>
                  <a:pt x="0" y="0"/>
                </a:lnTo>
                <a:close/>
              </a:path>
            </a:pathLst>
          </a:custGeom>
          <a:blipFill>
            <a:blip r:embed="rId2">
              <a:extLst>
                <a:ext uri="{96DAC541-7B7A-43D3-8B79-37D633B846F1}">
                  <asvg:svgBlip xmlns:asvg="http://schemas.microsoft.com/office/drawing/2016/SVG/main" r:embed="rId3"/>
                </a:ext>
              </a:extLst>
            </a:blip>
            <a:stretch>
              <a:fillRect b="-52647"/>
            </a:stretch>
          </a:blipFill>
        </p:spPr>
        <p:txBody>
          <a:bodyPr/>
          <a:lstStyle/>
          <a:p>
            <a:endParaRPr lang="en-US"/>
          </a:p>
        </p:txBody>
      </p:sp>
      <p:grpSp>
        <p:nvGrpSpPr>
          <p:cNvPr id="3" name="Group 3"/>
          <p:cNvGrpSpPr/>
          <p:nvPr/>
        </p:nvGrpSpPr>
        <p:grpSpPr>
          <a:xfrm>
            <a:off x="0" y="-1"/>
            <a:ext cx="9753600" cy="1236345"/>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Satisfactory Continuing Control</a:t>
            </a:r>
          </a:p>
        </p:txBody>
      </p:sp>
      <p:sp>
        <p:nvSpPr>
          <p:cNvPr id="10" name="TextBox 10"/>
          <p:cNvSpPr txBox="1"/>
          <p:nvPr/>
        </p:nvSpPr>
        <p:spPr>
          <a:xfrm>
            <a:off x="2570262" y="3262106"/>
            <a:ext cx="4821138"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19389" y="3750945"/>
            <a:ext cx="5795010" cy="2832735"/>
          </a:xfrm>
          <a:prstGeom prst="rect">
            <a:avLst/>
          </a:prstGeom>
        </p:spPr>
        <p:txBody>
          <a:bodyPr lIns="0" tIns="0" rIns="0" bIns="0" rtlCol="0" anchor="t">
            <a:spAutoFit/>
          </a:bodyPr>
          <a:lstStyle/>
          <a:p>
            <a:pPr>
              <a:lnSpc>
                <a:spcPts val="3359"/>
              </a:lnSpc>
            </a:pPr>
            <a:r>
              <a:rPr lang="en-US" sz="2400">
                <a:solidFill>
                  <a:srgbClr val="FFFFFF"/>
                </a:solidFill>
                <a:latin typeface="Roboto Bold"/>
              </a:rPr>
              <a:t>Maritime Administration (MARAD) </a:t>
            </a:r>
          </a:p>
          <a:p>
            <a:pPr>
              <a:lnSpc>
                <a:spcPts val="3359"/>
              </a:lnSpc>
            </a:pPr>
            <a:r>
              <a:rPr lang="en-US" sz="2400">
                <a:solidFill>
                  <a:srgbClr val="FFFFFF"/>
                </a:solidFill>
                <a:latin typeface="Roboto Bold"/>
              </a:rPr>
              <a:t>Office of Ports &amp; Waterways</a:t>
            </a:r>
          </a:p>
          <a:p>
            <a:pPr>
              <a:lnSpc>
                <a:spcPts val="3359"/>
              </a:lnSpc>
            </a:pPr>
            <a:endParaRPr lang="en-US" sz="2400">
              <a:solidFill>
                <a:srgbClr val="FFFFFF"/>
              </a:solidFill>
              <a:latin typeface="Roboto Bold"/>
            </a:endParaRPr>
          </a:p>
          <a:p>
            <a:pPr>
              <a:lnSpc>
                <a:spcPts val="3359"/>
              </a:lnSpc>
            </a:pPr>
            <a:r>
              <a:rPr lang="en-US" sz="2400">
                <a:solidFill>
                  <a:srgbClr val="FFFFFF"/>
                </a:solidFill>
                <a:latin typeface="Roboto"/>
              </a:rPr>
              <a:t>BASIC REQUIREMENTS WORKSHOP DAY 2</a:t>
            </a:r>
          </a:p>
          <a:p>
            <a:pPr>
              <a:lnSpc>
                <a:spcPts val="3359"/>
              </a:lnSpc>
            </a:pPr>
            <a:endParaRPr lang="en-US" sz="2400">
              <a:solidFill>
                <a:srgbClr val="FFFFFF"/>
              </a:solidFill>
              <a:latin typeface="Roboto"/>
            </a:endParaRPr>
          </a:p>
          <a:p>
            <a:pPr>
              <a:lnSpc>
                <a:spcPts val="3359"/>
              </a:lnSpc>
            </a:pPr>
            <a:r>
              <a:rPr lang="en-US" sz="2400">
                <a:solidFill>
                  <a:srgbClr val="FFFFFF"/>
                </a:solidFill>
                <a:latin typeface="Roboto"/>
              </a:rPr>
              <a:t>Hosted by: Tracey Ford, Director</a:t>
            </a:r>
          </a:p>
          <a:p>
            <a:pPr>
              <a:lnSpc>
                <a:spcPts val="2520"/>
              </a:lnSpc>
              <a:spcBef>
                <a:spcPct val="0"/>
              </a:spcBef>
            </a:pPr>
            <a:r>
              <a:rPr lang="en-US" sz="1800">
                <a:solidFill>
                  <a:srgbClr val="FFFFFF"/>
                </a:solidFill>
                <a:latin typeface="Roboto"/>
              </a:rPr>
              <a:t>Office of Federal Assistance Education &amp; Engagement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Maintenance</a:t>
            </a:r>
          </a:p>
        </p:txBody>
      </p:sp>
      <p:grpSp>
        <p:nvGrpSpPr>
          <p:cNvPr id="9" name="Group 9"/>
          <p:cNvGrpSpPr/>
          <p:nvPr/>
        </p:nvGrpSpPr>
        <p:grpSpPr>
          <a:xfrm>
            <a:off x="598022" y="1380653"/>
            <a:ext cx="8480578" cy="4592058"/>
            <a:chOff x="0" y="0"/>
            <a:chExt cx="11307437" cy="6122744"/>
          </a:xfrm>
        </p:grpSpPr>
        <p:sp>
          <p:nvSpPr>
            <p:cNvPr id="10" name="Freeform 10"/>
            <p:cNvSpPr/>
            <p:nvPr/>
          </p:nvSpPr>
          <p:spPr>
            <a:xfrm>
              <a:off x="5922684" y="837249"/>
              <a:ext cx="5384753" cy="5285495"/>
            </a:xfrm>
            <a:custGeom>
              <a:avLst/>
              <a:gdLst/>
              <a:ahLst/>
              <a:cxnLst/>
              <a:rect l="l" t="t" r="r" b="b"/>
              <a:pathLst>
                <a:path w="5384753" h="5285495">
                  <a:moveTo>
                    <a:pt x="0" y="0"/>
                  </a:moveTo>
                  <a:lnTo>
                    <a:pt x="5384753" y="0"/>
                  </a:lnTo>
                  <a:lnTo>
                    <a:pt x="5384753" y="5285495"/>
                  </a:lnTo>
                  <a:lnTo>
                    <a:pt x="0" y="5285495"/>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0" y="-57150"/>
              <a:ext cx="5922684" cy="6174317"/>
            </a:xfrm>
            <a:prstGeom prst="rect">
              <a:avLst/>
            </a:prstGeom>
          </p:spPr>
          <p:txBody>
            <a:bodyPr lIns="0" tIns="0" rIns="0" bIns="0" rtlCol="0" anchor="t">
              <a:spAutoFit/>
            </a:bodyPr>
            <a:lstStyle/>
            <a:p>
              <a:pPr>
                <a:lnSpc>
                  <a:spcPts val="3779"/>
                </a:lnSpc>
              </a:pPr>
              <a:r>
                <a:rPr lang="en-US" sz="2700">
                  <a:solidFill>
                    <a:srgbClr val="FFFFFF"/>
                  </a:solidFill>
                  <a:latin typeface="Roboto Bold"/>
                </a:rPr>
                <a:t>BASIC REQUIREMENT</a:t>
              </a:r>
            </a:p>
            <a:p>
              <a:pPr>
                <a:lnSpc>
                  <a:spcPts val="2660"/>
                </a:lnSpc>
              </a:pPr>
              <a:endParaRPr lang="en-US" sz="2700">
                <a:solidFill>
                  <a:srgbClr val="FFFFFF"/>
                </a:solidFill>
                <a:latin typeface="Roboto Bold"/>
              </a:endParaRPr>
            </a:p>
            <a:p>
              <a:pPr>
                <a:lnSpc>
                  <a:spcPts val="3360"/>
                </a:lnSpc>
              </a:pPr>
              <a:r>
                <a:rPr lang="en-US" sz="2400">
                  <a:solidFill>
                    <a:srgbClr val="FFFFFF"/>
                  </a:solidFill>
                  <a:latin typeface="Roboto"/>
                </a:rPr>
                <a:t>Recipients </a:t>
              </a:r>
              <a:r>
                <a:rPr lang="en-US" sz="2400">
                  <a:solidFill>
                    <a:srgbClr val="FFFFFF"/>
                  </a:solidFill>
                  <a:latin typeface="Roboto Bold"/>
                </a:rPr>
                <a:t>must</a:t>
              </a:r>
              <a:r>
                <a:rPr lang="en-US" sz="2400">
                  <a:solidFill>
                    <a:srgbClr val="FFFFFF"/>
                  </a:solidFill>
                  <a:latin typeface="Roboto"/>
                </a:rPr>
                <a:t> keep federally funded vehicles, equipment, and facilities in good operating condition. Recipients must keep Americans with Disabilities Act (ADA) accessibility features on all equipment and facilities in good operating order.</a:t>
              </a:r>
            </a:p>
            <a:p>
              <a:pPr>
                <a:lnSpc>
                  <a:spcPts val="3919"/>
                </a:lnSpc>
              </a:pPr>
              <a:endParaRPr lang="en-US" sz="2400">
                <a:solidFill>
                  <a:srgbClr val="FFFFFF"/>
                </a:solidFill>
                <a:latin typeface="Roboto"/>
              </a:endParaRPr>
            </a:p>
          </p:txBody>
        </p:sp>
      </p:gr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954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Maintenance</a:t>
            </a:r>
          </a:p>
        </p:txBody>
      </p:sp>
      <p:sp>
        <p:nvSpPr>
          <p:cNvPr id="9" name="TextBox 9"/>
          <p:cNvSpPr txBox="1"/>
          <p:nvPr/>
        </p:nvSpPr>
        <p:spPr>
          <a:xfrm>
            <a:off x="512466" y="1647666"/>
            <a:ext cx="8795449" cy="3965829"/>
          </a:xfrm>
          <a:prstGeom prst="rect">
            <a:avLst/>
          </a:prstGeom>
        </p:spPr>
        <p:txBody>
          <a:bodyPr lIns="0" tIns="0" rIns="0" bIns="0" rtlCol="0" anchor="t">
            <a:spAutoFit/>
          </a:bodyPr>
          <a:lstStyle/>
          <a:p>
            <a:pPr>
              <a:lnSpc>
                <a:spcPts val="3779"/>
              </a:lnSpc>
            </a:pPr>
            <a:r>
              <a:rPr lang="en-US" sz="2700" dirty="0">
                <a:solidFill>
                  <a:srgbClr val="FFFFFF"/>
                </a:solidFill>
                <a:latin typeface="Roboto Bold"/>
              </a:rPr>
              <a:t>Basic Requirement</a:t>
            </a:r>
          </a:p>
          <a:p>
            <a:pPr>
              <a:lnSpc>
                <a:spcPts val="2660"/>
              </a:lnSpc>
            </a:pPr>
            <a:endParaRPr lang="en-US" sz="2700" dirty="0">
              <a:solidFill>
                <a:srgbClr val="FFFFFF"/>
              </a:solidFill>
              <a:latin typeface="Roboto Bold"/>
            </a:endParaRPr>
          </a:p>
          <a:p>
            <a:pPr>
              <a:lnSpc>
                <a:spcPts val="3360"/>
              </a:lnSpc>
            </a:pPr>
            <a:r>
              <a:rPr lang="en-US" sz="2400" dirty="0">
                <a:solidFill>
                  <a:srgbClr val="FFFFFF"/>
                </a:solidFill>
                <a:latin typeface="Roboto"/>
              </a:rPr>
              <a:t>Does the recipient have a written maintenance plan(s) for MARAD-funded assets (including vehicles or cargo handling equipment, facilities, and other equipment?</a:t>
            </a:r>
          </a:p>
          <a:p>
            <a:pPr>
              <a:lnSpc>
                <a:spcPts val="3919"/>
              </a:lnSpc>
            </a:pPr>
            <a:endParaRPr lang="en-US" sz="2400" dirty="0">
              <a:solidFill>
                <a:srgbClr val="FFFFFF"/>
              </a:solidFill>
              <a:latin typeface="Roboto"/>
            </a:endParaRPr>
          </a:p>
          <a:p>
            <a:pPr>
              <a:lnSpc>
                <a:spcPts val="3360"/>
              </a:lnSpc>
            </a:pPr>
            <a:r>
              <a:rPr lang="en-US" sz="2400" dirty="0">
                <a:solidFill>
                  <a:srgbClr val="FFFFFF"/>
                </a:solidFill>
                <a:latin typeface="Roboto Bold"/>
              </a:rPr>
              <a:t>Governing Directive</a:t>
            </a:r>
          </a:p>
          <a:p>
            <a:pPr marL="518162" lvl="1" indent="-259081">
              <a:lnSpc>
                <a:spcPts val="3360"/>
              </a:lnSpc>
              <a:buFont typeface="Arial"/>
              <a:buChar char="•"/>
            </a:pPr>
            <a:r>
              <a:rPr lang="en-US" sz="2400" u="sng" dirty="0" err="1">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eCFR</a:t>
            </a:r>
            <a:r>
              <a:rPr lang="en-US" sz="2400" u="sng" dirty="0">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 2 CFR 200.313 -- Equipment.</a:t>
            </a:r>
            <a:r>
              <a:rPr lang="en-US" sz="2400" dirty="0">
                <a:solidFill>
                  <a:schemeClr val="bg1"/>
                </a:solidFill>
                <a:latin typeface="Roboto"/>
              </a:rPr>
              <a:t> (b) (d)</a:t>
            </a:r>
          </a:p>
          <a:p>
            <a:pPr>
              <a:lnSpc>
                <a:spcPts val="3919"/>
              </a:lnSpc>
            </a:pPr>
            <a:endParaRPr lang="en-US" sz="2400" dirty="0">
              <a:solidFill>
                <a:srgbClr val="FFFFFF"/>
              </a:solidFill>
              <a:latin typeface="Roboto"/>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Maintenance</a:t>
            </a:r>
          </a:p>
        </p:txBody>
      </p:sp>
      <p:grpSp>
        <p:nvGrpSpPr>
          <p:cNvPr id="9" name="Group 9"/>
          <p:cNvGrpSpPr/>
          <p:nvPr/>
        </p:nvGrpSpPr>
        <p:grpSpPr>
          <a:xfrm>
            <a:off x="479075" y="1204890"/>
            <a:ext cx="8795449" cy="5407294"/>
            <a:chOff x="0" y="98700"/>
            <a:chExt cx="11727265" cy="7209726"/>
          </a:xfrm>
        </p:grpSpPr>
        <p:sp>
          <p:nvSpPr>
            <p:cNvPr id="10" name="TextBox 10"/>
            <p:cNvSpPr txBox="1"/>
            <p:nvPr/>
          </p:nvSpPr>
          <p:spPr>
            <a:xfrm>
              <a:off x="0" y="98700"/>
              <a:ext cx="11727265" cy="2197946"/>
            </a:xfrm>
            <a:prstGeom prst="rect">
              <a:avLst/>
            </a:prstGeom>
          </p:spPr>
          <p:txBody>
            <a:bodyPr lIns="0" tIns="0" rIns="0" bIns="0" rtlCol="0" anchor="t">
              <a:spAutoFit/>
            </a:bodyPr>
            <a:lstStyle/>
            <a:p>
              <a:pPr>
                <a:lnSpc>
                  <a:spcPts val="3919"/>
                </a:lnSpc>
              </a:pPr>
              <a:r>
                <a:rPr lang="en-US" sz="2799" dirty="0">
                  <a:solidFill>
                    <a:srgbClr val="FFFFFF"/>
                  </a:solidFill>
                  <a:latin typeface="Roboto"/>
                </a:rPr>
                <a:t>The maintenance plan(s) should also address specific mission critical and safety items, which include, but are not limited to:</a:t>
              </a:r>
            </a:p>
            <a:p>
              <a:pPr>
                <a:lnSpc>
                  <a:spcPts val="1260"/>
                </a:lnSpc>
              </a:pPr>
              <a:endParaRPr lang="en-US" sz="2799" dirty="0">
                <a:solidFill>
                  <a:srgbClr val="FFFFFF"/>
                </a:solidFill>
                <a:latin typeface="Roboto"/>
              </a:endParaRPr>
            </a:p>
          </p:txBody>
        </p:sp>
        <p:sp>
          <p:nvSpPr>
            <p:cNvPr id="11" name="TextBox 11"/>
            <p:cNvSpPr txBox="1"/>
            <p:nvPr/>
          </p:nvSpPr>
          <p:spPr>
            <a:xfrm>
              <a:off x="44521" y="2340821"/>
              <a:ext cx="5224865" cy="448500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FFFFFF"/>
                  </a:solidFill>
                  <a:latin typeface="Roboto"/>
                </a:rPr>
                <a:t>Buildings </a:t>
              </a:r>
            </a:p>
            <a:p>
              <a:pPr marL="453390" lvl="1" indent="-226695">
                <a:lnSpc>
                  <a:spcPts val="2940"/>
                </a:lnSpc>
                <a:buFont typeface="Arial"/>
                <a:buChar char="•"/>
              </a:pPr>
              <a:r>
                <a:rPr lang="en-US" sz="2100">
                  <a:solidFill>
                    <a:srgbClr val="FFFFFF"/>
                  </a:solidFill>
                  <a:latin typeface="Roboto"/>
                </a:rPr>
                <a:t>Plumbing systems</a:t>
              </a:r>
            </a:p>
            <a:p>
              <a:pPr marL="453390" lvl="1" indent="-226695">
                <a:lnSpc>
                  <a:spcPts val="2940"/>
                </a:lnSpc>
                <a:buFont typeface="Arial"/>
                <a:buChar char="•"/>
              </a:pPr>
              <a:r>
                <a:rPr lang="en-US" sz="2100">
                  <a:solidFill>
                    <a:srgbClr val="FFFFFF"/>
                  </a:solidFill>
                  <a:latin typeface="Roboto"/>
                </a:rPr>
                <a:t>Elevators </a:t>
              </a:r>
            </a:p>
            <a:p>
              <a:pPr marL="453390" lvl="1" indent="-226695">
                <a:lnSpc>
                  <a:spcPts val="2940"/>
                </a:lnSpc>
                <a:buFont typeface="Arial"/>
                <a:buChar char="•"/>
              </a:pPr>
              <a:r>
                <a:rPr lang="en-US" sz="2100">
                  <a:solidFill>
                    <a:srgbClr val="FFFFFF"/>
                  </a:solidFill>
                  <a:latin typeface="Roboto"/>
                </a:rPr>
                <a:t>Overhead doors</a:t>
              </a:r>
            </a:p>
            <a:p>
              <a:pPr marL="453390" lvl="1" indent="-226695">
                <a:lnSpc>
                  <a:spcPts val="2940"/>
                </a:lnSpc>
                <a:buFont typeface="Arial"/>
                <a:buChar char="•"/>
              </a:pPr>
              <a:r>
                <a:rPr lang="en-US" sz="2100">
                  <a:solidFill>
                    <a:srgbClr val="FFFFFF"/>
                  </a:solidFill>
                  <a:latin typeface="Roboto"/>
                </a:rPr>
                <a:t>Escalators </a:t>
              </a:r>
            </a:p>
            <a:p>
              <a:pPr marL="453390" lvl="1" indent="-226695">
                <a:lnSpc>
                  <a:spcPts val="2940"/>
                </a:lnSpc>
                <a:buFont typeface="Arial"/>
                <a:buChar char="•"/>
              </a:pPr>
              <a:r>
                <a:rPr lang="en-US" sz="2100">
                  <a:solidFill>
                    <a:srgbClr val="FFFFFF"/>
                  </a:solidFill>
                  <a:latin typeface="Roboto"/>
                </a:rPr>
                <a:t>Vehicle maintenance lifts</a:t>
              </a:r>
            </a:p>
            <a:p>
              <a:pPr marL="453390" lvl="1" indent="-226695">
                <a:lnSpc>
                  <a:spcPts val="2940"/>
                </a:lnSpc>
                <a:buFont typeface="Arial"/>
                <a:buChar char="•"/>
              </a:pPr>
              <a:r>
                <a:rPr lang="en-US" sz="2100">
                  <a:solidFill>
                    <a:srgbClr val="FFFFFF"/>
                  </a:solidFill>
                  <a:latin typeface="Roboto"/>
                </a:rPr>
                <a:t>Parking lots</a:t>
              </a:r>
            </a:p>
            <a:p>
              <a:pPr marL="453390" lvl="1" indent="-226695">
                <a:lnSpc>
                  <a:spcPts val="2940"/>
                </a:lnSpc>
                <a:buFont typeface="Arial"/>
                <a:buChar char="•"/>
              </a:pPr>
              <a:r>
                <a:rPr lang="en-US" sz="2100">
                  <a:solidFill>
                    <a:srgbClr val="FFFFFF"/>
                  </a:solidFill>
                  <a:latin typeface="Roboto"/>
                </a:rPr>
                <a:t>Heating and/or air conditioning units </a:t>
              </a:r>
            </a:p>
          </p:txBody>
        </p:sp>
        <p:sp>
          <p:nvSpPr>
            <p:cNvPr id="12" name="TextBox 12"/>
            <p:cNvSpPr txBox="1"/>
            <p:nvPr/>
          </p:nvSpPr>
          <p:spPr>
            <a:xfrm>
              <a:off x="6165807" y="2340821"/>
              <a:ext cx="5561458" cy="496760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FFFFFF"/>
                  </a:solidFill>
                  <a:latin typeface="Roboto"/>
                </a:rPr>
                <a:t>Right-of-way (guideway, track, ballast, etc.) </a:t>
              </a:r>
            </a:p>
            <a:p>
              <a:pPr marL="453390" lvl="1" indent="-226695">
                <a:lnSpc>
                  <a:spcPts val="2940"/>
                </a:lnSpc>
                <a:buFont typeface="Arial"/>
                <a:buChar char="•"/>
              </a:pPr>
              <a:r>
                <a:rPr lang="en-US" sz="2100">
                  <a:solidFill>
                    <a:srgbClr val="FFFFFF"/>
                  </a:solidFill>
                  <a:latin typeface="Roboto"/>
                </a:rPr>
                <a:t>Power substations, etc.</a:t>
              </a:r>
            </a:p>
            <a:p>
              <a:pPr marL="453390" lvl="1" indent="-226695">
                <a:lnSpc>
                  <a:spcPts val="2940"/>
                </a:lnSpc>
                <a:buFont typeface="Arial"/>
                <a:buChar char="•"/>
              </a:pPr>
              <a:r>
                <a:rPr lang="en-US" sz="2100">
                  <a:solidFill>
                    <a:srgbClr val="FFFFFF"/>
                  </a:solidFill>
                  <a:latin typeface="Roboto"/>
                </a:rPr>
                <a:t>Electric distribution and control equipment</a:t>
              </a:r>
            </a:p>
            <a:p>
              <a:pPr marL="453390" lvl="1" indent="-226695">
                <a:lnSpc>
                  <a:spcPts val="2940"/>
                </a:lnSpc>
                <a:buFont typeface="Arial"/>
                <a:buChar char="•"/>
              </a:pPr>
              <a:r>
                <a:rPr lang="en-US" sz="2100">
                  <a:solidFill>
                    <a:srgbClr val="FFFFFF"/>
                  </a:solidFill>
                  <a:latin typeface="Roboto"/>
                </a:rPr>
                <a:t>Security equipment</a:t>
              </a:r>
            </a:p>
            <a:p>
              <a:pPr marL="453390" lvl="1" indent="-226695">
                <a:lnSpc>
                  <a:spcPts val="2940"/>
                </a:lnSpc>
                <a:buFont typeface="Arial"/>
                <a:buChar char="•"/>
              </a:pPr>
              <a:r>
                <a:rPr lang="en-US" sz="2100">
                  <a:solidFill>
                    <a:srgbClr val="FFFFFF"/>
                  </a:solidFill>
                  <a:latin typeface="Roboto"/>
                </a:rPr>
                <a:t>Cranes and related equipment</a:t>
              </a:r>
            </a:p>
            <a:p>
              <a:pPr marL="453390" lvl="1" indent="-226695">
                <a:lnSpc>
                  <a:spcPts val="2940"/>
                </a:lnSpc>
                <a:buFont typeface="Arial"/>
                <a:buChar char="•"/>
              </a:pPr>
              <a:r>
                <a:rPr lang="en-US" sz="2100">
                  <a:solidFill>
                    <a:srgbClr val="FFFFFF"/>
                  </a:solidFill>
                  <a:latin typeface="Roboto"/>
                </a:rPr>
                <a:t>Bridges, bulkheads, piers, piles, docks, wharfs, and related marine infrastructure</a:t>
              </a:r>
            </a:p>
          </p:txBody>
        </p:sp>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Maintenance</a:t>
            </a:r>
          </a:p>
        </p:txBody>
      </p:sp>
      <p:sp>
        <p:nvSpPr>
          <p:cNvPr id="9" name="TextBox 9"/>
          <p:cNvSpPr txBox="1"/>
          <p:nvPr/>
        </p:nvSpPr>
        <p:spPr>
          <a:xfrm>
            <a:off x="479075" y="1323503"/>
            <a:ext cx="8795449" cy="4725653"/>
          </a:xfrm>
          <a:prstGeom prst="rect">
            <a:avLst/>
          </a:prstGeom>
        </p:spPr>
        <p:txBody>
          <a:bodyPr lIns="0" tIns="0" rIns="0" bIns="0" rtlCol="0" anchor="t">
            <a:spAutoFit/>
          </a:bodyPr>
          <a:lstStyle/>
          <a:p>
            <a:pPr>
              <a:lnSpc>
                <a:spcPts val="3779"/>
              </a:lnSpc>
            </a:pPr>
            <a:r>
              <a:rPr lang="en-US" sz="2700" dirty="0">
                <a:solidFill>
                  <a:srgbClr val="FFFFFF"/>
                </a:solidFill>
                <a:latin typeface="Roboto Bold"/>
              </a:rPr>
              <a:t>Basic Requirement</a:t>
            </a:r>
          </a:p>
          <a:p>
            <a:pPr>
              <a:lnSpc>
                <a:spcPts val="2660"/>
              </a:lnSpc>
            </a:pPr>
            <a:endParaRPr lang="en-US" sz="2700" dirty="0">
              <a:solidFill>
                <a:srgbClr val="FFFFFF"/>
              </a:solidFill>
              <a:latin typeface="Roboto Bold"/>
            </a:endParaRPr>
          </a:p>
          <a:p>
            <a:pPr>
              <a:lnSpc>
                <a:spcPts val="3360"/>
              </a:lnSpc>
            </a:pPr>
            <a:r>
              <a:rPr lang="en-US" sz="2400" dirty="0">
                <a:solidFill>
                  <a:srgbClr val="FFFFFF"/>
                </a:solidFill>
                <a:latin typeface="Roboto"/>
              </a:rPr>
              <a:t>Is the recipient following its program for preventive maintenance inspections and documenting those inspections for MARAD-funded assets?</a:t>
            </a:r>
          </a:p>
          <a:p>
            <a:pPr>
              <a:lnSpc>
                <a:spcPts val="3360"/>
              </a:lnSpc>
            </a:pPr>
            <a:endParaRPr lang="en-US" sz="2400" dirty="0">
              <a:solidFill>
                <a:srgbClr val="FFFFFF"/>
              </a:solidFill>
              <a:latin typeface="Roboto"/>
            </a:endParaRPr>
          </a:p>
          <a:p>
            <a:pPr>
              <a:lnSpc>
                <a:spcPts val="3360"/>
              </a:lnSpc>
            </a:pPr>
            <a:r>
              <a:rPr lang="en-US" sz="2400" dirty="0">
                <a:solidFill>
                  <a:srgbClr val="FFFFFF"/>
                </a:solidFill>
                <a:latin typeface="Roboto Bold"/>
              </a:rPr>
              <a:t>Recipients that use MARAD assistance to purchase assets must keep those assets in good condition and good operating order.</a:t>
            </a:r>
          </a:p>
          <a:p>
            <a:pPr>
              <a:lnSpc>
                <a:spcPts val="3360"/>
              </a:lnSpc>
            </a:pPr>
            <a:endParaRPr lang="en-US" sz="2400" dirty="0">
              <a:solidFill>
                <a:srgbClr val="FFFFFF"/>
              </a:solidFill>
              <a:latin typeface="Roboto Bold"/>
            </a:endParaRPr>
          </a:p>
          <a:p>
            <a:pPr>
              <a:lnSpc>
                <a:spcPts val="3360"/>
              </a:lnSpc>
            </a:pPr>
            <a:r>
              <a:rPr lang="en-US" sz="2400" dirty="0">
                <a:solidFill>
                  <a:srgbClr val="FFFFFF"/>
                </a:solidFill>
                <a:latin typeface="Roboto Bold"/>
              </a:rPr>
              <a:t>Governing Directive</a:t>
            </a:r>
          </a:p>
          <a:p>
            <a:pPr marL="518162" lvl="1" indent="-259081">
              <a:lnSpc>
                <a:spcPts val="3360"/>
              </a:lnSpc>
              <a:buFont typeface="Arial"/>
              <a:buChar char="•"/>
            </a:pPr>
            <a:r>
              <a:rPr lang="en-US" sz="2400" u="sng" dirty="0" err="1">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eCFR</a:t>
            </a:r>
            <a:r>
              <a:rPr lang="en-US" sz="2400" u="sng" dirty="0">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 2 CFR 200.313 -- Equipment.</a:t>
            </a:r>
            <a:r>
              <a:rPr lang="en-US" sz="2400" dirty="0">
                <a:solidFill>
                  <a:schemeClr val="bg1"/>
                </a:solidFill>
                <a:latin typeface="Roboto"/>
              </a:rPr>
              <a:t> (b)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4968095" y="4862749"/>
            <a:ext cx="229790" cy="229790"/>
          </a:xfrm>
          <a:custGeom>
            <a:avLst/>
            <a:gdLst/>
            <a:ahLst/>
            <a:cxnLst/>
            <a:rect l="l" t="t" r="r" b="b"/>
            <a:pathLst>
              <a:path w="229790" h="229790">
                <a:moveTo>
                  <a:pt x="0" y="0"/>
                </a:moveTo>
                <a:lnTo>
                  <a:pt x="229790" y="0"/>
                </a:lnTo>
                <a:lnTo>
                  <a:pt x="229790" y="229790"/>
                </a:lnTo>
                <a:lnTo>
                  <a:pt x="0" y="2297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2341" y="4893577"/>
            <a:ext cx="229790" cy="229790"/>
          </a:xfrm>
          <a:custGeom>
            <a:avLst/>
            <a:gdLst/>
            <a:ahLst/>
            <a:cxnLst/>
            <a:rect l="l" t="t" r="r" b="b"/>
            <a:pathLst>
              <a:path w="229790" h="229790">
                <a:moveTo>
                  <a:pt x="0" y="0"/>
                </a:moveTo>
                <a:lnTo>
                  <a:pt x="229790" y="0"/>
                </a:lnTo>
                <a:lnTo>
                  <a:pt x="229790" y="229790"/>
                </a:lnTo>
                <a:lnTo>
                  <a:pt x="0" y="2297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998923" y="4893577"/>
            <a:ext cx="168134" cy="168134"/>
          </a:xfrm>
          <a:custGeom>
            <a:avLst/>
            <a:gdLst/>
            <a:ahLst/>
            <a:cxnLst/>
            <a:rect l="l" t="t" r="r" b="b"/>
            <a:pathLst>
              <a:path w="168134" h="168134">
                <a:moveTo>
                  <a:pt x="0" y="0"/>
                </a:moveTo>
                <a:lnTo>
                  <a:pt x="168134" y="0"/>
                </a:lnTo>
                <a:lnTo>
                  <a:pt x="168134" y="168134"/>
                </a:lnTo>
                <a:lnTo>
                  <a:pt x="0" y="168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93169" y="4924405"/>
            <a:ext cx="168134" cy="168134"/>
          </a:xfrm>
          <a:custGeom>
            <a:avLst/>
            <a:gdLst/>
            <a:ahLst/>
            <a:cxnLst/>
            <a:rect l="l" t="t" r="r" b="b"/>
            <a:pathLst>
              <a:path w="168134" h="168134">
                <a:moveTo>
                  <a:pt x="0" y="0"/>
                </a:moveTo>
                <a:lnTo>
                  <a:pt x="168134" y="0"/>
                </a:lnTo>
                <a:lnTo>
                  <a:pt x="168134" y="168134"/>
                </a:lnTo>
                <a:lnTo>
                  <a:pt x="0" y="168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663944" y="4672865"/>
            <a:ext cx="3795417" cy="2120900"/>
          </a:xfrm>
          <a:prstGeom prst="rect">
            <a:avLst/>
          </a:prstGeom>
        </p:spPr>
        <p:txBody>
          <a:bodyPr lIns="0" tIns="0" rIns="0" bIns="0" rtlCol="0" anchor="t">
            <a:spAutoFit/>
          </a:bodyPr>
          <a:lstStyle/>
          <a:p>
            <a:pPr>
              <a:lnSpc>
                <a:spcPts val="2800"/>
              </a:lnSpc>
            </a:pPr>
            <a:r>
              <a:rPr lang="en-US" sz="2000">
                <a:solidFill>
                  <a:srgbClr val="FFFFFF"/>
                </a:solidFill>
                <a:latin typeface="Roboto"/>
              </a:rPr>
              <a:t>Was authorized by the National Defense Authorization Act for Fiscal Year 2020 (NDAA) (Pub. L. No. 116-92, December 20, 2019) and the Further Consolidated Appropriations Act 2020.</a:t>
            </a:r>
          </a:p>
        </p:txBody>
      </p:sp>
      <p:sp>
        <p:nvSpPr>
          <p:cNvPr id="7" name="TextBox 7"/>
          <p:cNvSpPr txBox="1"/>
          <p:nvPr/>
        </p:nvSpPr>
        <p:spPr>
          <a:xfrm>
            <a:off x="5399321" y="4672865"/>
            <a:ext cx="4163332" cy="1768475"/>
          </a:xfrm>
          <a:prstGeom prst="rect">
            <a:avLst/>
          </a:prstGeom>
        </p:spPr>
        <p:txBody>
          <a:bodyPr lIns="0" tIns="0" rIns="0" bIns="0" rtlCol="0" anchor="t">
            <a:spAutoFit/>
          </a:bodyPr>
          <a:lstStyle/>
          <a:p>
            <a:pPr>
              <a:lnSpc>
                <a:spcPts val="2800"/>
              </a:lnSpc>
            </a:pPr>
            <a:r>
              <a:rPr lang="en-US" sz="2000">
                <a:solidFill>
                  <a:srgbClr val="FFFFFF"/>
                </a:solidFill>
                <a:latin typeface="Roboto"/>
              </a:rPr>
              <a:t>PIPD was developed to improve facilities within, connecting to, out of, or around coastal seaports, inland river ports and Great Lakes ports.</a:t>
            </a:r>
          </a:p>
        </p:txBody>
      </p:sp>
      <p:grpSp>
        <p:nvGrpSpPr>
          <p:cNvPr id="8" name="Group 8"/>
          <p:cNvGrpSpPr/>
          <p:nvPr/>
        </p:nvGrpSpPr>
        <p:grpSpPr>
          <a:xfrm>
            <a:off x="3357331" y="1757688"/>
            <a:ext cx="6068823" cy="2312672"/>
            <a:chOff x="0" y="0"/>
            <a:chExt cx="8091764" cy="3083563"/>
          </a:xfrm>
        </p:grpSpPr>
        <p:grpSp>
          <p:nvGrpSpPr>
            <p:cNvPr id="9" name="Group 9"/>
            <p:cNvGrpSpPr/>
            <p:nvPr/>
          </p:nvGrpSpPr>
          <p:grpSpPr>
            <a:xfrm>
              <a:off x="0" y="0"/>
              <a:ext cx="2194560" cy="3083563"/>
              <a:chOff x="0" y="0"/>
              <a:chExt cx="812800" cy="1142060"/>
            </a:xfrm>
          </p:grpSpPr>
          <p:sp>
            <p:nvSpPr>
              <p:cNvPr id="10" name="Freeform 10"/>
              <p:cNvSpPr/>
              <p:nvPr/>
            </p:nvSpPr>
            <p:spPr>
              <a:xfrm>
                <a:off x="0" y="0"/>
                <a:ext cx="812800" cy="1142060"/>
              </a:xfrm>
              <a:custGeom>
                <a:avLst/>
                <a:gdLst/>
                <a:ahLst/>
                <a:cxnLst/>
                <a:rect l="l" t="t" r="r" b="b"/>
                <a:pathLst>
                  <a:path w="812800" h="1142060">
                    <a:moveTo>
                      <a:pt x="0" y="0"/>
                    </a:moveTo>
                    <a:lnTo>
                      <a:pt x="812800" y="0"/>
                    </a:lnTo>
                    <a:lnTo>
                      <a:pt x="812800" y="1142060"/>
                    </a:lnTo>
                    <a:lnTo>
                      <a:pt x="0" y="1142060"/>
                    </a:lnTo>
                    <a:close/>
                  </a:path>
                </a:pathLst>
              </a:custGeom>
              <a:solidFill>
                <a:srgbClr val="062544"/>
              </a:solidFill>
            </p:spPr>
            <p:txBody>
              <a:bodyPr/>
              <a:lstStyle/>
              <a:p>
                <a:endParaRPr lang="en-US"/>
              </a:p>
            </p:txBody>
          </p:sp>
          <p:sp>
            <p:nvSpPr>
              <p:cNvPr id="11" name="TextBox 11"/>
              <p:cNvSpPr txBox="1"/>
              <p:nvPr/>
            </p:nvSpPr>
            <p:spPr>
              <a:xfrm>
                <a:off x="0" y="-38100"/>
                <a:ext cx="812800" cy="1180160"/>
              </a:xfrm>
              <a:prstGeom prst="rect">
                <a:avLst/>
              </a:prstGeom>
            </p:spPr>
            <p:txBody>
              <a:bodyPr lIns="50800" tIns="50800" rIns="50800" bIns="50800" rtlCol="0" anchor="ctr"/>
              <a:lstStyle/>
              <a:p>
                <a:pPr algn="ctr">
                  <a:lnSpc>
                    <a:spcPts val="1941"/>
                  </a:lnSpc>
                </a:pPr>
                <a:endParaRPr/>
              </a:p>
            </p:txBody>
          </p:sp>
        </p:grpSp>
        <p:sp>
          <p:nvSpPr>
            <p:cNvPr id="12" name="TextBox 12"/>
            <p:cNvSpPr txBox="1"/>
            <p:nvPr/>
          </p:nvSpPr>
          <p:spPr>
            <a:xfrm>
              <a:off x="2916100" y="38100"/>
              <a:ext cx="5175664" cy="2069254"/>
            </a:xfrm>
            <a:prstGeom prst="rect">
              <a:avLst/>
            </a:prstGeom>
          </p:spPr>
          <p:txBody>
            <a:bodyPr lIns="0" tIns="0" rIns="0" bIns="0" rtlCol="0" anchor="t">
              <a:spAutoFit/>
            </a:bodyPr>
            <a:lstStyle/>
            <a:p>
              <a:pPr>
                <a:lnSpc>
                  <a:spcPts val="11960"/>
                </a:lnSpc>
              </a:pPr>
              <a:r>
                <a:rPr lang="en-US" sz="10400" spc="208">
                  <a:solidFill>
                    <a:srgbClr val="FFFFFF"/>
                  </a:solidFill>
                  <a:latin typeface="Roboto Bold"/>
                </a:rPr>
                <a:t>PIDP</a:t>
              </a:r>
            </a:p>
          </p:txBody>
        </p:sp>
        <p:sp>
          <p:nvSpPr>
            <p:cNvPr id="13" name="TextBox 13"/>
            <p:cNvSpPr txBox="1"/>
            <p:nvPr/>
          </p:nvSpPr>
          <p:spPr>
            <a:xfrm>
              <a:off x="2916100" y="2149104"/>
              <a:ext cx="5175664" cy="788458"/>
            </a:xfrm>
            <a:prstGeom prst="rect">
              <a:avLst/>
            </a:prstGeom>
          </p:spPr>
          <p:txBody>
            <a:bodyPr lIns="0" tIns="0" rIns="0" bIns="0" rtlCol="0" anchor="t">
              <a:spAutoFit/>
            </a:bodyPr>
            <a:lstStyle/>
            <a:p>
              <a:pPr>
                <a:lnSpc>
                  <a:spcPts val="2300"/>
                </a:lnSpc>
              </a:pPr>
              <a:r>
                <a:rPr lang="en-US" sz="2000" spc="40">
                  <a:solidFill>
                    <a:srgbClr val="FFFFFF"/>
                  </a:solidFill>
                  <a:latin typeface="Roboto Italics"/>
                </a:rPr>
                <a:t>Port Infrastructure Development Program</a:t>
              </a:r>
            </a:p>
          </p:txBody>
        </p:sp>
      </p:grpSp>
      <p:grpSp>
        <p:nvGrpSpPr>
          <p:cNvPr id="14" name="Group 14"/>
          <p:cNvGrpSpPr/>
          <p:nvPr/>
        </p:nvGrpSpPr>
        <p:grpSpPr>
          <a:xfrm>
            <a:off x="0" y="-1"/>
            <a:ext cx="9753600" cy="1189043"/>
            <a:chOff x="0" y="0"/>
            <a:chExt cx="3612444" cy="344176"/>
          </a:xfrm>
        </p:grpSpPr>
        <p:sp>
          <p:nvSpPr>
            <p:cNvPr id="15" name="Freeform 15"/>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6" name="TextBox 16"/>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7" name="Group 17"/>
          <p:cNvGrpSpPr/>
          <p:nvPr/>
        </p:nvGrpSpPr>
        <p:grpSpPr>
          <a:xfrm>
            <a:off x="6586686" y="146502"/>
            <a:ext cx="2975967" cy="636270"/>
            <a:chOff x="0" y="0"/>
            <a:chExt cx="3967956" cy="848360"/>
          </a:xfrm>
        </p:grpSpPr>
        <p:sp>
          <p:nvSpPr>
            <p:cNvPr id="18" name="Freeform 18"/>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6"/>
              <a:stretch>
                <a:fillRect/>
              </a:stretch>
            </a:blipFill>
          </p:spPr>
          <p:txBody>
            <a:bodyPr/>
            <a:lstStyle/>
            <a:p>
              <a:endParaRPr lang="en-US"/>
            </a:p>
          </p:txBody>
        </p:sp>
        <p:sp>
          <p:nvSpPr>
            <p:cNvPr id="19" name="TextBox 19"/>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20" name="Freeform 20"/>
          <p:cNvSpPr/>
          <p:nvPr/>
        </p:nvSpPr>
        <p:spPr>
          <a:xfrm>
            <a:off x="373690" y="1526350"/>
            <a:ext cx="4366786" cy="2206703"/>
          </a:xfrm>
          <a:custGeom>
            <a:avLst/>
            <a:gdLst/>
            <a:ahLst/>
            <a:cxnLst/>
            <a:rect l="l" t="t" r="r" b="b"/>
            <a:pathLst>
              <a:path w="4366786" h="2206703">
                <a:moveTo>
                  <a:pt x="0" y="0"/>
                </a:moveTo>
                <a:lnTo>
                  <a:pt x="4366786" y="0"/>
                </a:lnTo>
                <a:lnTo>
                  <a:pt x="4366786" y="2206703"/>
                </a:lnTo>
                <a:lnTo>
                  <a:pt x="0" y="2206703"/>
                </a:lnTo>
                <a:lnTo>
                  <a:pt x="0" y="0"/>
                </a:lnTo>
                <a:close/>
              </a:path>
            </a:pathLst>
          </a:custGeom>
          <a:blipFill>
            <a:blip r:embed="rId7"/>
            <a:stretch>
              <a:fillRect/>
            </a:stretch>
          </a:blipFill>
        </p:spPr>
        <p:txBody>
          <a:bodyPr/>
          <a:lstStyle/>
          <a:p>
            <a:endParaRPr lang="en-US"/>
          </a:p>
        </p:txBody>
      </p:sp>
      <p:sp>
        <p:nvSpPr>
          <p:cNvPr id="21" name="TextBox 21"/>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Discretionary Grants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Maintenance</a:t>
            </a:r>
          </a:p>
        </p:txBody>
      </p:sp>
      <p:sp>
        <p:nvSpPr>
          <p:cNvPr id="9" name="TextBox 9"/>
          <p:cNvSpPr txBox="1"/>
          <p:nvPr/>
        </p:nvSpPr>
        <p:spPr>
          <a:xfrm>
            <a:off x="479075" y="1143000"/>
            <a:ext cx="8795449" cy="5734050"/>
          </a:xfrm>
          <a:prstGeom prst="rect">
            <a:avLst/>
          </a:prstGeom>
        </p:spPr>
        <p:txBody>
          <a:bodyPr lIns="0" tIns="0" rIns="0" bIns="0" rtlCol="0" anchor="t">
            <a:spAutoFit/>
          </a:bodyPr>
          <a:lstStyle/>
          <a:p>
            <a:pPr>
              <a:lnSpc>
                <a:spcPts val="3779"/>
              </a:lnSpc>
            </a:pPr>
            <a:r>
              <a:rPr lang="en-US" sz="2700" dirty="0">
                <a:solidFill>
                  <a:srgbClr val="FFFFFF"/>
                </a:solidFill>
                <a:latin typeface="Roboto Bold"/>
              </a:rPr>
              <a:t>Basic Requirement</a:t>
            </a:r>
          </a:p>
          <a:p>
            <a:pPr>
              <a:lnSpc>
                <a:spcPts val="2100"/>
              </a:lnSpc>
            </a:pPr>
            <a:endParaRPr lang="en-US" sz="2700" dirty="0">
              <a:solidFill>
                <a:srgbClr val="FFFFFF"/>
              </a:solidFill>
              <a:latin typeface="Roboto Bold"/>
            </a:endParaRPr>
          </a:p>
          <a:p>
            <a:pPr>
              <a:lnSpc>
                <a:spcPts val="2940"/>
              </a:lnSpc>
            </a:pPr>
            <a:r>
              <a:rPr lang="en-US" sz="2100" dirty="0">
                <a:solidFill>
                  <a:srgbClr val="FFFFFF"/>
                </a:solidFill>
                <a:latin typeface="Roboto"/>
              </a:rPr>
              <a:t>Do recipients have an effective mechanism for monitoring subrecipients’, contractors’, and lessees’ maintenance activities?</a:t>
            </a:r>
          </a:p>
          <a:p>
            <a:pPr>
              <a:lnSpc>
                <a:spcPts val="1400"/>
              </a:lnSpc>
            </a:pPr>
            <a:endParaRPr lang="en-US" sz="2100" dirty="0">
              <a:solidFill>
                <a:srgbClr val="FFFFFF"/>
              </a:solidFill>
              <a:latin typeface="Roboto"/>
            </a:endParaRPr>
          </a:p>
          <a:p>
            <a:pPr>
              <a:lnSpc>
                <a:spcPts val="2940"/>
              </a:lnSpc>
            </a:pPr>
            <a:r>
              <a:rPr lang="en-US" sz="2100" dirty="0">
                <a:solidFill>
                  <a:srgbClr val="FFFFFF"/>
                </a:solidFill>
                <a:latin typeface="Roboto Bold"/>
              </a:rPr>
              <a:t>States must develop maintenance requirements for subrecipients, contractors, and lessees for MARAD- funded vehicles/vessels. Other recipients must require that subrecipients, contractors, and lessees meet these maintenance requirements.</a:t>
            </a:r>
          </a:p>
          <a:p>
            <a:pPr>
              <a:lnSpc>
                <a:spcPts val="2100"/>
              </a:lnSpc>
            </a:pPr>
            <a:endParaRPr lang="en-US" sz="2100" dirty="0">
              <a:solidFill>
                <a:srgbClr val="FFFFFF"/>
              </a:solidFill>
              <a:latin typeface="Roboto Bold"/>
            </a:endParaRPr>
          </a:p>
          <a:p>
            <a:pPr>
              <a:lnSpc>
                <a:spcPts val="2940"/>
              </a:lnSpc>
            </a:pPr>
            <a:r>
              <a:rPr lang="en-US" sz="2100" dirty="0">
                <a:solidFill>
                  <a:srgbClr val="FFFFFF"/>
                </a:solidFill>
                <a:latin typeface="Roboto Bold"/>
              </a:rPr>
              <a:t>Applicability:</a:t>
            </a:r>
            <a:r>
              <a:rPr lang="en-US" sz="2100" dirty="0">
                <a:solidFill>
                  <a:srgbClr val="FFFFFF"/>
                </a:solidFill>
                <a:latin typeface="Roboto"/>
              </a:rPr>
              <a:t> Recipients with subrecipients, contractors, and lessees with MARAD-funded assets</a:t>
            </a:r>
          </a:p>
          <a:p>
            <a:pPr>
              <a:lnSpc>
                <a:spcPts val="2100"/>
              </a:lnSpc>
            </a:pPr>
            <a:endParaRPr lang="en-US" sz="2100" dirty="0">
              <a:solidFill>
                <a:srgbClr val="FFFFFF"/>
              </a:solidFill>
              <a:latin typeface="Roboto"/>
            </a:endParaRPr>
          </a:p>
          <a:p>
            <a:pPr>
              <a:lnSpc>
                <a:spcPts val="2940"/>
              </a:lnSpc>
            </a:pPr>
            <a:r>
              <a:rPr lang="en-US" sz="2100" dirty="0">
                <a:solidFill>
                  <a:srgbClr val="FFFFFF"/>
                </a:solidFill>
                <a:latin typeface="Roboto Bold"/>
              </a:rPr>
              <a:t>Governing Directive</a:t>
            </a:r>
          </a:p>
          <a:p>
            <a:pPr marL="388622" lvl="1" indent="-194311">
              <a:lnSpc>
                <a:spcPts val="2520"/>
              </a:lnSpc>
              <a:buFont typeface="Arial"/>
              <a:buChar char="•"/>
            </a:pPr>
            <a:r>
              <a:rPr lang="en-US" sz="1800" u="sng" dirty="0" err="1">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eCFR</a:t>
            </a:r>
            <a:r>
              <a:rPr lang="en-US" sz="1800" u="sng" dirty="0">
                <a:solidFill>
                  <a:schemeClr val="bg1"/>
                </a:solidFill>
                <a:latin typeface="Roboto"/>
                <a:hlinkClick r:id="rId3" tooltip="https://www.ecfr.gov/current/title-2/subtitle-A/chapter-II/part-200/subpart-D/subject-group-ECFR8feb98c2e3e5ad2/section-200.313">
                  <a:extLst>
                    <a:ext uri="{A12FA001-AC4F-418D-AE19-62706E023703}">
                      <ahyp:hlinkClr xmlns:ahyp="http://schemas.microsoft.com/office/drawing/2018/hyperlinkcolor" val="tx"/>
                    </a:ext>
                  </a:extLst>
                </a:hlinkClick>
              </a:rPr>
              <a:t>: 2 CFR 200.313 -- Equipment.</a:t>
            </a:r>
            <a:r>
              <a:rPr lang="en-US" sz="1800" dirty="0">
                <a:solidFill>
                  <a:schemeClr val="bg1"/>
                </a:solidFill>
                <a:latin typeface="Roboto"/>
              </a:rPr>
              <a:t> (b) (d)</a:t>
            </a:r>
          </a:p>
          <a:p>
            <a:pPr marL="388622" lvl="1" indent="-194311">
              <a:lnSpc>
                <a:spcPts val="2520"/>
              </a:lnSpc>
              <a:buFont typeface="Arial"/>
              <a:buChar char="•"/>
            </a:pPr>
            <a:r>
              <a:rPr lang="en-US" sz="1800" u="sng" dirty="0" err="1">
                <a:solidFill>
                  <a:schemeClr val="bg1"/>
                </a:solidFill>
                <a:latin typeface="Roboto"/>
                <a:hlinkClick r:id="rId4"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1800" u="sng" dirty="0">
                <a:solidFill>
                  <a:schemeClr val="bg1"/>
                </a:solidFill>
                <a:latin typeface="Roboto"/>
                <a:hlinkClick r:id="rId4"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1800" dirty="0">
                <a:solidFill>
                  <a:schemeClr val="bg1"/>
                </a:solidFill>
                <a:latin typeface="Roboto"/>
              </a:rPr>
              <a:t> (b)</a:t>
            </a:r>
          </a:p>
          <a:p>
            <a:pPr marL="388622" lvl="1" indent="-194311">
              <a:lnSpc>
                <a:spcPts val="2520"/>
              </a:lnSpc>
              <a:buFont typeface="Arial"/>
              <a:buChar char="•"/>
            </a:pPr>
            <a:r>
              <a:rPr lang="en-US" sz="1800" u="sng" dirty="0" err="1">
                <a:solidFill>
                  <a:schemeClr val="bg1"/>
                </a:solidFill>
                <a:latin typeface="Roboto"/>
                <a:hlinkClick r:id="rId5" tooltip="https://www.ecfr.gov/current/title-2/subtitle-A/chapter-II/part-200/subpart-D/subject-group-ECFR031321e29ac5bbd/section-200.332">
                  <a:extLst>
                    <a:ext uri="{A12FA001-AC4F-418D-AE19-62706E023703}">
                      <ahyp:hlinkClr xmlns:ahyp="http://schemas.microsoft.com/office/drawing/2018/hyperlinkcolor" val="tx"/>
                    </a:ext>
                  </a:extLst>
                </a:hlinkClick>
              </a:rPr>
              <a:t>eCFR</a:t>
            </a:r>
            <a:r>
              <a:rPr lang="en-US" sz="1800" u="sng" dirty="0">
                <a:solidFill>
                  <a:schemeClr val="bg1"/>
                </a:solidFill>
                <a:latin typeface="Roboto"/>
                <a:hlinkClick r:id="rId5" tooltip="https://www.ecfr.gov/current/title-2/subtitle-A/chapter-II/part-200/subpart-D/subject-group-ECFR031321e29ac5bbd/section-200.332">
                  <a:extLst>
                    <a:ext uri="{A12FA001-AC4F-418D-AE19-62706E023703}">
                      <ahyp:hlinkClr xmlns:ahyp="http://schemas.microsoft.com/office/drawing/2018/hyperlinkcolor" val="tx"/>
                    </a:ext>
                  </a:extLst>
                </a:hlinkClick>
              </a:rPr>
              <a:t>: 2 CFR 200.332 -- Requirements for pass-through entities.</a:t>
            </a:r>
            <a:r>
              <a:rPr lang="en-US" sz="1800" dirty="0">
                <a:solidFill>
                  <a:schemeClr val="bg1"/>
                </a:solidFill>
                <a:latin typeface="Roboto"/>
              </a:rPr>
              <a:t> (d) (1,2) (e) (1,2,3</a:t>
            </a:r>
            <a:r>
              <a:rPr lang="en-US" sz="1800" dirty="0">
                <a:solidFill>
                  <a:srgbClr val="FFFFFF"/>
                </a:solidFill>
                <a:latin typeface="Roboto"/>
              </a:rPr>
              <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9" name="Freeform 9"/>
          <p:cNvSpPr/>
          <p:nvPr/>
        </p:nvSpPr>
        <p:spPr>
          <a:xfrm>
            <a:off x="-6850" y="929274"/>
            <a:ext cx="9737976" cy="6363452"/>
          </a:xfrm>
          <a:custGeom>
            <a:avLst/>
            <a:gdLst/>
            <a:ahLst/>
            <a:cxnLst/>
            <a:rect l="l" t="t" r="r" b="b"/>
            <a:pathLst>
              <a:path w="9737976" h="6363452">
                <a:moveTo>
                  <a:pt x="0" y="0"/>
                </a:moveTo>
                <a:lnTo>
                  <a:pt x="9737976" y="0"/>
                </a:lnTo>
                <a:lnTo>
                  <a:pt x="9737976" y="6363452"/>
                </a:lnTo>
                <a:lnTo>
                  <a:pt x="0" y="6363452"/>
                </a:lnTo>
                <a:lnTo>
                  <a:pt x="0" y="0"/>
                </a:lnTo>
                <a:close/>
              </a:path>
            </a:pathLst>
          </a:custGeom>
          <a:blipFill>
            <a:blip r:embed="rId2">
              <a:extLst>
                <a:ext uri="{96DAC541-7B7A-43D3-8B79-37D633B846F1}">
                  <asvg:svgBlip xmlns:asvg="http://schemas.microsoft.com/office/drawing/2016/SVG/main" r:embed="rId3"/>
                </a:ext>
              </a:extLst>
            </a:blip>
            <a:stretch>
              <a:fillRect b="-52647"/>
            </a:stretch>
          </a:blipFill>
        </p:spPr>
        <p:txBody>
          <a:bodyPr/>
          <a:lstStyle/>
          <a:p>
            <a:endParaRPr lang="en-US"/>
          </a:p>
        </p:txBody>
      </p:sp>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Maintenance</a:t>
            </a:r>
          </a:p>
        </p:txBody>
      </p:sp>
      <p:sp>
        <p:nvSpPr>
          <p:cNvPr id="10" name="TextBox 10"/>
          <p:cNvSpPr txBox="1"/>
          <p:nvPr/>
        </p:nvSpPr>
        <p:spPr>
          <a:xfrm>
            <a:off x="2443369" y="2967990"/>
            <a:ext cx="4871831"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400682" y="2697693"/>
            <a:ext cx="3651411" cy="2360282"/>
          </a:xfrm>
          <a:custGeom>
            <a:avLst/>
            <a:gdLst/>
            <a:ahLst/>
            <a:cxnLst/>
            <a:rect l="l" t="t" r="r" b="b"/>
            <a:pathLst>
              <a:path w="3651411" h="2360282">
                <a:moveTo>
                  <a:pt x="0" y="0"/>
                </a:moveTo>
                <a:lnTo>
                  <a:pt x="3651411" y="0"/>
                </a:lnTo>
                <a:lnTo>
                  <a:pt x="3651411" y="2360282"/>
                </a:lnTo>
                <a:lnTo>
                  <a:pt x="0" y="2360282"/>
                </a:lnTo>
                <a:lnTo>
                  <a:pt x="0" y="0"/>
                </a:lnTo>
                <a:close/>
              </a:path>
            </a:pathLst>
          </a:custGeom>
          <a:blipFill>
            <a:blip r:embed="rId3"/>
            <a:stretch>
              <a:fillRect b="-12900"/>
            </a:stretch>
          </a:blipFill>
        </p:spPr>
        <p:txBody>
          <a:bodyPr/>
          <a:lstStyle/>
          <a:p>
            <a:endParaRPr lang="en-US"/>
          </a:p>
        </p:txBody>
      </p:sp>
      <p:sp>
        <p:nvSpPr>
          <p:cNvPr id="9" name="TextBox 9"/>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10" name="TextBox 10"/>
          <p:cNvSpPr txBox="1"/>
          <p:nvPr/>
        </p:nvSpPr>
        <p:spPr>
          <a:xfrm>
            <a:off x="4413906" y="1370219"/>
            <a:ext cx="4958577" cy="4635500"/>
          </a:xfrm>
          <a:prstGeom prst="rect">
            <a:avLst/>
          </a:prstGeom>
        </p:spPr>
        <p:txBody>
          <a:bodyPr lIns="0" tIns="0" rIns="0" bIns="0" rtlCol="0" anchor="t">
            <a:spAutoFit/>
          </a:bodyPr>
          <a:lstStyle/>
          <a:p>
            <a:pPr>
              <a:lnSpc>
                <a:spcPts val="3919"/>
              </a:lnSpc>
            </a:pPr>
            <a:r>
              <a:rPr lang="en-US" sz="2799">
                <a:solidFill>
                  <a:srgbClr val="FFFFFF"/>
                </a:solidFill>
                <a:latin typeface="Raleway Bold"/>
              </a:rPr>
              <a:t>Basic Requirement</a:t>
            </a:r>
          </a:p>
          <a:p>
            <a:pPr>
              <a:lnSpc>
                <a:spcPts val="2660"/>
              </a:lnSpc>
            </a:pPr>
            <a:endParaRPr lang="en-US" sz="2799">
              <a:solidFill>
                <a:srgbClr val="FFFFFF"/>
              </a:solidFill>
              <a:latin typeface="Raleway Bold"/>
            </a:endParaRPr>
          </a:p>
          <a:p>
            <a:pPr>
              <a:lnSpc>
                <a:spcPts val="3779"/>
              </a:lnSpc>
              <a:spcBef>
                <a:spcPct val="0"/>
              </a:spcBef>
            </a:pPr>
            <a:r>
              <a:rPr lang="en-US" sz="2700">
                <a:solidFill>
                  <a:srgbClr val="FFFFFF"/>
                </a:solidFill>
                <a:latin typeface="Raleway"/>
              </a:rPr>
              <a:t>Recipient must use its own documented procurement procedures which reflect applicable state, local, and tribal laws and regulations, and conform to applicable Federal law and the standards identified in 2 CFR Part 200.</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947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345687" y="1149474"/>
            <a:ext cx="9062226" cy="5433060"/>
          </a:xfrm>
          <a:prstGeom prst="rect">
            <a:avLst/>
          </a:prstGeom>
        </p:spPr>
        <p:txBody>
          <a:bodyPr lIns="0" tIns="0" rIns="0" bIns="0" rtlCol="0" anchor="t">
            <a:spAutoFit/>
          </a:bodyPr>
          <a:lstStyle/>
          <a:p>
            <a:pPr>
              <a:lnSpc>
                <a:spcPts val="2940"/>
              </a:lnSpc>
            </a:pPr>
            <a:r>
              <a:rPr lang="en-US" sz="2100">
                <a:solidFill>
                  <a:srgbClr val="FFFFFF"/>
                </a:solidFill>
                <a:latin typeface="Raleway Bold"/>
              </a:rPr>
              <a:t>Current Procurement thresholds for federally funded procurements</a:t>
            </a:r>
          </a:p>
          <a:p>
            <a:pPr marL="388620" lvl="1" indent="-194310">
              <a:lnSpc>
                <a:spcPts val="2520"/>
              </a:lnSpc>
              <a:buFont typeface="Arial"/>
              <a:buChar char="•"/>
            </a:pPr>
            <a:r>
              <a:rPr lang="en-US" sz="1800">
                <a:solidFill>
                  <a:srgbClr val="FFFFFF"/>
                </a:solidFill>
                <a:latin typeface="Raleway"/>
              </a:rPr>
              <a:t>Micro-purchase threshold is $10,000 or less for contracts awarded after June 20, 2018. </a:t>
            </a:r>
          </a:p>
          <a:p>
            <a:pPr marL="388620" lvl="1" indent="-194310">
              <a:lnSpc>
                <a:spcPts val="2520"/>
              </a:lnSpc>
              <a:buFont typeface="Arial"/>
              <a:buChar char="•"/>
            </a:pPr>
            <a:r>
              <a:rPr lang="en-US" sz="1800">
                <a:solidFill>
                  <a:srgbClr val="FFFFFF"/>
                </a:solidFill>
                <a:latin typeface="Raleway"/>
              </a:rPr>
              <a:t>Simplified Acquisition (small purchase) threshold is $250,000 or less for procurements awarded after June 20, 2018.</a:t>
            </a:r>
          </a:p>
          <a:p>
            <a:pPr marL="388620" lvl="1" indent="-194310">
              <a:lnSpc>
                <a:spcPts val="2520"/>
              </a:lnSpc>
              <a:buFont typeface="Arial"/>
              <a:buChar char="•"/>
            </a:pPr>
            <a:r>
              <a:rPr lang="en-US" sz="1800">
                <a:solidFill>
                  <a:srgbClr val="FFFFFF"/>
                </a:solidFill>
                <a:latin typeface="Raleway"/>
              </a:rPr>
              <a:t>Special note for construction procurements - Federally assisted construction contracts in excess of $2,000, regardless of the procurement method used, must include a provision for compliance with the Davis-Bacon Act, as identified in 2 CFR 200-Appendix II.</a:t>
            </a:r>
          </a:p>
          <a:p>
            <a:pPr>
              <a:lnSpc>
                <a:spcPts val="2520"/>
              </a:lnSpc>
            </a:pPr>
            <a:endParaRPr lang="en-US" sz="1800">
              <a:solidFill>
                <a:srgbClr val="FFFFFF"/>
              </a:solidFill>
              <a:latin typeface="Raleway"/>
            </a:endParaRPr>
          </a:p>
          <a:p>
            <a:pPr>
              <a:lnSpc>
                <a:spcPts val="2940"/>
              </a:lnSpc>
            </a:pPr>
            <a:r>
              <a:rPr lang="en-US" sz="2100">
                <a:solidFill>
                  <a:srgbClr val="FFFFFF"/>
                </a:solidFill>
                <a:latin typeface="Raleway"/>
              </a:rPr>
              <a:t>Recipient procurement policies/procedures may set micro-purchase or small purchase thresholds lower than the Federal threshold. In such cases, recipients must follow state or local law. However, if the state or local small purchase threshold is higher than the Federal simplified acquisition threshold, the recipient is constrained by the Federal threshold for MARAD funded contracts.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3565550" y="3790424"/>
            <a:ext cx="2622499" cy="2926080"/>
          </a:xfrm>
          <a:custGeom>
            <a:avLst/>
            <a:gdLst/>
            <a:ahLst/>
            <a:cxnLst/>
            <a:rect l="l" t="t" r="r" b="b"/>
            <a:pathLst>
              <a:path w="2622499" h="2926080">
                <a:moveTo>
                  <a:pt x="0" y="0"/>
                </a:moveTo>
                <a:lnTo>
                  <a:pt x="2622500" y="0"/>
                </a:lnTo>
                <a:lnTo>
                  <a:pt x="262250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10" name="TextBox 10"/>
          <p:cNvSpPr txBox="1"/>
          <p:nvPr/>
        </p:nvSpPr>
        <p:spPr>
          <a:xfrm>
            <a:off x="602165" y="1373173"/>
            <a:ext cx="8419915" cy="2621280"/>
          </a:xfrm>
          <a:prstGeom prst="rect">
            <a:avLst/>
          </a:prstGeom>
        </p:spPr>
        <p:txBody>
          <a:bodyPr lIns="0" tIns="0" rIns="0" bIns="0" rtlCol="0" anchor="t">
            <a:spAutoFit/>
          </a:bodyPr>
          <a:lstStyle/>
          <a:p>
            <a:pPr>
              <a:lnSpc>
                <a:spcPts val="3779"/>
              </a:lnSpc>
            </a:pPr>
            <a:r>
              <a:rPr lang="en-US" sz="2699">
                <a:solidFill>
                  <a:srgbClr val="FFFFFF"/>
                </a:solidFill>
                <a:latin typeface="Raleway Bold"/>
              </a:rPr>
              <a:t>Basic Requirement</a:t>
            </a:r>
          </a:p>
          <a:p>
            <a:pPr>
              <a:lnSpc>
                <a:spcPts val="3779"/>
              </a:lnSpc>
            </a:pPr>
            <a:endParaRPr lang="en-US" sz="2699">
              <a:solidFill>
                <a:srgbClr val="FFFFFF"/>
              </a:solidFill>
              <a:latin typeface="Raleway Bold"/>
            </a:endParaRPr>
          </a:p>
          <a:p>
            <a:pPr>
              <a:lnSpc>
                <a:spcPts val="3359"/>
              </a:lnSpc>
            </a:pPr>
            <a:r>
              <a:rPr lang="en-US" sz="2400">
                <a:solidFill>
                  <a:srgbClr val="FFFFFF"/>
                </a:solidFill>
                <a:latin typeface="Raleway"/>
              </a:rPr>
              <a:t>Recipient must have written procurement policies and procedures that include required state, local and Federal provisions.</a:t>
            </a:r>
          </a:p>
          <a:p>
            <a:pPr>
              <a:lnSpc>
                <a:spcPts val="3359"/>
              </a:lnSpc>
            </a:pPr>
            <a:endParaRPr lang="en-US" sz="2400">
              <a:solidFill>
                <a:srgbClr val="FFFFFF"/>
              </a:solidFill>
              <a:latin typeface="Raleway"/>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666842" y="1143000"/>
            <a:ext cx="8419915" cy="6096000"/>
          </a:xfrm>
          <a:prstGeom prst="rect">
            <a:avLst/>
          </a:prstGeom>
        </p:spPr>
        <p:txBody>
          <a:bodyPr lIns="0" tIns="0" rIns="0" bIns="0" rtlCol="0" anchor="t">
            <a:spAutoFit/>
          </a:bodyPr>
          <a:lstStyle/>
          <a:p>
            <a:pPr>
              <a:lnSpc>
                <a:spcPts val="3359"/>
              </a:lnSpc>
            </a:pPr>
            <a:r>
              <a:rPr lang="en-US" sz="2400" dirty="0">
                <a:solidFill>
                  <a:schemeClr val="bg1"/>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45ddd4419ad436d/section-200.317">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45ddd4419ad436d/section-200.317">
                  <a:extLst>
                    <a:ext uri="{A12FA001-AC4F-418D-AE19-62706E023703}">
                      <ahyp:hlinkClr xmlns:ahyp="http://schemas.microsoft.com/office/drawing/2018/hyperlinkcolor" val="tx"/>
                    </a:ext>
                  </a:extLst>
                </a:hlinkClick>
              </a:rPr>
              <a:t>: 2 CFR 200.317 -- Procurements by states.</a:t>
            </a:r>
          </a:p>
          <a:p>
            <a:pPr marL="453390" lvl="1" indent="-226695">
              <a:lnSpc>
                <a:spcPts val="2940"/>
              </a:lnSpc>
              <a:buFont typeface="Arial"/>
              <a:buChar char="•"/>
            </a:pPr>
            <a:r>
              <a:rPr lang="en-US" sz="2100" u="sng" dirty="0" err="1">
                <a:solidFill>
                  <a:schemeClr val="bg1"/>
                </a:solidFill>
                <a:latin typeface="Raleway"/>
                <a:hlinkClick r:id="rId4"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2100" dirty="0">
                <a:solidFill>
                  <a:schemeClr val="bg1"/>
                </a:solidFill>
                <a:latin typeface="Raleway"/>
              </a:rPr>
              <a:t> (a) (b) (c) (1,2) (d -k) </a:t>
            </a:r>
          </a:p>
          <a:p>
            <a:pPr marL="453390" lvl="1" indent="-226695">
              <a:lnSpc>
                <a:spcPts val="2940"/>
              </a:lnSpc>
              <a:buFont typeface="Arial"/>
              <a:buChar char="•"/>
            </a:pPr>
            <a:r>
              <a:rPr lang="en-US" sz="2100" u="sng" dirty="0" err="1">
                <a:solidFill>
                  <a:schemeClr val="bg1"/>
                </a:solidFill>
                <a:latin typeface="Raleway"/>
                <a:hlinkClick r:id="rId5" tooltip="https://www.ecfr.gov/current/title-2/subtitle-A/chapter-II/part-200/subpart-D/subject-group-ECFR45ddd4419ad436d/section-200.319">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5" tooltip="https://www.ecfr.gov/current/title-2/subtitle-A/chapter-II/part-200/subpart-D/subject-group-ECFR45ddd4419ad436d/section-200.319">
                  <a:extLst>
                    <a:ext uri="{A12FA001-AC4F-418D-AE19-62706E023703}">
                      <ahyp:hlinkClr xmlns:ahyp="http://schemas.microsoft.com/office/drawing/2018/hyperlinkcolor" val="tx"/>
                    </a:ext>
                  </a:extLst>
                </a:hlinkClick>
              </a:rPr>
              <a:t>: 2 CFR 200.319 -- Competition.</a:t>
            </a:r>
            <a:r>
              <a:rPr lang="en-US" sz="2100" dirty="0">
                <a:solidFill>
                  <a:schemeClr val="bg1"/>
                </a:solidFill>
                <a:latin typeface="Raleway"/>
              </a:rPr>
              <a:t> (a) (b) (1 – 7) (c) (d) (1,2) (e) (f)</a:t>
            </a:r>
          </a:p>
          <a:p>
            <a:pPr marL="453390" lvl="1" indent="-226695">
              <a:lnSpc>
                <a:spcPts val="2940"/>
              </a:lnSpc>
              <a:buFont typeface="Arial"/>
              <a:buChar char="•"/>
            </a:pPr>
            <a:r>
              <a:rPr lang="en-US" sz="2100" u="sng" dirty="0" err="1">
                <a:solidFill>
                  <a:schemeClr val="bg1"/>
                </a:solidFill>
                <a:latin typeface="Raleway"/>
                <a:hlinkClick r:id="rId6" tooltip="https://www.ecfr.gov/current/title-2/subtitle-A/chapter-II/part-200/subpart-D/subject-group-ECFR45ddd4419ad436d/section-200.320">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6" tooltip="https://www.ecfr.gov/current/title-2/subtitle-A/chapter-II/part-200/subpart-D/subject-group-ECFR45ddd4419ad436d/section-200.320">
                  <a:extLst>
                    <a:ext uri="{A12FA001-AC4F-418D-AE19-62706E023703}">
                      <ahyp:hlinkClr xmlns:ahyp="http://schemas.microsoft.com/office/drawing/2018/hyperlinkcolor" val="tx"/>
                    </a:ext>
                  </a:extLst>
                </a:hlinkClick>
              </a:rPr>
              <a:t>: 2 CFR 200.320 -- Methods of procurement to be followed.</a:t>
            </a:r>
          </a:p>
          <a:p>
            <a:pPr marL="453390" lvl="1" indent="-226695">
              <a:lnSpc>
                <a:spcPts val="2940"/>
              </a:lnSpc>
              <a:buFont typeface="Arial"/>
              <a:buChar char="•"/>
            </a:pPr>
            <a:r>
              <a:rPr lang="en-US" sz="2100" u="sng" dirty="0" err="1">
                <a:solidFill>
                  <a:schemeClr val="bg1"/>
                </a:solidFill>
                <a:latin typeface="Raleway"/>
                <a:hlinkClick r:id="rId7" tooltip="https://www.ecfr.gov/current/title-2/subtitle-A/chapter-II/part-200/subpart-D/subject-group-ECFR45ddd4419ad436d/section-200.32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7" tooltip="https://www.ecfr.gov/current/title-2/subtitle-A/chapter-II/part-200/subpart-D/subject-group-ECFR45ddd4419ad436d/section-200.321">
                  <a:extLst>
                    <a:ext uri="{A12FA001-AC4F-418D-AE19-62706E023703}">
                      <ahyp:hlinkClr xmlns:ahyp="http://schemas.microsoft.com/office/drawing/2018/hyperlinkcolor" val="tx"/>
                    </a:ext>
                  </a:extLst>
                </a:hlinkClick>
              </a:rPr>
              <a:t>: 2 CFR 200.321 -- Contracting with small and minority businesses, women's business enterprises, and labor surplus area firms.</a:t>
            </a:r>
            <a:r>
              <a:rPr lang="en-US" sz="2100" dirty="0">
                <a:solidFill>
                  <a:schemeClr val="bg1"/>
                </a:solidFill>
                <a:latin typeface="Raleway"/>
              </a:rPr>
              <a:t> (a) (b) (1-6)</a:t>
            </a:r>
          </a:p>
          <a:p>
            <a:pPr marL="453390" lvl="1" indent="-226695">
              <a:lnSpc>
                <a:spcPts val="2940"/>
              </a:lnSpc>
              <a:buFont typeface="Arial"/>
              <a:buChar char="•"/>
            </a:pPr>
            <a:r>
              <a:rPr lang="en-US" sz="2100" u="sng" dirty="0" err="1">
                <a:solidFill>
                  <a:schemeClr val="bg1"/>
                </a:solidFill>
                <a:latin typeface="Raleway"/>
                <a:hlinkClick r:id="rId8" tooltip="https://www.ecfr.gov/current/title-2/subtitle-A/chapter-II/part-200/subpart-D/subject-group-ECFR45ddd4419ad436d/section-200.322">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8" tooltip="https://www.ecfr.gov/current/title-2/subtitle-A/chapter-II/part-200/subpart-D/subject-group-ECFR45ddd4419ad436d/section-200.322">
                  <a:extLst>
                    <a:ext uri="{A12FA001-AC4F-418D-AE19-62706E023703}">
                      <ahyp:hlinkClr xmlns:ahyp="http://schemas.microsoft.com/office/drawing/2018/hyperlinkcolor" val="tx"/>
                    </a:ext>
                  </a:extLst>
                </a:hlinkClick>
              </a:rPr>
              <a:t>    2CFR 200.322 -- Domestic preferences for procurements</a:t>
            </a:r>
          </a:p>
          <a:p>
            <a:pPr marL="453390" lvl="1" indent="-226695">
              <a:lnSpc>
                <a:spcPts val="2940"/>
              </a:lnSpc>
              <a:buFont typeface="Arial"/>
              <a:buChar char="•"/>
            </a:pPr>
            <a:r>
              <a:rPr lang="en-US" sz="2100" u="sng" dirty="0" err="1">
                <a:solidFill>
                  <a:schemeClr val="bg1"/>
                </a:solidFill>
                <a:latin typeface="Raleway"/>
                <a:hlinkClick r:id="rId9" tooltip="https://www.ecfr.gov/current/title-2/subtitle-A/chapter-II/part-200/subpart-D/subject-group-ECFR45ddd4419ad436d/section-200.323">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9" tooltip="https://www.ecfr.gov/current/title-2/subtitle-A/chapter-II/part-200/subpart-D/subject-group-ECFR45ddd4419ad436d/section-200.323">
                  <a:extLst>
                    <a:ext uri="{A12FA001-AC4F-418D-AE19-62706E023703}">
                      <ahyp:hlinkClr xmlns:ahyp="http://schemas.microsoft.com/office/drawing/2018/hyperlinkcolor" val="tx"/>
                    </a:ext>
                  </a:extLst>
                </a:hlinkClick>
              </a:rPr>
              <a:t>: 2 CFR 200.323 -- Procurement of recovered materials.</a:t>
            </a:r>
          </a:p>
          <a:p>
            <a:pPr marL="453390" lvl="1" indent="-226695">
              <a:lnSpc>
                <a:spcPts val="2940"/>
              </a:lnSpc>
              <a:buFont typeface="Arial"/>
              <a:buChar char="•"/>
            </a:pPr>
            <a:r>
              <a:rPr lang="en-US" sz="2100" u="sng" dirty="0" err="1">
                <a:solidFill>
                  <a:schemeClr val="bg1"/>
                </a:solidFill>
                <a:latin typeface="Raleway"/>
                <a:hlinkClick r:id="rId10" tooltip="https://www.ecfr.gov/current/title-2/subtitle-A/chapter-II/part-200/subpart-D/subject-group-ECFR45ddd4419ad436d/section-200.324">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10" tooltip="https://www.ecfr.gov/current/title-2/subtitle-A/chapter-II/part-200/subpart-D/subject-group-ECFR45ddd4419ad436d/section-200.324">
                  <a:extLst>
                    <a:ext uri="{A12FA001-AC4F-418D-AE19-62706E023703}">
                      <ahyp:hlinkClr xmlns:ahyp="http://schemas.microsoft.com/office/drawing/2018/hyperlinkcolor" val="tx"/>
                    </a:ext>
                  </a:extLst>
                </a:hlinkClick>
              </a:rPr>
              <a:t>: 2 CFR 200.324 -- Contract cost and price.</a:t>
            </a:r>
            <a:r>
              <a:rPr lang="en-US" sz="2100" dirty="0">
                <a:solidFill>
                  <a:schemeClr val="bg1"/>
                </a:solidFill>
                <a:latin typeface="Raleway"/>
              </a:rPr>
              <a:t> (a – d)</a:t>
            </a:r>
          </a:p>
          <a:p>
            <a:pPr marL="453390" lvl="1" indent="-226695">
              <a:lnSpc>
                <a:spcPts val="2940"/>
              </a:lnSpc>
              <a:buFont typeface="Arial"/>
              <a:buChar char="•"/>
            </a:pPr>
            <a:r>
              <a:rPr lang="en-US" sz="2100" u="sng" dirty="0" err="1">
                <a:solidFill>
                  <a:schemeClr val="bg1"/>
                </a:solidFill>
                <a:latin typeface="Raleway"/>
                <a:hlinkClick r:id="rId11" tooltip="https://www.ecfr.gov/current/title-2/subtitle-A/chapter-II/part-200/subpart-D/subject-group-ECFR45ddd4419ad436d/section-200.325">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11" tooltip="https://www.ecfr.gov/current/title-2/subtitle-A/chapter-II/part-200/subpart-D/subject-group-ECFR45ddd4419ad436d/section-200.325">
                  <a:extLst>
                    <a:ext uri="{A12FA001-AC4F-418D-AE19-62706E023703}">
                      <ahyp:hlinkClr xmlns:ahyp="http://schemas.microsoft.com/office/drawing/2018/hyperlinkcolor" val="tx"/>
                    </a:ext>
                  </a:extLst>
                </a:hlinkClick>
              </a:rPr>
              <a:t>: 2 CFR 200.325 -- Federal awarding agency or pass-through entity review.</a:t>
            </a:r>
          </a:p>
          <a:p>
            <a:pPr marL="453390" lvl="1" indent="-226695">
              <a:lnSpc>
                <a:spcPts val="2940"/>
              </a:lnSpc>
              <a:buFont typeface="Arial"/>
              <a:buChar char="•"/>
            </a:pPr>
            <a:r>
              <a:rPr lang="en-US" sz="2100" u="sng" dirty="0" err="1">
                <a:solidFill>
                  <a:schemeClr val="bg1"/>
                </a:solidFill>
                <a:latin typeface="Raleway"/>
                <a:hlinkClick r:id="rId12" tooltip="https://www.ecfr.gov/current/title-2/subtitle-A/chapter-II/part-200/subpart-D/subject-group-ECFR45ddd4419ad436d/section-200.326">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12" tooltip="https://www.ecfr.gov/current/title-2/subtitle-A/chapter-II/part-200/subpart-D/subject-group-ECFR45ddd4419ad436d/section-200.326">
                  <a:extLst>
                    <a:ext uri="{A12FA001-AC4F-418D-AE19-62706E023703}">
                      <ahyp:hlinkClr xmlns:ahyp="http://schemas.microsoft.com/office/drawing/2018/hyperlinkcolor" val="tx"/>
                    </a:ext>
                  </a:extLst>
                </a:hlinkClick>
              </a:rPr>
              <a:t>: 2 CFR 200.326 -- Bonding requirements.</a:t>
            </a:r>
            <a:r>
              <a:rPr lang="en-US" sz="2100" dirty="0">
                <a:solidFill>
                  <a:schemeClr val="bg1"/>
                </a:solidFill>
                <a:latin typeface="Raleway"/>
              </a:rPr>
              <a:t> (a – c)</a:t>
            </a:r>
          </a:p>
          <a:p>
            <a:pPr marL="453390" lvl="1" indent="-226695">
              <a:lnSpc>
                <a:spcPts val="2940"/>
              </a:lnSpc>
              <a:buFont typeface="Arial"/>
              <a:buChar char="•"/>
            </a:pPr>
            <a:r>
              <a:rPr lang="en-US" sz="2100" u="sng" dirty="0" err="1">
                <a:solidFill>
                  <a:schemeClr val="bg1"/>
                </a:solidFill>
                <a:latin typeface="Raleway"/>
                <a:hlinkClick r:id="rId13" tooltip="https://www.ecfr.gov/current/title-2/subtitle-A/chapter-II/part-200/subpart-D/subject-group-ECFR45ddd4419ad436d/section-200.327">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13" tooltip="https://www.ecfr.gov/current/title-2/subtitle-A/chapter-II/part-200/subpart-D/subject-group-ECFR45ddd4419ad436d/section-200.327">
                  <a:extLst>
                    <a:ext uri="{A12FA001-AC4F-418D-AE19-62706E023703}">
                      <ahyp:hlinkClr xmlns:ahyp="http://schemas.microsoft.com/office/drawing/2018/hyperlinkcolor" val="tx"/>
                    </a:ext>
                  </a:extLst>
                </a:hlinkClick>
              </a:rPr>
              <a:t>: 2 CFR 200.327 -- Contract provisions.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2466" y="1389448"/>
            <a:ext cx="8698856" cy="4993005"/>
          </a:xfrm>
          <a:prstGeom prst="rect">
            <a:avLst/>
          </a:prstGeom>
        </p:spPr>
        <p:txBody>
          <a:bodyPr lIns="0" tIns="0" rIns="0" bIns="0" rtlCol="0" anchor="t">
            <a:spAutoFit/>
          </a:bodyPr>
          <a:lstStyle/>
          <a:p>
            <a:pPr>
              <a:lnSpc>
                <a:spcPts val="3779"/>
              </a:lnSpc>
              <a:spcBef>
                <a:spcPct val="0"/>
              </a:spcBef>
            </a:pPr>
            <a:r>
              <a:rPr lang="en-US" sz="2699">
                <a:solidFill>
                  <a:srgbClr val="FFFFFF"/>
                </a:solidFill>
                <a:latin typeface="Raleway Bold"/>
              </a:rPr>
              <a:t>Basic Requirement</a:t>
            </a:r>
          </a:p>
          <a:p>
            <a:pPr>
              <a:lnSpc>
                <a:spcPts val="2660"/>
              </a:lnSpc>
              <a:spcBef>
                <a:spcPct val="0"/>
              </a:spcBef>
            </a:pPr>
            <a:endParaRPr lang="en-US" sz="2699">
              <a:solidFill>
                <a:srgbClr val="FFFFFF"/>
              </a:solidFill>
              <a:latin typeface="Raleway Bold"/>
            </a:endParaRPr>
          </a:p>
          <a:p>
            <a:pPr>
              <a:lnSpc>
                <a:spcPts val="3359"/>
              </a:lnSpc>
              <a:spcBef>
                <a:spcPct val="0"/>
              </a:spcBef>
            </a:pPr>
            <a:r>
              <a:rPr lang="en-US" sz="2400">
                <a:solidFill>
                  <a:srgbClr val="FFFFFF"/>
                </a:solidFill>
                <a:latin typeface="Raleway Bold"/>
              </a:rPr>
              <a:t>The recipient must maintain written standards of conduct for its representatives engaged in the selection, award, and administration of MARAD-funded contracts.  </a:t>
            </a:r>
          </a:p>
          <a:p>
            <a:pPr>
              <a:lnSpc>
                <a:spcPts val="3359"/>
              </a:lnSpc>
              <a:spcBef>
                <a:spcPct val="0"/>
              </a:spcBef>
            </a:pPr>
            <a:endParaRPr lang="en-US" sz="2400">
              <a:solidFill>
                <a:srgbClr val="FFFFFF"/>
              </a:solidFill>
              <a:latin typeface="Raleway Bold"/>
            </a:endParaRPr>
          </a:p>
          <a:p>
            <a:pPr>
              <a:lnSpc>
                <a:spcPts val="3359"/>
              </a:lnSpc>
              <a:spcBef>
                <a:spcPct val="0"/>
              </a:spcBef>
            </a:pPr>
            <a:r>
              <a:rPr lang="en-US" sz="2400">
                <a:solidFill>
                  <a:srgbClr val="FFFFFF"/>
                </a:solidFill>
                <a:latin typeface="Raleway"/>
              </a:rPr>
              <a:t>The standards must include sanctions for non-compliance with such standards.</a:t>
            </a:r>
          </a:p>
          <a:p>
            <a:pPr>
              <a:lnSpc>
                <a:spcPts val="3359"/>
              </a:lnSpc>
              <a:spcBef>
                <a:spcPct val="0"/>
              </a:spcBef>
            </a:pPr>
            <a:endParaRPr lang="en-US" sz="2400">
              <a:solidFill>
                <a:srgbClr val="FFFFFF"/>
              </a:solidFill>
              <a:latin typeface="Raleway"/>
            </a:endParaRPr>
          </a:p>
          <a:p>
            <a:pPr>
              <a:lnSpc>
                <a:spcPts val="3359"/>
              </a:lnSpc>
              <a:spcBef>
                <a:spcPct val="0"/>
              </a:spcBef>
            </a:pPr>
            <a:r>
              <a:rPr lang="en-US" sz="2400">
                <a:solidFill>
                  <a:srgbClr val="FFFFFF"/>
                </a:solidFill>
                <a:latin typeface="Raleway Bold"/>
              </a:rPr>
              <a:t>Governing Directive</a:t>
            </a:r>
          </a:p>
          <a:p>
            <a:pPr marL="518160" lvl="1" indent="-259080">
              <a:lnSpc>
                <a:spcPts val="3359"/>
              </a:lnSpc>
              <a:spcBef>
                <a:spcPct val="0"/>
              </a:spcBef>
              <a:buFont typeface="Arial"/>
              <a:buChar char="•"/>
            </a:pPr>
            <a:r>
              <a:rPr lang="en-US" sz="2400">
                <a:solidFill>
                  <a:srgbClr val="FFFFFF"/>
                </a:solidFill>
                <a:latin typeface="Raleway"/>
              </a:rPr>
              <a:t>eCFR: 2 CFR 200.318 -- General procurement standards. (c) (1, 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2466" y="1389448"/>
            <a:ext cx="8195403" cy="3414268"/>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359"/>
              </a:lnSpc>
            </a:pPr>
            <a:r>
              <a:rPr lang="en-US" sz="2400" dirty="0">
                <a:solidFill>
                  <a:srgbClr val="FFFFFF"/>
                </a:solidFill>
                <a:latin typeface="Raleway Bold"/>
              </a:rPr>
              <a:t>The recipient must have and follow written procurement protest procedures</a:t>
            </a:r>
          </a:p>
          <a:p>
            <a:pPr>
              <a:lnSpc>
                <a:spcPts val="3359"/>
              </a:lnSpc>
            </a:pPr>
            <a:endParaRPr lang="en-US" sz="2400" dirty="0">
              <a:solidFill>
                <a:srgbClr val="FFFFFF"/>
              </a:solidFill>
              <a:latin typeface="Raleway Bold"/>
            </a:endParaRPr>
          </a:p>
          <a:p>
            <a:pPr>
              <a:lnSpc>
                <a:spcPts val="3359"/>
              </a:lnSpc>
            </a:pPr>
            <a:r>
              <a:rPr lang="en-US" sz="2400" dirty="0">
                <a:solidFill>
                  <a:srgbClr val="FFFFFF"/>
                </a:solidFill>
                <a:latin typeface="Raleway Bold"/>
              </a:rPr>
              <a:t>Governing Directive</a:t>
            </a:r>
          </a:p>
          <a:p>
            <a:pPr marL="518160" lvl="1" indent="-259080">
              <a:lnSpc>
                <a:spcPts val="3359"/>
              </a:lnSpc>
              <a:buFont typeface="Arial"/>
              <a:buChar char="•"/>
            </a:pPr>
            <a:r>
              <a:rPr lang="en-US" sz="2400" u="sng" dirty="0" err="1">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2400" u="sng" dirty="0">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2400" dirty="0">
                <a:solidFill>
                  <a:schemeClr val="bg1"/>
                </a:solidFill>
                <a:latin typeface="Raleway"/>
              </a:rPr>
              <a:t> (k)</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495235" y="1080318"/>
            <a:ext cx="8763129" cy="6009005"/>
          </a:xfrm>
          <a:prstGeom prst="rect">
            <a:avLst/>
          </a:prstGeom>
        </p:spPr>
        <p:txBody>
          <a:bodyPr lIns="0" tIns="0" rIns="0" bIns="0" rtlCol="0" anchor="t">
            <a:spAutoFit/>
          </a:bodyPr>
          <a:lstStyle/>
          <a:p>
            <a:pPr>
              <a:lnSpc>
                <a:spcPts val="3639"/>
              </a:lnSpc>
            </a:pPr>
            <a:r>
              <a:rPr lang="en-US" sz="2599" dirty="0">
                <a:solidFill>
                  <a:srgbClr val="FFFFFF"/>
                </a:solidFill>
                <a:latin typeface="Raleway Bold"/>
              </a:rPr>
              <a:t>Basic Requirement</a:t>
            </a:r>
          </a:p>
          <a:p>
            <a:pPr>
              <a:lnSpc>
                <a:spcPts val="2380"/>
              </a:lnSpc>
            </a:pPr>
            <a:endParaRPr lang="en-US" sz="2599" dirty="0">
              <a:solidFill>
                <a:srgbClr val="FFFFFF"/>
              </a:solidFill>
              <a:latin typeface="Raleway Bold"/>
            </a:endParaRPr>
          </a:p>
          <a:p>
            <a:pPr>
              <a:lnSpc>
                <a:spcPts val="2940"/>
              </a:lnSpc>
            </a:pPr>
            <a:r>
              <a:rPr lang="en-US" sz="2100" dirty="0">
                <a:solidFill>
                  <a:srgbClr val="FFFFFF"/>
                </a:solidFill>
                <a:latin typeface="Raleway Bold"/>
              </a:rPr>
              <a:t>Recipient must make awards only to responsible contractors as described in its written policies and procedures and in compliance with the requirements of 2 CFR 200.318(h) and include consideration of a contractor’s integrity, compliance with public policy, past performance, and financial and technical resources.</a:t>
            </a:r>
          </a:p>
          <a:p>
            <a:pPr>
              <a:lnSpc>
                <a:spcPts val="1680"/>
              </a:lnSpc>
            </a:pPr>
            <a:endParaRPr lang="en-US" sz="2100" dirty="0">
              <a:solidFill>
                <a:srgbClr val="FFFFFF"/>
              </a:solidFill>
              <a:latin typeface="Raleway Bold"/>
            </a:endParaRPr>
          </a:p>
          <a:p>
            <a:pPr>
              <a:lnSpc>
                <a:spcPts val="2940"/>
              </a:lnSpc>
            </a:pPr>
            <a:r>
              <a:rPr lang="en-US" sz="2100" dirty="0">
                <a:solidFill>
                  <a:srgbClr val="FFFFFF"/>
                </a:solidFill>
                <a:latin typeface="Raleway Bold"/>
              </a:rPr>
              <a:t>Governing Directive</a:t>
            </a:r>
          </a:p>
          <a:p>
            <a:pPr marL="431799" lvl="1" indent="-215899">
              <a:lnSpc>
                <a:spcPts val="2799"/>
              </a:lnSpc>
              <a:buFont typeface="Arial"/>
              <a:buChar char="•"/>
            </a:pPr>
            <a:r>
              <a:rPr lang="en-US" sz="1999" u="sng" dirty="0" err="1">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1999" u="sng" dirty="0">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2CFR Part 200.318 (h)</a:t>
            </a:r>
          </a:p>
          <a:p>
            <a:pPr marL="431799" lvl="1" indent="-215899">
              <a:lnSpc>
                <a:spcPts val="2799"/>
              </a:lnSpc>
              <a:buFont typeface="Arial"/>
              <a:buChar char="•"/>
            </a:pPr>
            <a:r>
              <a:rPr lang="en-US" sz="1999" u="sng" dirty="0" err="1">
                <a:solidFill>
                  <a:schemeClr val="bg1"/>
                </a:solidFill>
                <a:latin typeface="Raleway"/>
                <a:hlinkClick r:id="rId4" tooltip="https://www.ecfr.gov/current/title-2/subtitle-A/chapter-I/part-180/subpart-C">
                  <a:extLst>
                    <a:ext uri="{A12FA001-AC4F-418D-AE19-62706E023703}">
                      <ahyp:hlinkClr xmlns:ahyp="http://schemas.microsoft.com/office/drawing/2018/hyperlinkcolor" val="tx"/>
                    </a:ext>
                  </a:extLst>
                </a:hlinkClick>
              </a:rPr>
              <a:t>eCFR</a:t>
            </a:r>
            <a:r>
              <a:rPr lang="en-US" sz="1999" u="sng" dirty="0">
                <a:solidFill>
                  <a:schemeClr val="bg1"/>
                </a:solidFill>
                <a:latin typeface="Raleway"/>
                <a:hlinkClick r:id="rId4" tooltip="https://www.ecfr.gov/current/title-2/subtitle-A/chapter-I/part-180/subpart-C">
                  <a:extLst>
                    <a:ext uri="{A12FA001-AC4F-418D-AE19-62706E023703}">
                      <ahyp:hlinkClr xmlns:ahyp="http://schemas.microsoft.com/office/drawing/2018/hyperlinkcolor" val="tx"/>
                    </a:ext>
                  </a:extLst>
                </a:hlinkClick>
              </a:rPr>
              <a:t>: 2 CFR Part 180 Subpart C -- Responsibilities of Participants Regarding Transactions Doing Business With Other Persons</a:t>
            </a:r>
          </a:p>
          <a:p>
            <a:pPr marL="431799" lvl="1" indent="-215899">
              <a:lnSpc>
                <a:spcPts val="2799"/>
              </a:lnSpc>
              <a:buFont typeface="Arial"/>
              <a:buChar char="•"/>
            </a:pPr>
            <a:r>
              <a:rPr lang="en-US" sz="1999" u="sng" dirty="0" err="1">
                <a:solidFill>
                  <a:schemeClr val="bg1"/>
                </a:solidFill>
                <a:latin typeface="Raleway"/>
                <a:hlinkClick r:id="rId5" tooltip="https://www.ecfr.gov/current/title-2/subtitle-A/chapter-I/part-180/subpart-C/section-180.310">
                  <a:extLst>
                    <a:ext uri="{A12FA001-AC4F-418D-AE19-62706E023703}">
                      <ahyp:hlinkClr xmlns:ahyp="http://schemas.microsoft.com/office/drawing/2018/hyperlinkcolor" val="tx"/>
                    </a:ext>
                  </a:extLst>
                </a:hlinkClick>
              </a:rPr>
              <a:t>eCFR</a:t>
            </a:r>
            <a:r>
              <a:rPr lang="en-US" sz="1999" u="sng" dirty="0">
                <a:solidFill>
                  <a:schemeClr val="bg1"/>
                </a:solidFill>
                <a:latin typeface="Raleway"/>
                <a:hlinkClick r:id="rId5" tooltip="https://www.ecfr.gov/current/title-2/subtitle-A/chapter-I/part-180/subpart-C/section-180.310">
                  <a:extLst>
                    <a:ext uri="{A12FA001-AC4F-418D-AE19-62706E023703}">
                      <ahyp:hlinkClr xmlns:ahyp="http://schemas.microsoft.com/office/drawing/2018/hyperlinkcolor" val="tx"/>
                    </a:ext>
                  </a:extLst>
                </a:hlinkClick>
              </a:rPr>
              <a:t>: 2 CFR 180.310 -- What must I do if a Federal agency excludes a person with whom I am already doing business in a covered transaction?</a:t>
            </a:r>
          </a:p>
          <a:p>
            <a:pPr marL="431799" lvl="1" indent="-215899">
              <a:lnSpc>
                <a:spcPts val="2799"/>
              </a:lnSpc>
              <a:buFont typeface="Arial"/>
              <a:buChar char="•"/>
            </a:pPr>
            <a:r>
              <a:rPr lang="en-US" sz="1999" u="sng" dirty="0" err="1">
                <a:solidFill>
                  <a:schemeClr val="bg1"/>
                </a:solidFill>
                <a:latin typeface="Raleway"/>
                <a:hlinkClick r:id="rId6" tooltip="https://www.ecfr.gov/current/title-2/subtitle-B/chapter-XII/part-1200/subpart-B/section-1200.220">
                  <a:extLst>
                    <a:ext uri="{A12FA001-AC4F-418D-AE19-62706E023703}">
                      <ahyp:hlinkClr xmlns:ahyp="http://schemas.microsoft.com/office/drawing/2018/hyperlinkcolor" val="tx"/>
                    </a:ext>
                  </a:extLst>
                </a:hlinkClick>
              </a:rPr>
              <a:t>eCFR</a:t>
            </a:r>
            <a:r>
              <a:rPr lang="en-US" sz="1999" u="sng" dirty="0">
                <a:solidFill>
                  <a:schemeClr val="bg1"/>
                </a:solidFill>
                <a:latin typeface="Raleway"/>
                <a:hlinkClick r:id="rId6" tooltip="https://www.ecfr.gov/current/title-2/subtitle-B/chapter-XII/part-1200/subpart-B/section-1200.220">
                  <a:extLst>
                    <a:ext uri="{A12FA001-AC4F-418D-AE19-62706E023703}">
                      <ahyp:hlinkClr xmlns:ahyp="http://schemas.microsoft.com/office/drawing/2018/hyperlinkcolor" val="tx"/>
                    </a:ext>
                  </a:extLst>
                </a:hlinkClick>
              </a:rPr>
              <a:t>: 2 CFR 1200.220 -- What contracts and subcontracts, in addition to those listed in 2 CFR 180.220, are covered transactions?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05981" y="1212228"/>
            <a:ext cx="8668508" cy="5748240"/>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359"/>
              </a:lnSpc>
            </a:pPr>
            <a:r>
              <a:rPr lang="en-US" sz="2400" dirty="0">
                <a:solidFill>
                  <a:srgbClr val="FFFFFF"/>
                </a:solidFill>
                <a:latin typeface="Raleway Bold"/>
              </a:rPr>
              <a:t>Recipient must maintain records sufficient to detail the history of each procurement as described in its policies and procedures and in compliance with 2 CFR Part 200.318(</a:t>
            </a:r>
            <a:r>
              <a:rPr lang="en-US" sz="2400" dirty="0" err="1">
                <a:solidFill>
                  <a:srgbClr val="FFFFFF"/>
                </a:solidFill>
                <a:latin typeface="Raleway Bold"/>
              </a:rPr>
              <a:t>i</a:t>
            </a:r>
            <a:r>
              <a:rPr lang="en-US" sz="2400" dirty="0">
                <a:solidFill>
                  <a:srgbClr val="FFFFFF"/>
                </a:solidFill>
                <a:latin typeface="Raleway Bold"/>
              </a:rPr>
              <a:t>).</a:t>
            </a:r>
          </a:p>
          <a:p>
            <a:pPr>
              <a:lnSpc>
                <a:spcPts val="2100"/>
              </a:lnSpc>
            </a:pPr>
            <a:endParaRPr lang="en-US" sz="2400" dirty="0">
              <a:solidFill>
                <a:srgbClr val="FFFFFF"/>
              </a:solidFill>
              <a:latin typeface="Raleway Bold"/>
            </a:endParaRPr>
          </a:p>
          <a:p>
            <a:pPr>
              <a:lnSpc>
                <a:spcPts val="3359"/>
              </a:lnSpc>
            </a:pPr>
            <a:r>
              <a:rPr lang="en-US" sz="2400" dirty="0">
                <a:solidFill>
                  <a:srgbClr val="FFFFFF"/>
                </a:solidFill>
                <a:latin typeface="Raleway"/>
              </a:rPr>
              <a:t>Such records must include, at a minimum, the rationale for the method of procurement, selection of contract type, the basis for contractor selection, and the basis for the contract type.</a:t>
            </a:r>
          </a:p>
          <a:p>
            <a:pPr>
              <a:lnSpc>
                <a:spcPts val="2520"/>
              </a:lnSpc>
            </a:pPr>
            <a:endParaRPr lang="en-US" sz="2400" dirty="0">
              <a:solidFill>
                <a:srgbClr val="FFFFFF"/>
              </a:solidFill>
              <a:latin typeface="Raleway"/>
            </a:endParaRPr>
          </a:p>
          <a:p>
            <a:pPr>
              <a:lnSpc>
                <a:spcPts val="3359"/>
              </a:lnSpc>
            </a:pPr>
            <a:r>
              <a:rPr lang="en-US" sz="2400" dirty="0">
                <a:solidFill>
                  <a:srgbClr val="FFFFFF"/>
                </a:solidFill>
                <a:latin typeface="Raleway Bold"/>
              </a:rPr>
              <a:t>Governing Directive</a:t>
            </a:r>
          </a:p>
          <a:p>
            <a:pPr marL="518160" lvl="1" indent="-259080">
              <a:lnSpc>
                <a:spcPts val="3359"/>
              </a:lnSpc>
              <a:buFont typeface="Arial"/>
              <a:buChar char="•"/>
            </a:pPr>
            <a:r>
              <a:rPr lang="en-US" sz="2400" u="sng" dirty="0" err="1">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2400" u="sng" dirty="0">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2400" dirty="0">
                <a:solidFill>
                  <a:schemeClr val="bg1"/>
                </a:solidFill>
                <a:latin typeface="Raleway"/>
              </a:rPr>
              <a:t>(</a:t>
            </a:r>
            <a:r>
              <a:rPr lang="en-US" sz="2400" dirty="0" err="1">
                <a:solidFill>
                  <a:schemeClr val="bg1"/>
                </a:solidFill>
                <a:latin typeface="Raleway"/>
              </a:rPr>
              <a:t>i</a:t>
            </a:r>
            <a:r>
              <a:rPr lang="en-US" sz="2400" dirty="0">
                <a:solidFill>
                  <a:srgbClr val="FFFFFF"/>
                </a:solidFill>
                <a:latin typeface="Raleway"/>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3805168" y="2527738"/>
            <a:ext cx="53318" cy="983290"/>
            <a:chOff x="0" y="0"/>
            <a:chExt cx="30964" cy="571030"/>
          </a:xfrm>
        </p:grpSpPr>
        <p:sp>
          <p:nvSpPr>
            <p:cNvPr id="3" name="Freeform 3"/>
            <p:cNvSpPr/>
            <p:nvPr/>
          </p:nvSpPr>
          <p:spPr>
            <a:xfrm>
              <a:off x="0" y="0"/>
              <a:ext cx="30964" cy="571030"/>
            </a:xfrm>
            <a:custGeom>
              <a:avLst/>
              <a:gdLst/>
              <a:ahLst/>
              <a:cxnLst/>
              <a:rect l="l" t="t" r="r" b="b"/>
              <a:pathLst>
                <a:path w="30964" h="571030">
                  <a:moveTo>
                    <a:pt x="0" y="0"/>
                  </a:moveTo>
                  <a:lnTo>
                    <a:pt x="30964" y="0"/>
                  </a:lnTo>
                  <a:lnTo>
                    <a:pt x="30964" y="571030"/>
                  </a:lnTo>
                  <a:lnTo>
                    <a:pt x="0" y="571030"/>
                  </a:lnTo>
                  <a:close/>
                </a:path>
              </a:pathLst>
            </a:custGeom>
            <a:solidFill>
              <a:srgbClr val="062544"/>
            </a:solidFill>
          </p:spPr>
          <p:txBody>
            <a:bodyPr/>
            <a:lstStyle/>
            <a:p>
              <a:endParaRPr lang="en-US"/>
            </a:p>
          </p:txBody>
        </p:sp>
        <p:sp>
          <p:nvSpPr>
            <p:cNvPr id="4" name="TextBox 4"/>
            <p:cNvSpPr txBox="1"/>
            <p:nvPr/>
          </p:nvSpPr>
          <p:spPr>
            <a:xfrm>
              <a:off x="0" y="-38100"/>
              <a:ext cx="30964" cy="609130"/>
            </a:xfrm>
            <a:prstGeom prst="rect">
              <a:avLst/>
            </a:prstGeom>
          </p:spPr>
          <p:txBody>
            <a:bodyPr lIns="27093" tIns="27093" rIns="27093" bIns="27093" rtlCol="0" anchor="ctr"/>
            <a:lstStyle/>
            <a:p>
              <a:pPr algn="ctr">
                <a:lnSpc>
                  <a:spcPts val="1941"/>
                </a:lnSpc>
              </a:pPr>
              <a:endParaRPr/>
            </a:p>
          </p:txBody>
        </p:sp>
      </p:grpSp>
      <p:sp>
        <p:nvSpPr>
          <p:cNvPr id="5" name="TextBox 5"/>
          <p:cNvSpPr txBox="1"/>
          <p:nvPr/>
        </p:nvSpPr>
        <p:spPr>
          <a:xfrm>
            <a:off x="3972786" y="1967350"/>
            <a:ext cx="4876800" cy="1063625"/>
          </a:xfrm>
          <a:prstGeom prst="rect">
            <a:avLst/>
          </a:prstGeom>
        </p:spPr>
        <p:txBody>
          <a:bodyPr lIns="0" tIns="0" rIns="0" bIns="0" rtlCol="0" anchor="t">
            <a:spAutoFit/>
          </a:bodyPr>
          <a:lstStyle/>
          <a:p>
            <a:pPr>
              <a:lnSpc>
                <a:spcPts val="2800"/>
              </a:lnSpc>
              <a:spcBef>
                <a:spcPct val="0"/>
              </a:spcBef>
            </a:pPr>
            <a:r>
              <a:rPr lang="en-US" sz="2000">
                <a:solidFill>
                  <a:srgbClr val="FFFFFF"/>
                </a:solidFill>
                <a:latin typeface="Raleway"/>
              </a:rPr>
              <a:t>Expands the use of America's navigable waters by working closely with public and private organizations to:</a:t>
            </a:r>
          </a:p>
        </p:txBody>
      </p:sp>
      <p:sp>
        <p:nvSpPr>
          <p:cNvPr id="6" name="TextBox 6"/>
          <p:cNvSpPr txBox="1"/>
          <p:nvPr/>
        </p:nvSpPr>
        <p:spPr>
          <a:xfrm>
            <a:off x="4136976" y="3078600"/>
            <a:ext cx="5425677" cy="3795522"/>
          </a:xfrm>
          <a:prstGeom prst="rect">
            <a:avLst/>
          </a:prstGeom>
        </p:spPr>
        <p:txBody>
          <a:bodyPr lIns="0" tIns="0" rIns="0" bIns="0" rtlCol="0" anchor="t">
            <a:spAutoFit/>
          </a:bodyPr>
          <a:lstStyle/>
          <a:p>
            <a:pPr marL="388620" lvl="1" indent="-194310">
              <a:lnSpc>
                <a:spcPts val="3024"/>
              </a:lnSpc>
              <a:buFont typeface="Arial"/>
              <a:buChar char="•"/>
            </a:pPr>
            <a:r>
              <a:rPr lang="en-US" sz="1800" dirty="0">
                <a:solidFill>
                  <a:srgbClr val="FFFFFF"/>
                </a:solidFill>
                <a:latin typeface="Raleway"/>
              </a:rPr>
              <a:t>Develop and expand marine highway service options and facilitate their further integration into the current U.S. surface transportation system, especially where water-based transport is the most efficient, effective and sustainable option.</a:t>
            </a:r>
          </a:p>
          <a:p>
            <a:pPr marL="388620" lvl="1" indent="-194310">
              <a:lnSpc>
                <a:spcPts val="3024"/>
              </a:lnSpc>
              <a:buFont typeface="Arial"/>
              <a:buChar char="•"/>
            </a:pPr>
            <a:r>
              <a:rPr lang="en-US" sz="1800" dirty="0">
                <a:solidFill>
                  <a:srgbClr val="FFFFFF"/>
                </a:solidFill>
                <a:latin typeface="Raleway"/>
              </a:rPr>
              <a:t>Highlight the benefits, increase public awareness and promote waterways as a viable (in some cases a superior) alternative to "landside" shipping and transportation options. </a:t>
            </a:r>
          </a:p>
        </p:txBody>
      </p:sp>
      <p:grpSp>
        <p:nvGrpSpPr>
          <p:cNvPr id="7" name="Group 7"/>
          <p:cNvGrpSpPr/>
          <p:nvPr/>
        </p:nvGrpSpPr>
        <p:grpSpPr>
          <a:xfrm>
            <a:off x="0" y="-1"/>
            <a:ext cx="9753600" cy="1149655"/>
            <a:chOff x="0" y="0"/>
            <a:chExt cx="3612444" cy="344176"/>
          </a:xfrm>
        </p:grpSpPr>
        <p:sp>
          <p:nvSpPr>
            <p:cNvPr id="8" name="Freeform 8"/>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9" name="TextBox 9"/>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0" name="Group 10"/>
          <p:cNvGrpSpPr/>
          <p:nvPr/>
        </p:nvGrpSpPr>
        <p:grpSpPr>
          <a:xfrm>
            <a:off x="6586686" y="146502"/>
            <a:ext cx="2975967" cy="636270"/>
            <a:chOff x="0" y="0"/>
            <a:chExt cx="3967956" cy="848360"/>
          </a:xfrm>
        </p:grpSpPr>
        <p:sp>
          <p:nvSpPr>
            <p:cNvPr id="11" name="Freeform 11"/>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3" name="Freeform 13"/>
          <p:cNvSpPr/>
          <p:nvPr/>
        </p:nvSpPr>
        <p:spPr>
          <a:xfrm>
            <a:off x="-2065311" y="2209800"/>
            <a:ext cx="5756179" cy="4322717"/>
          </a:xfrm>
          <a:custGeom>
            <a:avLst/>
            <a:gdLst/>
            <a:ahLst/>
            <a:cxnLst/>
            <a:rect l="l" t="t" r="r" b="b"/>
            <a:pathLst>
              <a:path w="6461217" h="4483090">
                <a:moveTo>
                  <a:pt x="0" y="0"/>
                </a:moveTo>
                <a:lnTo>
                  <a:pt x="6461217" y="0"/>
                </a:lnTo>
                <a:lnTo>
                  <a:pt x="6461217" y="4483091"/>
                </a:lnTo>
                <a:lnTo>
                  <a:pt x="0" y="4483091"/>
                </a:lnTo>
                <a:lnTo>
                  <a:pt x="0" y="0"/>
                </a:lnTo>
                <a:close/>
              </a:path>
            </a:pathLst>
          </a:custGeom>
          <a:blipFill>
            <a:blip r:embed="rId3"/>
            <a:stretch>
              <a:fillRect/>
            </a:stretch>
          </a:blipFill>
        </p:spPr>
        <p:txBody>
          <a:bodyPr/>
          <a:lstStyle/>
          <a:p>
            <a:endParaRPr lang="en-US"/>
          </a:p>
        </p:txBody>
      </p:sp>
      <p:sp>
        <p:nvSpPr>
          <p:cNvPr id="14" name="TextBox 14"/>
          <p:cNvSpPr txBox="1"/>
          <p:nvPr/>
        </p:nvSpPr>
        <p:spPr>
          <a:xfrm>
            <a:off x="3888387" y="1149655"/>
            <a:ext cx="5756179" cy="827405"/>
          </a:xfrm>
          <a:prstGeom prst="rect">
            <a:avLst/>
          </a:prstGeom>
        </p:spPr>
        <p:txBody>
          <a:bodyPr lIns="0" tIns="0" rIns="0" bIns="0" rtlCol="0" anchor="t">
            <a:spAutoFit/>
          </a:bodyPr>
          <a:lstStyle/>
          <a:p>
            <a:pPr>
              <a:lnSpc>
                <a:spcPts val="3220"/>
              </a:lnSpc>
            </a:pPr>
            <a:r>
              <a:rPr lang="en-US" sz="2800" spc="56" dirty="0">
                <a:solidFill>
                  <a:srgbClr val="FFFFFF"/>
                </a:solidFill>
                <a:latin typeface="Roboto Bold"/>
              </a:rPr>
              <a:t>United States Marine Highway Program</a:t>
            </a:r>
          </a:p>
        </p:txBody>
      </p:sp>
      <p:sp>
        <p:nvSpPr>
          <p:cNvPr id="15" name="TextBox 15"/>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Discretionary Grants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2466" y="1510359"/>
            <a:ext cx="8872328" cy="3850285"/>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359"/>
              </a:lnSpc>
            </a:pPr>
            <a:r>
              <a:rPr lang="en-US" sz="2400" dirty="0">
                <a:solidFill>
                  <a:srgbClr val="FFFFFF"/>
                </a:solidFill>
                <a:latin typeface="Raleway Bold"/>
              </a:rPr>
              <a:t>Recipient must ensure that contractors perform in accordance with the terms, conditions and specifications of their contracts or purchase orders in its policies and procedures and in compliance with 2 CFR Part 200.</a:t>
            </a:r>
          </a:p>
          <a:p>
            <a:pPr>
              <a:lnSpc>
                <a:spcPts val="3359"/>
              </a:lnSpc>
            </a:pPr>
            <a:endParaRPr lang="en-US" sz="2400" dirty="0">
              <a:solidFill>
                <a:srgbClr val="FFFFFF"/>
              </a:solidFill>
              <a:latin typeface="Raleway Bold"/>
            </a:endParaRPr>
          </a:p>
          <a:p>
            <a:pPr>
              <a:lnSpc>
                <a:spcPts val="3359"/>
              </a:lnSpc>
            </a:pPr>
            <a:r>
              <a:rPr lang="en-US" sz="2400" dirty="0">
                <a:solidFill>
                  <a:srgbClr val="FFFFFF"/>
                </a:solidFill>
                <a:latin typeface="Raleway Bold"/>
              </a:rPr>
              <a:t>Governing Directive</a:t>
            </a:r>
          </a:p>
          <a:p>
            <a:pPr marL="518160" lvl="1" indent="-259080">
              <a:lnSpc>
                <a:spcPts val="3359"/>
              </a:lnSpc>
              <a:buFont typeface="Arial"/>
              <a:buChar char="•"/>
            </a:pPr>
            <a:r>
              <a:rPr lang="en-US" sz="2400" u="sng" dirty="0" err="1">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2400" u="sng" dirty="0">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2400" dirty="0">
                <a:solidFill>
                  <a:schemeClr val="bg1"/>
                </a:solidFill>
                <a:latin typeface="Raleway"/>
              </a:rPr>
              <a:t>(b)</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2466" y="1278485"/>
            <a:ext cx="8715818" cy="5501640"/>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359"/>
              </a:lnSpc>
            </a:pPr>
            <a:r>
              <a:rPr lang="en-US" sz="2400" dirty="0">
                <a:solidFill>
                  <a:srgbClr val="FFFFFF"/>
                </a:solidFill>
                <a:latin typeface="Raleway Bold"/>
              </a:rPr>
              <a:t>Recipient must ensure that it conducts all procurement transactions in a manner that provides full and open competition and does not unduly restrict competition in its procurement process and as described in its policies and procedures and in compliance with 2 CFR Part 200. </a:t>
            </a:r>
          </a:p>
          <a:p>
            <a:pPr marL="453390" lvl="1" indent="-226695">
              <a:lnSpc>
                <a:spcPts val="2940"/>
              </a:lnSpc>
              <a:buFont typeface="Arial"/>
              <a:buChar char="•"/>
            </a:pPr>
            <a:r>
              <a:rPr lang="en-US" sz="2100" dirty="0">
                <a:solidFill>
                  <a:srgbClr val="FFFFFF"/>
                </a:solidFill>
                <a:latin typeface="Raleway"/>
              </a:rPr>
              <a:t>Placing unreasonable requirements on firms making it difficult to qualify and compete for business </a:t>
            </a:r>
          </a:p>
          <a:p>
            <a:pPr marL="453390" lvl="1" indent="-226695">
              <a:lnSpc>
                <a:spcPts val="2940"/>
              </a:lnSpc>
              <a:buFont typeface="Arial"/>
              <a:buChar char="•"/>
            </a:pPr>
            <a:r>
              <a:rPr lang="en-US" sz="2100" dirty="0">
                <a:solidFill>
                  <a:srgbClr val="FFFFFF"/>
                </a:solidFill>
                <a:latin typeface="Raleway"/>
              </a:rPr>
              <a:t>Requiring unnecessary experience and excessive bonding </a:t>
            </a:r>
          </a:p>
          <a:p>
            <a:pPr marL="453390" lvl="1" indent="-226695">
              <a:lnSpc>
                <a:spcPts val="2940"/>
              </a:lnSpc>
              <a:buFont typeface="Arial"/>
              <a:buChar char="•"/>
            </a:pPr>
            <a:r>
              <a:rPr lang="en-US" sz="2100" dirty="0">
                <a:solidFill>
                  <a:srgbClr val="FFFFFF"/>
                </a:solidFill>
                <a:latin typeface="Raleway"/>
              </a:rPr>
              <a:t>Noncompetitive pricing practices between firms or between affiliated companies </a:t>
            </a:r>
          </a:p>
          <a:p>
            <a:pPr marL="453390" lvl="1" indent="-226695">
              <a:lnSpc>
                <a:spcPts val="2940"/>
              </a:lnSpc>
              <a:buFont typeface="Arial"/>
              <a:buChar char="•"/>
            </a:pPr>
            <a:r>
              <a:rPr lang="en-US" sz="2100" dirty="0">
                <a:solidFill>
                  <a:srgbClr val="FFFFFF"/>
                </a:solidFill>
                <a:latin typeface="Raleway"/>
              </a:rPr>
              <a:t>Noncompetitive contracts to consultants that are on retainer contracts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8691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499496" y="1524000"/>
            <a:ext cx="8509614" cy="5107039"/>
          </a:xfrm>
          <a:prstGeom prst="rect">
            <a:avLst/>
          </a:prstGeom>
        </p:spPr>
        <p:txBody>
          <a:bodyPr lIns="0" tIns="0" rIns="0" bIns="0" rtlCol="0" anchor="t">
            <a:spAutoFit/>
          </a:bodyPr>
          <a:lstStyle/>
          <a:p>
            <a:pPr>
              <a:lnSpc>
                <a:spcPts val="3359"/>
              </a:lnSpc>
            </a:pPr>
            <a:r>
              <a:rPr lang="en-US" sz="2400" dirty="0">
                <a:solidFill>
                  <a:srgbClr val="FFFFFF"/>
                </a:solidFill>
                <a:latin typeface="Raleway Bold"/>
              </a:rPr>
              <a:t>Continued - Basic Requirement </a:t>
            </a:r>
          </a:p>
          <a:p>
            <a:pPr>
              <a:lnSpc>
                <a:spcPts val="2660"/>
              </a:lnSpc>
            </a:pPr>
            <a:endParaRPr lang="en-US" sz="2400" dirty="0">
              <a:solidFill>
                <a:srgbClr val="FFFFFF"/>
              </a:solidFill>
              <a:latin typeface="Raleway Bold"/>
            </a:endParaRPr>
          </a:p>
          <a:p>
            <a:pPr marL="518158" lvl="1" indent="-259079">
              <a:lnSpc>
                <a:spcPts val="3359"/>
              </a:lnSpc>
              <a:buFont typeface="Arial"/>
              <a:buChar char="•"/>
            </a:pPr>
            <a:r>
              <a:rPr lang="en-US" sz="2399" dirty="0">
                <a:solidFill>
                  <a:srgbClr val="FFFFFF"/>
                </a:solidFill>
                <a:latin typeface="Raleway"/>
              </a:rPr>
              <a:t>Organizational conflicts of interest </a:t>
            </a:r>
          </a:p>
          <a:p>
            <a:pPr marL="518158" lvl="1" indent="-259079">
              <a:lnSpc>
                <a:spcPts val="3359"/>
              </a:lnSpc>
              <a:buFont typeface="Arial"/>
              <a:buChar char="•"/>
            </a:pPr>
            <a:r>
              <a:rPr lang="en-US" sz="2399" dirty="0">
                <a:solidFill>
                  <a:srgbClr val="FFFFFF"/>
                </a:solidFill>
                <a:latin typeface="Raleway"/>
              </a:rPr>
              <a:t>Specifying only a “brand name” product instead of allowing “an equal” product to be offered and describing the performance or other relevant requirements of the procurement</a:t>
            </a:r>
          </a:p>
          <a:p>
            <a:pPr marL="518158" lvl="1" indent="-259079">
              <a:lnSpc>
                <a:spcPts val="3359"/>
              </a:lnSpc>
              <a:buFont typeface="Arial"/>
              <a:buChar char="•"/>
            </a:pPr>
            <a:r>
              <a:rPr lang="en-US" sz="2399" dirty="0">
                <a:solidFill>
                  <a:srgbClr val="FFFFFF"/>
                </a:solidFill>
                <a:latin typeface="Raleway"/>
              </a:rPr>
              <a:t>Any arbitrary action in the procurement process</a:t>
            </a:r>
          </a:p>
          <a:p>
            <a:pPr marL="518158" lvl="1" indent="-259079">
              <a:lnSpc>
                <a:spcPts val="3359"/>
              </a:lnSpc>
              <a:buFont typeface="Arial"/>
              <a:buChar char="•"/>
            </a:pPr>
            <a:r>
              <a:rPr lang="en-US" sz="2399" dirty="0">
                <a:solidFill>
                  <a:srgbClr val="FFFFFF"/>
                </a:solidFill>
                <a:latin typeface="Raleway"/>
              </a:rPr>
              <a:t>In state or local geographic preferences</a:t>
            </a:r>
          </a:p>
          <a:p>
            <a:pPr>
              <a:lnSpc>
                <a:spcPts val="3359"/>
              </a:lnSpc>
            </a:pPr>
            <a:endParaRPr lang="en-US" sz="2399" dirty="0">
              <a:solidFill>
                <a:srgbClr val="FFFFFF"/>
              </a:solidFill>
              <a:latin typeface="Raleway"/>
            </a:endParaRPr>
          </a:p>
          <a:p>
            <a:pPr>
              <a:lnSpc>
                <a:spcPts val="3359"/>
              </a:lnSpc>
            </a:pPr>
            <a:r>
              <a:rPr lang="en-US" sz="2400" dirty="0">
                <a:solidFill>
                  <a:srgbClr val="FFFFFF"/>
                </a:solidFill>
                <a:latin typeface="Raleway Bold"/>
              </a:rPr>
              <a:t>Governing Directive</a:t>
            </a:r>
          </a:p>
          <a:p>
            <a:pPr marL="518160" lvl="1" indent="-259080">
              <a:lnSpc>
                <a:spcPts val="3359"/>
              </a:lnSpc>
              <a:buFont typeface="Arial"/>
              <a:buChar char="•"/>
            </a:pPr>
            <a:r>
              <a:rPr lang="en-US" sz="2400" u="sng" dirty="0" err="1">
                <a:solidFill>
                  <a:schemeClr val="bg1"/>
                </a:solidFill>
                <a:latin typeface="Raleway"/>
                <a:hlinkClick r:id="rId3" tooltip="https://www.ecfr.gov/current/title-2/subtitle-A/chapter-II/part-200/subpart-D/subject-group-ECFR45ddd4419ad436d/section-200.319">
                  <a:extLst>
                    <a:ext uri="{A12FA001-AC4F-418D-AE19-62706E023703}">
                      <ahyp:hlinkClr xmlns:ahyp="http://schemas.microsoft.com/office/drawing/2018/hyperlinkcolor" val="tx"/>
                    </a:ext>
                  </a:extLst>
                </a:hlinkClick>
              </a:rPr>
              <a:t>eCFR</a:t>
            </a:r>
            <a:r>
              <a:rPr lang="en-US" sz="2400" u="sng" dirty="0">
                <a:solidFill>
                  <a:schemeClr val="bg1"/>
                </a:solidFill>
                <a:latin typeface="Raleway"/>
                <a:hlinkClick r:id="rId3" tooltip="https://www.ecfr.gov/current/title-2/subtitle-A/chapter-II/part-200/subpart-D/subject-group-ECFR45ddd4419ad436d/section-200.319">
                  <a:extLst>
                    <a:ext uri="{A12FA001-AC4F-418D-AE19-62706E023703}">
                      <ahyp:hlinkClr xmlns:ahyp="http://schemas.microsoft.com/office/drawing/2018/hyperlinkcolor" val="tx"/>
                    </a:ext>
                  </a:extLst>
                </a:hlinkClick>
              </a:rPr>
              <a:t>: 2 CFR 200.319 -- Competition.</a:t>
            </a:r>
            <a:r>
              <a:rPr lang="en-US" sz="2400" dirty="0">
                <a:solidFill>
                  <a:schemeClr val="bg1"/>
                </a:solidFill>
                <a:latin typeface="Raleway"/>
              </a:rPr>
              <a:t> (a – f)</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2466" y="1317211"/>
            <a:ext cx="8908009" cy="5767926"/>
          </a:xfrm>
          <a:prstGeom prst="rect">
            <a:avLst/>
          </a:prstGeom>
        </p:spPr>
        <p:txBody>
          <a:bodyPr lIns="0" tIns="0" rIns="0" bIns="0" rtlCol="0" anchor="t">
            <a:spAutoFit/>
          </a:bodyPr>
          <a:lstStyle/>
          <a:p>
            <a:pPr>
              <a:lnSpc>
                <a:spcPts val="3639"/>
              </a:lnSpc>
            </a:pPr>
            <a:r>
              <a:rPr lang="en-US" sz="2599" dirty="0">
                <a:solidFill>
                  <a:srgbClr val="FFFFFF"/>
                </a:solidFill>
                <a:latin typeface="Raleway Bold"/>
              </a:rPr>
              <a:t>Basic Requirement</a:t>
            </a:r>
          </a:p>
          <a:p>
            <a:pPr>
              <a:lnSpc>
                <a:spcPts val="2660"/>
              </a:lnSpc>
            </a:pPr>
            <a:endParaRPr lang="en-US" sz="2599" dirty="0">
              <a:solidFill>
                <a:srgbClr val="FFFFFF"/>
              </a:solidFill>
              <a:latin typeface="Raleway Bold"/>
            </a:endParaRPr>
          </a:p>
          <a:p>
            <a:pPr>
              <a:lnSpc>
                <a:spcPts val="3359"/>
              </a:lnSpc>
            </a:pPr>
            <a:r>
              <a:rPr lang="en-US" sz="2399" dirty="0">
                <a:solidFill>
                  <a:srgbClr val="FFFFFF"/>
                </a:solidFill>
                <a:latin typeface="Raleway"/>
              </a:rPr>
              <a:t>Recipient must appropriately use each method of procurement as described in its policies and procedures and in compliance with 2 CFR Part 200. Such methods include the following:</a:t>
            </a:r>
          </a:p>
          <a:p>
            <a:pPr marL="453390" lvl="1" indent="-226695">
              <a:lnSpc>
                <a:spcPts val="2940"/>
              </a:lnSpc>
              <a:buFont typeface="Arial"/>
              <a:buChar char="•"/>
            </a:pPr>
            <a:r>
              <a:rPr lang="en-US" sz="2100" dirty="0">
                <a:solidFill>
                  <a:srgbClr val="FFFFFF"/>
                </a:solidFill>
                <a:latin typeface="Raleway"/>
              </a:rPr>
              <a:t>Micro-purchases</a:t>
            </a:r>
          </a:p>
          <a:p>
            <a:pPr marL="453390" lvl="1" indent="-226695">
              <a:lnSpc>
                <a:spcPts val="2940"/>
              </a:lnSpc>
              <a:buFont typeface="Arial"/>
              <a:buChar char="•"/>
            </a:pPr>
            <a:r>
              <a:rPr lang="en-US" sz="2100" dirty="0">
                <a:solidFill>
                  <a:srgbClr val="FFFFFF"/>
                </a:solidFill>
                <a:latin typeface="Raleway"/>
              </a:rPr>
              <a:t>Small Purchases</a:t>
            </a:r>
          </a:p>
          <a:p>
            <a:pPr marL="453390" lvl="1" indent="-226695">
              <a:lnSpc>
                <a:spcPts val="2940"/>
              </a:lnSpc>
              <a:buFont typeface="Arial"/>
              <a:buChar char="•"/>
            </a:pPr>
            <a:r>
              <a:rPr lang="en-US" sz="2100" dirty="0">
                <a:solidFill>
                  <a:srgbClr val="FFFFFF"/>
                </a:solidFill>
                <a:latin typeface="Raleway"/>
              </a:rPr>
              <a:t>Sealed bid/IFB</a:t>
            </a:r>
          </a:p>
          <a:p>
            <a:pPr marL="453390" lvl="1" indent="-226695">
              <a:lnSpc>
                <a:spcPts val="2940"/>
              </a:lnSpc>
              <a:buFont typeface="Arial"/>
              <a:buChar char="•"/>
            </a:pPr>
            <a:r>
              <a:rPr lang="en-US" sz="2100" dirty="0">
                <a:solidFill>
                  <a:srgbClr val="FFFFFF"/>
                </a:solidFill>
                <a:latin typeface="Raleway"/>
              </a:rPr>
              <a:t>Competitive Proposals/RFP</a:t>
            </a:r>
          </a:p>
          <a:p>
            <a:pPr marL="453390" lvl="1" indent="-226695">
              <a:lnSpc>
                <a:spcPts val="2940"/>
              </a:lnSpc>
              <a:buFont typeface="Arial"/>
              <a:buChar char="•"/>
            </a:pPr>
            <a:r>
              <a:rPr lang="en-US" sz="2100" dirty="0">
                <a:solidFill>
                  <a:srgbClr val="FFFFFF"/>
                </a:solidFill>
                <a:latin typeface="Raleway"/>
              </a:rPr>
              <a:t>Non-Competitive proposals/Sole Source</a:t>
            </a:r>
          </a:p>
          <a:p>
            <a:pPr marL="453390" lvl="1" indent="-226695">
              <a:lnSpc>
                <a:spcPts val="2940"/>
              </a:lnSpc>
              <a:buFont typeface="Arial"/>
              <a:buChar char="•"/>
            </a:pPr>
            <a:r>
              <a:rPr lang="en-US" sz="2100" dirty="0">
                <a:solidFill>
                  <a:srgbClr val="FFFFFF"/>
                </a:solidFill>
                <a:latin typeface="Raleway"/>
              </a:rPr>
              <a:t>Time and Material (restricted-see 2CFR 200.318(j)</a:t>
            </a:r>
          </a:p>
          <a:p>
            <a:pPr>
              <a:lnSpc>
                <a:spcPts val="2100"/>
              </a:lnSpc>
            </a:pPr>
            <a:endParaRPr lang="en-US" sz="2100" dirty="0">
              <a:solidFill>
                <a:srgbClr val="FFFFFF"/>
              </a:solidFill>
              <a:latin typeface="Raleway"/>
            </a:endParaRPr>
          </a:p>
          <a:p>
            <a:pPr>
              <a:lnSpc>
                <a:spcPts val="3359"/>
              </a:lnSpc>
            </a:pPr>
            <a:r>
              <a:rPr lang="en-US" sz="2400" dirty="0">
                <a:solidFill>
                  <a:schemeClr val="bg1"/>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2100" dirty="0">
                <a:solidFill>
                  <a:schemeClr val="bg1"/>
                </a:solidFill>
                <a:latin typeface="Raleway"/>
              </a:rPr>
              <a:t> (j)</a:t>
            </a:r>
          </a:p>
          <a:p>
            <a:pPr marL="453390" lvl="1" indent="-226695">
              <a:lnSpc>
                <a:spcPts val="2940"/>
              </a:lnSpc>
              <a:buFont typeface="Arial"/>
              <a:buChar char="•"/>
            </a:pPr>
            <a:r>
              <a:rPr lang="en-US" sz="2100" u="sng" dirty="0" err="1">
                <a:solidFill>
                  <a:schemeClr val="bg1"/>
                </a:solidFill>
                <a:latin typeface="Raleway"/>
                <a:hlinkClick r:id="rId4" tooltip="https://www.ecfr.gov/current/title-2/subtitle-A/chapter-II/part-200/subpart-D/subject-group-ECFR45ddd4419ad436d/section-200.320">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2/subtitle-A/chapter-II/part-200/subpart-D/subject-group-ECFR45ddd4419ad436d/section-200.320">
                  <a:extLst>
                    <a:ext uri="{A12FA001-AC4F-418D-AE19-62706E023703}">
                      <ahyp:hlinkClr xmlns:ahyp="http://schemas.microsoft.com/office/drawing/2018/hyperlinkcolor" val="tx"/>
                    </a:ext>
                  </a:extLst>
                </a:hlinkClick>
              </a:rPr>
              <a:t>: 2 CFR 200.320 -- Methods of procurement to be followed.</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381000" y="1143000"/>
            <a:ext cx="8844928" cy="5999015"/>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59"/>
              </a:lnSpc>
            </a:pPr>
            <a:endParaRPr lang="en-US" sz="2699" dirty="0">
              <a:solidFill>
                <a:srgbClr val="FFFFFF"/>
              </a:solidFill>
              <a:latin typeface="Raleway Bold"/>
            </a:endParaRPr>
          </a:p>
          <a:p>
            <a:pPr>
              <a:lnSpc>
                <a:spcPts val="2659"/>
              </a:lnSpc>
            </a:pPr>
            <a:r>
              <a:rPr lang="en-US" sz="1899" dirty="0">
                <a:solidFill>
                  <a:srgbClr val="FFFFFF"/>
                </a:solidFill>
                <a:latin typeface="Raleway Bold"/>
              </a:rPr>
              <a:t>If the recipient procures Architectural Engineering (A&amp;E) Services, it must do so in accordance with 2 CFR 200.320 (b) (2) (iv4).</a:t>
            </a:r>
          </a:p>
          <a:p>
            <a:pPr>
              <a:lnSpc>
                <a:spcPts val="2659"/>
              </a:lnSpc>
            </a:pPr>
            <a:r>
              <a:rPr lang="en-US" sz="1899" dirty="0">
                <a:solidFill>
                  <a:srgbClr val="FFFFFF"/>
                </a:solidFill>
                <a:latin typeface="Raleway"/>
              </a:rPr>
              <a:t>The non-Federal entity may use competitive proposal procedures for qualifications-based procurement of architectural/engineering (A/E) professional services whereby offeror's qualifications are evaluated, and the most qualified offeror is selected, subject to negotiation of fair and reasonable compensation. </a:t>
            </a:r>
          </a:p>
          <a:p>
            <a:pPr>
              <a:lnSpc>
                <a:spcPts val="2659"/>
              </a:lnSpc>
            </a:pPr>
            <a:r>
              <a:rPr lang="en-US" sz="1899" dirty="0">
                <a:solidFill>
                  <a:srgbClr val="FFFFFF"/>
                </a:solidFill>
                <a:latin typeface="Raleway Bold"/>
              </a:rPr>
              <a:t>The method, where price is not used as a selection factor, can only be used in procurement of A/E professional services. </a:t>
            </a:r>
            <a:r>
              <a:rPr lang="en-US" sz="1899" dirty="0">
                <a:solidFill>
                  <a:srgbClr val="FFFFFF"/>
                </a:solidFill>
                <a:latin typeface="Raleway"/>
              </a:rPr>
              <a:t>It cannot be used to purchase other types of services through A/E firms that are a potential source to perform the proposed effort.</a:t>
            </a:r>
          </a:p>
          <a:p>
            <a:pPr>
              <a:lnSpc>
                <a:spcPts val="2659"/>
              </a:lnSpc>
            </a:pPr>
            <a:endParaRPr lang="en-US" sz="1899" dirty="0">
              <a:solidFill>
                <a:srgbClr val="FFFFFF"/>
              </a:solidFill>
              <a:latin typeface="Raleway"/>
            </a:endParaRPr>
          </a:p>
          <a:p>
            <a:pPr>
              <a:lnSpc>
                <a:spcPts val="2659"/>
              </a:lnSpc>
            </a:pPr>
            <a:r>
              <a:rPr lang="en-US" sz="1899" dirty="0">
                <a:solidFill>
                  <a:schemeClr val="bg1"/>
                </a:solidFill>
                <a:latin typeface="Raleway Bold"/>
              </a:rPr>
              <a:t>Governing Directive</a:t>
            </a:r>
          </a:p>
          <a:p>
            <a:pPr marL="410209" lvl="1" indent="-205105">
              <a:lnSpc>
                <a:spcPts val="2659"/>
              </a:lnSpc>
              <a:buFont typeface="Arial"/>
              <a:buChar char="•"/>
            </a:pPr>
            <a:r>
              <a:rPr lang="en-US" sz="1899" u="sng" dirty="0" err="1">
                <a:solidFill>
                  <a:schemeClr val="bg1"/>
                </a:solidFill>
                <a:latin typeface="Raleway"/>
                <a:hlinkClick r:id="rId3" tooltip="https://www.ecfr.gov/current/title-2/subtitle-A/chapter-II/part-200/subpart-D/subject-group-ECFR45ddd4419ad436d/section-200.320">
                  <a:extLst>
                    <a:ext uri="{A12FA001-AC4F-418D-AE19-62706E023703}">
                      <ahyp:hlinkClr xmlns:ahyp="http://schemas.microsoft.com/office/drawing/2018/hyperlinkcolor" val="tx"/>
                    </a:ext>
                  </a:extLst>
                </a:hlinkClick>
              </a:rPr>
              <a:t>eCFR</a:t>
            </a:r>
            <a:r>
              <a:rPr lang="en-US" sz="1899" u="sng" dirty="0">
                <a:solidFill>
                  <a:schemeClr val="bg1"/>
                </a:solidFill>
                <a:latin typeface="Raleway"/>
                <a:hlinkClick r:id="rId3" tooltip="https://www.ecfr.gov/current/title-2/subtitle-A/chapter-II/part-200/subpart-D/subject-group-ECFR45ddd4419ad436d/section-200.320">
                  <a:extLst>
                    <a:ext uri="{A12FA001-AC4F-418D-AE19-62706E023703}">
                      <ahyp:hlinkClr xmlns:ahyp="http://schemas.microsoft.com/office/drawing/2018/hyperlinkcolor" val="tx"/>
                    </a:ext>
                  </a:extLst>
                </a:hlinkClick>
              </a:rPr>
              <a:t>: 2 CFR 200.320 -- Methods of procurement to be followed</a:t>
            </a:r>
            <a:r>
              <a:rPr lang="en-US" sz="1899" dirty="0">
                <a:solidFill>
                  <a:schemeClr val="bg1"/>
                </a:solidFill>
                <a:latin typeface="Raleway"/>
              </a:rPr>
              <a:t> (b) (2) (iv4)</a:t>
            </a:r>
          </a:p>
          <a:p>
            <a:pPr marL="410209" lvl="1" indent="-205105">
              <a:lnSpc>
                <a:spcPts val="2659"/>
              </a:lnSpc>
              <a:buFont typeface="Arial"/>
              <a:buChar char="•"/>
            </a:pPr>
            <a:r>
              <a:rPr lang="en-US" sz="1899" dirty="0">
                <a:solidFill>
                  <a:schemeClr val="bg1"/>
                </a:solidFill>
                <a:latin typeface="Raleway"/>
              </a:rPr>
              <a:t>40 U.S.C. 1101-1104 (“Brooks Act”)</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5206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7417" y="1152060"/>
            <a:ext cx="8718767" cy="5396865"/>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2940"/>
              </a:lnSpc>
            </a:pPr>
            <a:r>
              <a:rPr lang="en-US" sz="2100" dirty="0">
                <a:solidFill>
                  <a:srgbClr val="FFFFFF"/>
                </a:solidFill>
                <a:latin typeface="Raleway Bold"/>
              </a:rPr>
              <a:t>Recipient must develop independent cost estimates and conduct cost and/or price analysis as described in its policies and procedures and for each procurement action above the Federal Simplified Acquisition Threshold.</a:t>
            </a:r>
          </a:p>
          <a:p>
            <a:pPr>
              <a:lnSpc>
                <a:spcPts val="1820"/>
              </a:lnSpc>
            </a:pPr>
            <a:endParaRPr lang="en-US" sz="2100" dirty="0">
              <a:solidFill>
                <a:srgbClr val="FFFFFF"/>
              </a:solidFill>
              <a:latin typeface="Raleway Bold"/>
            </a:endParaRPr>
          </a:p>
          <a:p>
            <a:pPr>
              <a:lnSpc>
                <a:spcPts val="2940"/>
              </a:lnSpc>
            </a:pPr>
            <a:r>
              <a:rPr lang="en-US" sz="2100" dirty="0">
                <a:solidFill>
                  <a:srgbClr val="FFFFFF"/>
                </a:solidFill>
                <a:latin typeface="Raleway"/>
              </a:rPr>
              <a:t>Note, effective June 20, 2018, the Federal Simplified Acquisition Threshold increased from $150,000 to $250,000. The method and degree of analysis is dependent on the facts surrounding the procurement situation, but as a starting point, the recipient must make independent estimates before receiving bids or proposals. </a:t>
            </a:r>
          </a:p>
          <a:p>
            <a:pPr>
              <a:lnSpc>
                <a:spcPts val="2240"/>
              </a:lnSpc>
            </a:pPr>
            <a:endParaRPr lang="en-US" sz="2100" dirty="0">
              <a:solidFill>
                <a:srgbClr val="FFFFFF"/>
              </a:solidFill>
              <a:latin typeface="Raleway"/>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45ddd4419ad436d/section-200.324">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45ddd4419ad436d/section-200.324">
                  <a:extLst>
                    <a:ext uri="{A12FA001-AC4F-418D-AE19-62706E023703}">
                      <ahyp:hlinkClr xmlns:ahyp="http://schemas.microsoft.com/office/drawing/2018/hyperlinkcolor" val="tx"/>
                    </a:ext>
                  </a:extLst>
                </a:hlinkClick>
              </a:rPr>
              <a:t>: 2 CFR 200.324 -- Contract cost and price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2466" y="1413833"/>
            <a:ext cx="8718767" cy="4787265"/>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2940"/>
              </a:lnSpc>
            </a:pPr>
            <a:r>
              <a:rPr lang="en-US" sz="2100" dirty="0">
                <a:solidFill>
                  <a:srgbClr val="FFFFFF"/>
                </a:solidFill>
                <a:latin typeface="Raleway Bold"/>
              </a:rPr>
              <a:t>Recipients must include applicable federal clauses in MARAD funded procurements exceeding the micro-purchase limit. </a:t>
            </a:r>
          </a:p>
          <a:p>
            <a:pPr>
              <a:lnSpc>
                <a:spcPts val="2940"/>
              </a:lnSpc>
            </a:pPr>
            <a:r>
              <a:rPr lang="en-US" sz="2100" dirty="0">
                <a:solidFill>
                  <a:srgbClr val="FFFFFF"/>
                </a:solidFill>
                <a:latin typeface="Raleway"/>
              </a:rPr>
              <a:t>All construction contracts in excess of $2,000, regardless of the procurement method, must include a provision for the Davis-Bacon Act requirements. </a:t>
            </a:r>
          </a:p>
          <a:p>
            <a:pPr>
              <a:lnSpc>
                <a:spcPts val="2100"/>
              </a:lnSpc>
            </a:pPr>
            <a:endParaRPr lang="en-US" sz="2100" dirty="0">
              <a:solidFill>
                <a:srgbClr val="FFFFFF"/>
              </a:solidFill>
              <a:latin typeface="Raleway"/>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appendix-Appendix%20II%20to%20Part%20200">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appendix-Appendix%20II%20to%20Part%20200">
                  <a:extLst>
                    <a:ext uri="{A12FA001-AC4F-418D-AE19-62706E023703}">
                      <ahyp:hlinkClr xmlns:ahyp="http://schemas.microsoft.com/office/drawing/2018/hyperlinkcolor" val="tx"/>
                    </a:ext>
                  </a:extLst>
                </a:hlinkClick>
              </a:rPr>
              <a:t>: Appendix II to 2 CFR 200 -- Contract Provisions for Non-Federal Entity Contracts Under Federal Awards</a:t>
            </a:r>
          </a:p>
          <a:p>
            <a:pPr marL="453390" lvl="1" indent="-226695">
              <a:lnSpc>
                <a:spcPts val="2940"/>
              </a:lnSpc>
              <a:buFont typeface="Arial"/>
              <a:buChar char="•"/>
            </a:pPr>
            <a:r>
              <a:rPr lang="en-US" sz="2100" u="sng" dirty="0" err="1">
                <a:solidFill>
                  <a:schemeClr val="bg1"/>
                </a:solidFill>
                <a:latin typeface="Raleway"/>
                <a:hlinkClick r:id="rId4" tooltip="https://www.ecfr.gov/current/title-2/subtitle-A/chapter-II/part-200/subpart-C/section-200.216">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2/subtitle-A/chapter-II/part-200/subpart-C/section-200.216">
                  <a:extLst>
                    <a:ext uri="{A12FA001-AC4F-418D-AE19-62706E023703}">
                      <ahyp:hlinkClr xmlns:ahyp="http://schemas.microsoft.com/office/drawing/2018/hyperlinkcolor" val="tx"/>
                    </a:ext>
                  </a:extLst>
                </a:hlinkClick>
              </a:rPr>
              <a:t>: 2 CFR 200.216 -- Prohibition on certain telecommunications and video surveillance services or equipment</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367600" y="1219200"/>
            <a:ext cx="9195053" cy="5806526"/>
          </a:xfrm>
          <a:prstGeom prst="rect">
            <a:avLst/>
          </a:prstGeom>
        </p:spPr>
        <p:txBody>
          <a:bodyPr wrap="square" lIns="0" tIns="0" rIns="0" bIns="0" rtlCol="0" anchor="t">
            <a:spAutoFit/>
          </a:bodyPr>
          <a:lstStyle/>
          <a:p>
            <a:pPr>
              <a:lnSpc>
                <a:spcPts val="3499"/>
              </a:lnSpc>
            </a:pPr>
            <a:r>
              <a:rPr lang="en-US" sz="2499" dirty="0">
                <a:solidFill>
                  <a:srgbClr val="FFFFFF"/>
                </a:solidFill>
                <a:latin typeface="Raleway Bold"/>
              </a:rPr>
              <a:t>Basic Requirement</a:t>
            </a:r>
          </a:p>
          <a:p>
            <a:pPr>
              <a:lnSpc>
                <a:spcPts val="2100"/>
              </a:lnSpc>
            </a:pPr>
            <a:endParaRPr lang="en-US" sz="2499" dirty="0">
              <a:solidFill>
                <a:srgbClr val="FFFFFF"/>
              </a:solidFill>
              <a:latin typeface="Raleway Bold"/>
            </a:endParaRPr>
          </a:p>
          <a:p>
            <a:pPr>
              <a:lnSpc>
                <a:spcPts val="2799"/>
              </a:lnSpc>
            </a:pPr>
            <a:r>
              <a:rPr lang="en-US" sz="1999" dirty="0">
                <a:solidFill>
                  <a:srgbClr val="FFFFFF"/>
                </a:solidFill>
                <a:latin typeface="Raleway"/>
              </a:rPr>
              <a:t>If options are included in procurements funded by MARAD grant agreements:</a:t>
            </a:r>
          </a:p>
          <a:p>
            <a:pPr>
              <a:lnSpc>
                <a:spcPts val="2799"/>
              </a:lnSpc>
            </a:pPr>
            <a:r>
              <a:rPr lang="en-US" sz="1999" dirty="0">
                <a:solidFill>
                  <a:srgbClr val="FFFFFF"/>
                </a:solidFill>
                <a:latin typeface="Raleway"/>
              </a:rPr>
              <a:t>Recipients may include options in contracts that reflect reasonably foreseeable needs.</a:t>
            </a:r>
            <a:r>
              <a:rPr lang="en-US" sz="1999" dirty="0">
                <a:solidFill>
                  <a:srgbClr val="FFFFFF"/>
                </a:solidFill>
                <a:latin typeface="Raleway Bold"/>
              </a:rPr>
              <a:t> If a recipient chooses to use options, the option quantities or periods in the bid must be evaluated in order to determine contract award.</a:t>
            </a:r>
          </a:p>
          <a:p>
            <a:pPr>
              <a:lnSpc>
                <a:spcPts val="2100"/>
              </a:lnSpc>
            </a:pPr>
            <a:endParaRPr lang="en-US" sz="1999" dirty="0">
              <a:solidFill>
                <a:srgbClr val="FFFFFF"/>
              </a:solidFill>
              <a:latin typeface="Raleway Bold"/>
            </a:endParaRPr>
          </a:p>
          <a:p>
            <a:pPr>
              <a:lnSpc>
                <a:spcPts val="2799"/>
              </a:lnSpc>
            </a:pPr>
            <a:r>
              <a:rPr lang="en-US" sz="1999" dirty="0">
                <a:solidFill>
                  <a:srgbClr val="FFFFFF"/>
                </a:solidFill>
                <a:latin typeface="Raleway"/>
              </a:rPr>
              <a:t>The price associated with exercising the option needs to be defined at the outset, either as a specific price, or as a percentage increase of the base price, or some other calculable method.</a:t>
            </a:r>
          </a:p>
          <a:p>
            <a:pPr>
              <a:lnSpc>
                <a:spcPts val="2100"/>
              </a:lnSpc>
            </a:pPr>
            <a:endParaRPr lang="en-US" sz="1999" dirty="0">
              <a:solidFill>
                <a:srgbClr val="FFFFFF"/>
              </a:solidFill>
              <a:latin typeface="Raleway"/>
            </a:endParaRPr>
          </a:p>
          <a:p>
            <a:pPr>
              <a:lnSpc>
                <a:spcPts val="2799"/>
              </a:lnSpc>
            </a:pPr>
            <a:r>
              <a:rPr lang="en-US" sz="1999" dirty="0">
                <a:solidFill>
                  <a:srgbClr val="FFFFFF"/>
                </a:solidFill>
                <a:latin typeface="Raleway"/>
              </a:rPr>
              <a:t>If the </a:t>
            </a:r>
            <a:r>
              <a:rPr lang="en-US" sz="1999" u="sng" dirty="0">
                <a:solidFill>
                  <a:srgbClr val="FFFFFF"/>
                </a:solidFill>
                <a:latin typeface="Raleway"/>
              </a:rPr>
              <a:t>options were not evaluated as part of the award</a:t>
            </a:r>
            <a:r>
              <a:rPr lang="en-US" sz="1999" dirty="0">
                <a:solidFill>
                  <a:srgbClr val="FFFFFF"/>
                </a:solidFill>
                <a:latin typeface="Raleway"/>
              </a:rPr>
              <a:t>, </a:t>
            </a:r>
            <a:r>
              <a:rPr lang="en-US" sz="1999" dirty="0">
                <a:solidFill>
                  <a:srgbClr val="FFFFFF"/>
                </a:solidFill>
                <a:latin typeface="Raleway Bold"/>
              </a:rPr>
              <a:t>the exercise of the options is considered a sole-source procurement.</a:t>
            </a:r>
          </a:p>
          <a:p>
            <a:pPr>
              <a:lnSpc>
                <a:spcPts val="2100"/>
              </a:lnSpc>
            </a:pPr>
            <a:endParaRPr lang="en-US" sz="1999" dirty="0">
              <a:solidFill>
                <a:srgbClr val="FFFFFF"/>
              </a:solidFill>
              <a:latin typeface="Raleway Bold"/>
            </a:endParaRPr>
          </a:p>
          <a:p>
            <a:pPr>
              <a:lnSpc>
                <a:spcPts val="2799"/>
              </a:lnSpc>
            </a:pPr>
            <a:r>
              <a:rPr lang="en-US" sz="1999" dirty="0">
                <a:solidFill>
                  <a:schemeClr val="bg1"/>
                </a:solidFill>
                <a:latin typeface="Raleway Bold"/>
              </a:rPr>
              <a:t>Governing Directive</a:t>
            </a:r>
          </a:p>
          <a:p>
            <a:pPr marL="431799" lvl="1" indent="-215899">
              <a:lnSpc>
                <a:spcPts val="2799"/>
              </a:lnSpc>
              <a:buFont typeface="Arial"/>
              <a:buChar char="•"/>
            </a:pPr>
            <a:r>
              <a:rPr lang="en-US" sz="1999" u="sng" dirty="0" err="1">
                <a:solidFill>
                  <a:schemeClr val="bg1"/>
                </a:solidFill>
                <a:latin typeface="Raleway Bold"/>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e</a:t>
            </a:r>
            <a:r>
              <a:rPr lang="en-US" sz="1999" u="sng" dirty="0" err="1">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CFR</a:t>
            </a:r>
            <a:r>
              <a:rPr lang="en-US" sz="1999" u="sng" dirty="0">
                <a:solidFill>
                  <a:schemeClr val="bg1"/>
                </a:solidFill>
                <a:latin typeface="Raleway"/>
                <a:hlinkClick r:id="rId3" tooltip="https://www.ecfr.gov/current/title-2/subtitle-A/chapter-II/part-200/subpart-D/subject-group-ECFR45ddd4419ad436d/section-200.318">
                  <a:extLst>
                    <a:ext uri="{A12FA001-AC4F-418D-AE19-62706E023703}">
                      <ahyp:hlinkClr xmlns:ahyp="http://schemas.microsoft.com/office/drawing/2018/hyperlinkcolor" val="tx"/>
                    </a:ext>
                  </a:extLst>
                </a:hlinkClick>
              </a:rPr>
              <a:t>: 2 CFR 200.318 -- General procurement standards</a:t>
            </a:r>
            <a:r>
              <a:rPr lang="en-US" sz="1999" dirty="0">
                <a:solidFill>
                  <a:schemeClr val="bg1"/>
                </a:solidFill>
                <a:latin typeface="Raleway"/>
              </a:rPr>
              <a:t> (d)</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a:t>
            </a:r>
          </a:p>
        </p:txBody>
      </p:sp>
      <p:sp>
        <p:nvSpPr>
          <p:cNvPr id="9" name="TextBox 9"/>
          <p:cNvSpPr txBox="1"/>
          <p:nvPr/>
        </p:nvSpPr>
        <p:spPr>
          <a:xfrm>
            <a:off x="517417" y="1319212"/>
            <a:ext cx="8718767" cy="5263515"/>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2940"/>
              </a:lnSpc>
            </a:pPr>
            <a:r>
              <a:rPr lang="en-US" sz="2100" dirty="0">
                <a:solidFill>
                  <a:srgbClr val="FFFFFF"/>
                </a:solidFill>
                <a:latin typeface="Raleway"/>
              </a:rPr>
              <a:t>If the Recipient has subrecipients, oversight requirements and written policies and procedure requirements are required. </a:t>
            </a:r>
          </a:p>
          <a:p>
            <a:pPr>
              <a:lnSpc>
                <a:spcPts val="2940"/>
              </a:lnSpc>
            </a:pPr>
            <a:r>
              <a:rPr lang="en-US" sz="2100" dirty="0">
                <a:solidFill>
                  <a:srgbClr val="FFFFFF"/>
                </a:solidFill>
                <a:latin typeface="Raleway"/>
              </a:rPr>
              <a:t>When a recipient passes through funding to a subrecipient, procurement requirements apply to the subrecipient. In such circumstances, </a:t>
            </a:r>
            <a:r>
              <a:rPr lang="en-US" sz="2100" dirty="0">
                <a:solidFill>
                  <a:srgbClr val="FFFFFF"/>
                </a:solidFill>
                <a:latin typeface="Raleway Bold"/>
              </a:rPr>
              <a:t>the procurement process of the subrecipient must meet Federal requirements contained in the Uniform Administrative Requirements. </a:t>
            </a:r>
          </a:p>
          <a:p>
            <a:pPr>
              <a:lnSpc>
                <a:spcPts val="2940"/>
              </a:lnSpc>
            </a:pPr>
            <a:endParaRPr lang="en-US" sz="2100" dirty="0">
              <a:solidFill>
                <a:srgbClr val="FFFFFF"/>
              </a:solidFill>
              <a:latin typeface="Raleway Bold"/>
            </a:endParaRPr>
          </a:p>
          <a:p>
            <a:pPr>
              <a:lnSpc>
                <a:spcPts val="2940"/>
              </a:lnSpc>
            </a:pPr>
            <a:r>
              <a:rPr lang="en-US" sz="2100" dirty="0">
                <a:solidFill>
                  <a:srgbClr val="FFFFFF"/>
                </a:solidFill>
                <a:latin typeface="Raleway Bold"/>
              </a:rPr>
              <a:t>Applicability: </a:t>
            </a:r>
            <a:r>
              <a:rPr lang="en-US" sz="2100" dirty="0">
                <a:solidFill>
                  <a:srgbClr val="FFFFFF"/>
                </a:solidFill>
                <a:latin typeface="Raleway"/>
              </a:rPr>
              <a:t>Recipients with subrecipients</a:t>
            </a:r>
          </a:p>
          <a:p>
            <a:pPr>
              <a:lnSpc>
                <a:spcPts val="2940"/>
              </a:lnSpc>
            </a:pPr>
            <a:endParaRPr lang="en-US" sz="2100" dirty="0">
              <a:solidFill>
                <a:srgbClr val="FFFFFF"/>
              </a:solidFill>
              <a:latin typeface="Raleway"/>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2/subtitle-A/chapter-II/part-200/subpart-D/subject-group-ECFR031321e29ac5bbd/section-200.332">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2/subtitle-A/chapter-II/part-200/subpart-D/subject-group-ECFR031321e29ac5bbd/section-200.332">
                  <a:extLst>
                    <a:ext uri="{A12FA001-AC4F-418D-AE19-62706E023703}">
                      <ahyp:hlinkClr xmlns:ahyp="http://schemas.microsoft.com/office/drawing/2018/hyperlinkcolor" val="tx"/>
                    </a:ext>
                  </a:extLst>
                </a:hlinkClick>
              </a:rPr>
              <a:t>: 2 CFR 200.332 -- Requirements for pass-through entities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366356" y="1746726"/>
            <a:ext cx="4020386" cy="4187190"/>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FFFFFF"/>
                </a:solidFill>
                <a:latin typeface="Raleway"/>
              </a:rPr>
              <a:t>An independent cost estimate may be provided by contractor.</a:t>
            </a:r>
          </a:p>
          <a:p>
            <a:pPr marL="518160" lvl="1" indent="-259080">
              <a:lnSpc>
                <a:spcPts val="3359"/>
              </a:lnSpc>
              <a:buFont typeface="Arial"/>
              <a:buChar char="•"/>
            </a:pPr>
            <a:r>
              <a:rPr lang="en-US" sz="2400">
                <a:solidFill>
                  <a:srgbClr val="FFFFFF"/>
                </a:solidFill>
                <a:latin typeface="Raleway"/>
              </a:rPr>
              <a:t>Recipients must include the Davis-Bacon requirements for federally assisted construction above the micro-purchase threshold.</a:t>
            </a:r>
          </a:p>
        </p:txBody>
      </p:sp>
      <p:sp>
        <p:nvSpPr>
          <p:cNvPr id="9" name="Freeform 9"/>
          <p:cNvSpPr/>
          <p:nvPr/>
        </p:nvSpPr>
        <p:spPr>
          <a:xfrm>
            <a:off x="315208" y="2210864"/>
            <a:ext cx="4967886" cy="3316064"/>
          </a:xfrm>
          <a:custGeom>
            <a:avLst/>
            <a:gdLst/>
            <a:ahLst/>
            <a:cxnLst/>
            <a:rect l="l" t="t" r="r" b="b"/>
            <a:pathLst>
              <a:path w="4967886" h="3316064">
                <a:moveTo>
                  <a:pt x="0" y="0"/>
                </a:moveTo>
                <a:lnTo>
                  <a:pt x="4967885" y="0"/>
                </a:lnTo>
                <a:lnTo>
                  <a:pt x="4967885" y="3316064"/>
                </a:lnTo>
                <a:lnTo>
                  <a:pt x="0" y="3316064"/>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 Questions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548640" y="1413235"/>
            <a:ext cx="8656320" cy="4679612"/>
            <a:chOff x="0" y="0"/>
            <a:chExt cx="11541760" cy="6239482"/>
          </a:xfrm>
        </p:grpSpPr>
        <p:sp>
          <p:nvSpPr>
            <p:cNvPr id="3" name="Freeform 3"/>
            <p:cNvSpPr/>
            <p:nvPr/>
          </p:nvSpPr>
          <p:spPr>
            <a:xfrm>
              <a:off x="0" y="0"/>
              <a:ext cx="11541760" cy="2581070"/>
            </a:xfrm>
            <a:custGeom>
              <a:avLst/>
              <a:gdLst/>
              <a:ahLst/>
              <a:cxnLst/>
              <a:rect l="l" t="t" r="r" b="b"/>
              <a:pathLst>
                <a:path w="11541760" h="2581070">
                  <a:moveTo>
                    <a:pt x="0" y="0"/>
                  </a:moveTo>
                  <a:lnTo>
                    <a:pt x="11541760" y="0"/>
                  </a:lnTo>
                  <a:lnTo>
                    <a:pt x="11541760" y="2581070"/>
                  </a:lnTo>
                  <a:lnTo>
                    <a:pt x="0" y="2581070"/>
                  </a:lnTo>
                  <a:lnTo>
                    <a:pt x="0" y="0"/>
                  </a:lnTo>
                  <a:close/>
                </a:path>
              </a:pathLst>
            </a:custGeom>
            <a:blipFill>
              <a:blip r:embed="rId2"/>
              <a:stretch>
                <a:fillRect t="-98963" b="-98963"/>
              </a:stretch>
            </a:blipFill>
          </p:spPr>
          <p:txBody>
            <a:bodyPr/>
            <a:lstStyle/>
            <a:p>
              <a:endParaRPr lang="en-US"/>
            </a:p>
          </p:txBody>
        </p:sp>
        <p:sp>
          <p:nvSpPr>
            <p:cNvPr id="4" name="TextBox 4"/>
            <p:cNvSpPr txBox="1"/>
            <p:nvPr/>
          </p:nvSpPr>
          <p:spPr>
            <a:xfrm>
              <a:off x="0" y="2724969"/>
              <a:ext cx="11541760" cy="3514513"/>
            </a:xfrm>
            <a:prstGeom prst="rect">
              <a:avLst/>
            </a:prstGeom>
          </p:spPr>
          <p:txBody>
            <a:bodyPr lIns="0" tIns="0" rIns="0" bIns="0" rtlCol="0" anchor="t">
              <a:spAutoFit/>
            </a:bodyPr>
            <a:lstStyle/>
            <a:p>
              <a:pPr marL="368470" lvl="1" indent="-184235">
                <a:lnSpc>
                  <a:spcPts val="2389"/>
                </a:lnSpc>
                <a:buFont typeface="Arial"/>
                <a:buChar char="•"/>
              </a:pPr>
              <a:r>
                <a:rPr lang="en-US" sz="1706">
                  <a:solidFill>
                    <a:srgbClr val="FFFFFF"/>
                  </a:solidFill>
                  <a:latin typeface="Raleway Bold"/>
                </a:rPr>
                <a:t>Railroad Rehabilitation &amp; Improvement Financing (RRIF)</a:t>
              </a:r>
            </a:p>
            <a:p>
              <a:pPr marL="644821" lvl="2" indent="-214940">
                <a:lnSpc>
                  <a:spcPts val="2090"/>
                </a:lnSpc>
                <a:buFont typeface="Arial"/>
                <a:buChar char="⚬"/>
              </a:pPr>
              <a:r>
                <a:rPr lang="en-US" sz="1493">
                  <a:solidFill>
                    <a:srgbClr val="FFFFFF"/>
                  </a:solidFill>
                  <a:latin typeface="Raleway"/>
                </a:rPr>
                <a:t>Under the RRIF program, funds can be made available for the development or improvement of railroad infrastructure. The Federal Railroad Administration can provide direct loans or loan guarantees to state or local governments, railroads, government sponsored companies, or railroad joint ventures.</a:t>
              </a:r>
            </a:p>
            <a:p>
              <a:pPr>
                <a:lnSpc>
                  <a:spcPts val="2090"/>
                </a:lnSpc>
              </a:pPr>
              <a:endParaRPr lang="en-US" sz="1493">
                <a:solidFill>
                  <a:srgbClr val="FFFFFF"/>
                </a:solidFill>
                <a:latin typeface="Raleway"/>
              </a:endParaRPr>
            </a:p>
            <a:p>
              <a:pPr marL="368470" lvl="1" indent="-184235">
                <a:lnSpc>
                  <a:spcPts val="2389"/>
                </a:lnSpc>
                <a:buFont typeface="Arial"/>
                <a:buChar char="•"/>
              </a:pPr>
              <a:r>
                <a:rPr lang="en-US" sz="1706">
                  <a:solidFill>
                    <a:srgbClr val="FFFFFF"/>
                  </a:solidFill>
                  <a:latin typeface="Raleway Bold"/>
                </a:rPr>
                <a:t>The Transportation Infrastructure Finance and Innovation Act (TIFIA)</a:t>
              </a:r>
            </a:p>
            <a:p>
              <a:pPr marL="644821" lvl="2" indent="-214940">
                <a:lnSpc>
                  <a:spcPts val="2090"/>
                </a:lnSpc>
                <a:buFont typeface="Arial"/>
                <a:buChar char="⚬"/>
              </a:pPr>
              <a:r>
                <a:rPr lang="en-US" sz="1493">
                  <a:solidFill>
                    <a:srgbClr val="FFFFFF"/>
                  </a:solidFill>
                  <a:latin typeface="Raleway"/>
                </a:rPr>
                <a:t>Program provides credit assistance for qualified projects of regional and national significance. Many large-scale, surface transportation projects - highway, transit, railroad, intermodal freight, and port access - are eligible for assistance. </a:t>
              </a:r>
            </a:p>
          </p:txBody>
        </p:sp>
      </p:grpSp>
      <p:grpSp>
        <p:nvGrpSpPr>
          <p:cNvPr id="5" name="Group 5"/>
          <p:cNvGrpSpPr/>
          <p:nvPr/>
        </p:nvGrpSpPr>
        <p:grpSpPr>
          <a:xfrm>
            <a:off x="0" y="-1"/>
            <a:ext cx="9753600" cy="1222353"/>
            <a:chOff x="0" y="0"/>
            <a:chExt cx="3612444" cy="344176"/>
          </a:xfrm>
        </p:grpSpPr>
        <p:sp>
          <p:nvSpPr>
            <p:cNvPr id="6" name="Freeform 6"/>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7" name="TextBox 7"/>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8" name="Group 8"/>
          <p:cNvGrpSpPr/>
          <p:nvPr/>
        </p:nvGrpSpPr>
        <p:grpSpPr>
          <a:xfrm>
            <a:off x="6586686" y="146502"/>
            <a:ext cx="2975967" cy="636270"/>
            <a:chOff x="0" y="0"/>
            <a:chExt cx="3967956" cy="848360"/>
          </a:xfrm>
        </p:grpSpPr>
        <p:sp>
          <p:nvSpPr>
            <p:cNvPr id="9" name="Freeform 9"/>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1" name="TextBox 11"/>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DOT Loan Programs</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37893" y="2032197"/>
            <a:ext cx="9277815" cy="3348990"/>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962426"/>
                </a:solidFill>
                <a:latin typeface="Raleway Bold"/>
              </a:rPr>
              <a:t>False</a:t>
            </a:r>
            <a:r>
              <a:rPr lang="en-US" sz="2400">
                <a:solidFill>
                  <a:srgbClr val="E20001"/>
                </a:solidFill>
                <a:latin typeface="Raleway Bold"/>
              </a:rPr>
              <a:t>: </a:t>
            </a:r>
            <a:r>
              <a:rPr lang="en-US" sz="2400">
                <a:solidFill>
                  <a:srgbClr val="FFFFFF"/>
                </a:solidFill>
                <a:latin typeface="Raleway"/>
              </a:rPr>
              <a:t>Interested contractors that may submit bids or proposals are not permitted to provide estimates that are used by a recipient to support an ICE. Recipients may consult with contractors to gain market information including order of magnitude costs but may not use this information as a basis for an ICE. </a:t>
            </a:r>
          </a:p>
          <a:p>
            <a:pPr marL="518160" lvl="1" indent="-259080">
              <a:lnSpc>
                <a:spcPts val="3359"/>
              </a:lnSpc>
              <a:buFont typeface="Arial"/>
              <a:buChar char="•"/>
            </a:pPr>
            <a:r>
              <a:rPr lang="en-US" sz="2400">
                <a:solidFill>
                  <a:srgbClr val="AC2528"/>
                </a:solidFill>
                <a:latin typeface="Raleway Bold"/>
              </a:rPr>
              <a:t>False:</a:t>
            </a:r>
            <a:r>
              <a:rPr lang="en-US" sz="2400">
                <a:solidFill>
                  <a:srgbClr val="E20001"/>
                </a:solidFill>
                <a:latin typeface="Raleway Bold"/>
              </a:rPr>
              <a:t> </a:t>
            </a:r>
            <a:r>
              <a:rPr lang="en-US" sz="2400">
                <a:solidFill>
                  <a:srgbClr val="FFFFFF"/>
                </a:solidFill>
                <a:latin typeface="Raleway"/>
              </a:rPr>
              <a:t>All federally assisted construction contracts in excess of $2,000 must include the Davis-Bacon requirements. </a:t>
            </a:r>
          </a:p>
        </p:txBody>
      </p:sp>
      <p:sp>
        <p:nvSpPr>
          <p:cNvPr id="9" name="TextBox 9"/>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Procurement Answers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6850" y="929274"/>
            <a:ext cx="9737976" cy="6363452"/>
          </a:xfrm>
          <a:custGeom>
            <a:avLst/>
            <a:gdLst/>
            <a:ahLst/>
            <a:cxnLst/>
            <a:rect l="l" t="t" r="r" b="b"/>
            <a:pathLst>
              <a:path w="9737976" h="6363452">
                <a:moveTo>
                  <a:pt x="0" y="0"/>
                </a:moveTo>
                <a:lnTo>
                  <a:pt x="9737976" y="0"/>
                </a:lnTo>
                <a:lnTo>
                  <a:pt x="9737976" y="6363452"/>
                </a:lnTo>
                <a:lnTo>
                  <a:pt x="0" y="6363452"/>
                </a:lnTo>
                <a:lnTo>
                  <a:pt x="0" y="0"/>
                </a:lnTo>
                <a:close/>
              </a:path>
            </a:pathLst>
          </a:custGeom>
          <a:blipFill>
            <a:blip r:embed="rId2">
              <a:extLst>
                <a:ext uri="{96DAC541-7B7A-43D3-8B79-37D633B846F1}">
                  <asvg:svgBlip xmlns:asvg="http://schemas.microsoft.com/office/drawing/2016/SVG/main" r:embed="rId3"/>
                </a:ext>
              </a:extLst>
            </a:blip>
            <a:stretch>
              <a:fillRect b="-52647"/>
            </a:stretch>
          </a:blipFill>
        </p:spPr>
        <p:txBody>
          <a:bodyPr/>
          <a:lstStyle/>
          <a:p>
            <a:endParaRPr lang="en-US"/>
          </a:p>
        </p:txBody>
      </p:sp>
      <p:grpSp>
        <p:nvGrpSpPr>
          <p:cNvPr id="3" name="Group 3"/>
          <p:cNvGrpSpPr/>
          <p:nvPr/>
        </p:nvGrpSpPr>
        <p:grpSpPr>
          <a:xfrm>
            <a:off x="0" y="-1"/>
            <a:ext cx="9753600" cy="1236345"/>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Procurement</a:t>
            </a:r>
          </a:p>
        </p:txBody>
      </p:sp>
      <p:sp>
        <p:nvSpPr>
          <p:cNvPr id="10" name="TextBox 10"/>
          <p:cNvSpPr txBox="1"/>
          <p:nvPr/>
        </p:nvSpPr>
        <p:spPr>
          <a:xfrm>
            <a:off x="2555600" y="2967990"/>
            <a:ext cx="4912000"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05109"/>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Governing Authority &amp; Guidance</a:t>
            </a:r>
          </a:p>
        </p:txBody>
      </p:sp>
      <p:sp>
        <p:nvSpPr>
          <p:cNvPr id="9" name="TextBox 9"/>
          <p:cNvSpPr txBox="1"/>
          <p:nvPr/>
        </p:nvSpPr>
        <p:spPr>
          <a:xfrm>
            <a:off x="517417" y="1105109"/>
            <a:ext cx="8718767" cy="5204460"/>
          </a:xfrm>
          <a:prstGeom prst="rect">
            <a:avLst/>
          </a:prstGeom>
        </p:spPr>
        <p:txBody>
          <a:bodyPr lIns="0" tIns="0" rIns="0" bIns="0" rtlCol="0" anchor="t">
            <a:spAutoFit/>
          </a:bodyPr>
          <a:lstStyle/>
          <a:p>
            <a:pPr>
              <a:lnSpc>
                <a:spcPts val="2940"/>
              </a:lnSpc>
            </a:pPr>
            <a:r>
              <a:rPr lang="en-US" sz="2100">
                <a:solidFill>
                  <a:srgbClr val="FFFFFF"/>
                </a:solidFill>
                <a:latin typeface="Raleway Bold"/>
              </a:rPr>
              <a:t>Uniform Guidance (2 CFR 200): </a:t>
            </a:r>
            <a:r>
              <a:rPr lang="en-US" sz="2100" u="sng">
                <a:solidFill>
                  <a:srgbClr val="FFFFFF"/>
                </a:solidFill>
                <a:latin typeface="Raleway"/>
              </a:rPr>
              <a:t>https://www.ecfr.gov/cgi-bin/text-idx?SID=aede55eb5a80b6d121f05576cd7b5d1c&amp;mc=true&amp;node=pt2.1.200&amp;rgn=div5 </a:t>
            </a:r>
          </a:p>
          <a:p>
            <a:pPr>
              <a:lnSpc>
                <a:spcPts val="2940"/>
              </a:lnSpc>
            </a:pPr>
            <a:endParaRPr lang="en-US" sz="2100" u="sng">
              <a:solidFill>
                <a:srgbClr val="FFFFFF"/>
              </a:solidFill>
              <a:latin typeface="Raleway"/>
            </a:endParaRPr>
          </a:p>
          <a:p>
            <a:pPr>
              <a:lnSpc>
                <a:spcPts val="2940"/>
              </a:lnSpc>
            </a:pPr>
            <a:r>
              <a:rPr lang="en-US" sz="2100">
                <a:solidFill>
                  <a:srgbClr val="FFFFFF"/>
                </a:solidFill>
                <a:latin typeface="Raleway Bold"/>
              </a:rPr>
              <a:t>Grants.Gov: </a:t>
            </a:r>
            <a:r>
              <a:rPr lang="en-US" sz="2100" u="sng">
                <a:solidFill>
                  <a:srgbClr val="FFFFFF"/>
                </a:solidFill>
                <a:latin typeface="Raleway"/>
              </a:rPr>
              <a:t>https://www.grants.gov/</a:t>
            </a:r>
          </a:p>
          <a:p>
            <a:pPr>
              <a:lnSpc>
                <a:spcPts val="2940"/>
              </a:lnSpc>
            </a:pPr>
            <a:endParaRPr lang="en-US" sz="2100" u="sng">
              <a:solidFill>
                <a:srgbClr val="FFFFFF"/>
              </a:solidFill>
              <a:latin typeface="Raleway"/>
            </a:endParaRPr>
          </a:p>
          <a:p>
            <a:pPr>
              <a:lnSpc>
                <a:spcPts val="2940"/>
              </a:lnSpc>
            </a:pPr>
            <a:r>
              <a:rPr lang="en-US" sz="2100">
                <a:solidFill>
                  <a:srgbClr val="FFFFFF"/>
                </a:solidFill>
                <a:latin typeface="Raleway Bold"/>
              </a:rPr>
              <a:t>Buy American Act: </a:t>
            </a:r>
            <a:r>
              <a:rPr lang="en-US" sz="2100" u="sng">
                <a:solidFill>
                  <a:srgbClr val="FFFFFF"/>
                </a:solidFill>
                <a:latin typeface="Raleway"/>
              </a:rPr>
              <a:t>https://uscode.house.gov/view.xhtml?req=(title:41%20section:8302%20edition:prelim)</a:t>
            </a:r>
          </a:p>
          <a:p>
            <a:pPr>
              <a:lnSpc>
                <a:spcPts val="2940"/>
              </a:lnSpc>
            </a:pPr>
            <a:endParaRPr lang="en-US" sz="2100" u="sng">
              <a:solidFill>
                <a:srgbClr val="FFFFFF"/>
              </a:solidFill>
              <a:latin typeface="Raleway"/>
            </a:endParaRPr>
          </a:p>
          <a:p>
            <a:pPr>
              <a:lnSpc>
                <a:spcPts val="2940"/>
              </a:lnSpc>
            </a:pPr>
            <a:r>
              <a:rPr lang="en-US" sz="2100">
                <a:solidFill>
                  <a:srgbClr val="FFFFFF"/>
                </a:solidFill>
                <a:latin typeface="Raleway Bold"/>
              </a:rPr>
              <a:t>National Environmental Policy Act: </a:t>
            </a:r>
            <a:r>
              <a:rPr lang="en-US" sz="2100" u="sng">
                <a:solidFill>
                  <a:srgbClr val="FFFFFF"/>
                </a:solidFill>
                <a:latin typeface="Raleway"/>
              </a:rPr>
              <a:t>https://www.epa.gov/laws-regulations/summary-national-environmental-policy-act</a:t>
            </a:r>
          </a:p>
          <a:p>
            <a:pPr>
              <a:lnSpc>
                <a:spcPts val="2940"/>
              </a:lnSpc>
            </a:pPr>
            <a:endParaRPr lang="en-US" sz="2100" u="sng">
              <a:solidFill>
                <a:srgbClr val="FFFFFF"/>
              </a:solidFill>
              <a:latin typeface="Raleway"/>
            </a:endParaRPr>
          </a:p>
          <a:p>
            <a:pPr>
              <a:lnSpc>
                <a:spcPts val="2940"/>
              </a:lnSpc>
            </a:pPr>
            <a:r>
              <a:rPr lang="en-US" sz="2100">
                <a:solidFill>
                  <a:srgbClr val="FFFFFF"/>
                </a:solidFill>
                <a:latin typeface="Raleway Bold"/>
              </a:rPr>
              <a:t>Davis-Bacon Act: </a:t>
            </a:r>
            <a:r>
              <a:rPr lang="en-US" sz="2100" u="sng">
                <a:solidFill>
                  <a:srgbClr val="FFFFFF"/>
                </a:solidFill>
                <a:latin typeface="Raleway"/>
              </a:rPr>
              <a:t>https://www.dol.gov/agencies/whd/government-contracts/construction</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09505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5671769" y="1583967"/>
            <a:ext cx="3350311" cy="4147267"/>
          </a:xfrm>
          <a:custGeom>
            <a:avLst/>
            <a:gdLst/>
            <a:ahLst/>
            <a:cxnLst/>
            <a:rect l="l" t="t" r="r" b="b"/>
            <a:pathLst>
              <a:path w="3350311" h="4147267">
                <a:moveTo>
                  <a:pt x="0" y="0"/>
                </a:moveTo>
                <a:lnTo>
                  <a:pt x="3350311" y="0"/>
                </a:lnTo>
                <a:lnTo>
                  <a:pt x="3350311" y="4147266"/>
                </a:lnTo>
                <a:lnTo>
                  <a:pt x="0" y="4147266"/>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Drug-Free Workplace Act</a:t>
            </a:r>
          </a:p>
        </p:txBody>
      </p:sp>
      <p:sp>
        <p:nvSpPr>
          <p:cNvPr id="10" name="TextBox 10"/>
          <p:cNvSpPr txBox="1"/>
          <p:nvPr/>
        </p:nvSpPr>
        <p:spPr>
          <a:xfrm>
            <a:off x="920762" y="1227137"/>
            <a:ext cx="3349875" cy="4993005"/>
          </a:xfrm>
          <a:prstGeom prst="rect">
            <a:avLst/>
          </a:prstGeom>
        </p:spPr>
        <p:txBody>
          <a:bodyPr lIns="0" tIns="0" rIns="0" bIns="0" rtlCol="0" anchor="t">
            <a:spAutoFit/>
          </a:bodyPr>
          <a:lstStyle/>
          <a:p>
            <a:pPr>
              <a:lnSpc>
                <a:spcPts val="3779"/>
              </a:lnSpc>
            </a:pPr>
            <a:r>
              <a:rPr lang="en-US" sz="2699">
                <a:solidFill>
                  <a:srgbClr val="FFFFFF"/>
                </a:solidFill>
                <a:latin typeface="Raleway Bold"/>
              </a:rPr>
              <a:t>Basic Requirement</a:t>
            </a:r>
          </a:p>
          <a:p>
            <a:pPr>
              <a:lnSpc>
                <a:spcPts val="2660"/>
              </a:lnSpc>
            </a:pPr>
            <a:endParaRPr lang="en-US" sz="2699">
              <a:solidFill>
                <a:srgbClr val="FFFFFF"/>
              </a:solidFill>
              <a:latin typeface="Raleway Bold"/>
            </a:endParaRPr>
          </a:p>
          <a:p>
            <a:pPr>
              <a:lnSpc>
                <a:spcPts val="3359"/>
              </a:lnSpc>
            </a:pPr>
            <a:r>
              <a:rPr lang="en-US" sz="2399">
                <a:solidFill>
                  <a:srgbClr val="FFFFFF"/>
                </a:solidFill>
                <a:latin typeface="Raleway"/>
              </a:rPr>
              <a:t>Recipients are required to maintain a drug free workplace for all award-related employees; report any convictions occurring in the workplace timely; and have an ongoing drug free awareness program.</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Drug-Free Workplace Act</a:t>
            </a:r>
          </a:p>
        </p:txBody>
      </p:sp>
      <p:sp>
        <p:nvSpPr>
          <p:cNvPr id="9" name="TextBox 9"/>
          <p:cNvSpPr txBox="1"/>
          <p:nvPr/>
        </p:nvSpPr>
        <p:spPr>
          <a:xfrm>
            <a:off x="576890" y="1336962"/>
            <a:ext cx="8599820" cy="5553508"/>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2940"/>
              </a:lnSpc>
            </a:pPr>
            <a:r>
              <a:rPr lang="en-US" sz="2100" dirty="0">
                <a:solidFill>
                  <a:srgbClr val="FFFFFF"/>
                </a:solidFill>
                <a:latin typeface="Raleway Bold"/>
              </a:rPr>
              <a:t>The recipient must have a written policy as prescribed in the Drug Free Workplace Act (DFWA) that is distributed to all award-related employees.</a:t>
            </a:r>
          </a:p>
          <a:p>
            <a:pPr marL="388620" lvl="1" indent="-194310">
              <a:lnSpc>
                <a:spcPts val="2520"/>
              </a:lnSpc>
              <a:buFont typeface="Arial"/>
              <a:buChar char="•"/>
            </a:pPr>
            <a:r>
              <a:rPr lang="en-US" sz="1800" dirty="0">
                <a:solidFill>
                  <a:srgbClr val="FFFFFF"/>
                </a:solidFill>
                <a:latin typeface="Raleway"/>
              </a:rPr>
              <a:t>Recipients are required to have and distribute to award-related employees a written drug free workplace policy as prescribed by the DFWA. </a:t>
            </a:r>
          </a:p>
          <a:p>
            <a:pPr>
              <a:lnSpc>
                <a:spcPts val="2940"/>
              </a:lnSpc>
            </a:pPr>
            <a:endParaRPr lang="en-US" sz="1800" dirty="0">
              <a:solidFill>
                <a:srgbClr val="FFFFFF"/>
              </a:solidFill>
              <a:latin typeface="Raleway"/>
            </a:endParaRPr>
          </a:p>
          <a:p>
            <a:pPr>
              <a:lnSpc>
                <a:spcPts val="2940"/>
              </a:lnSpc>
            </a:pPr>
            <a:r>
              <a:rPr lang="en-US" sz="2100" dirty="0">
                <a:solidFill>
                  <a:srgbClr val="FFFFFF"/>
                </a:solidFill>
                <a:latin typeface="Raleway Bold"/>
              </a:rPr>
              <a:t>Governing Directive</a:t>
            </a:r>
          </a:p>
          <a:p>
            <a:pPr marL="388620" lvl="1" indent="-194310">
              <a:lnSpc>
                <a:spcPts val="2520"/>
              </a:lnSpc>
              <a:buFont typeface="Arial"/>
              <a:buChar char="•"/>
            </a:pPr>
            <a:r>
              <a:rPr lang="en-US" sz="1800" u="sng" dirty="0">
                <a:solidFill>
                  <a:schemeClr val="bg1"/>
                </a:solidFill>
                <a:latin typeface="Raleway"/>
                <a:hlinkClick r:id="rId3" tooltip="https://www.govinfo.gov/app/details/USCODE-2015-title41/USCODE-2015-title41-subtitleIV-chap81-sec8103">
                  <a:extLst>
                    <a:ext uri="{A12FA001-AC4F-418D-AE19-62706E023703}">
                      <ahyp:hlinkClr xmlns:ahyp="http://schemas.microsoft.com/office/drawing/2018/hyperlinkcolor" val="tx"/>
                    </a:ext>
                  </a:extLst>
                </a:hlinkClick>
              </a:rPr>
              <a:t>41 U.S.C. 8103 - Drug-free workplace requirements for Federal grant recipients - Content Details - USCODE-2015-title41-subtitleIV-chap81-sec8103 (govinfo.gov)</a:t>
            </a:r>
          </a:p>
          <a:p>
            <a:pPr marL="388620" lvl="1" indent="-194310">
              <a:lnSpc>
                <a:spcPts val="2520"/>
              </a:lnSpc>
              <a:buFont typeface="Arial"/>
              <a:buChar char="•"/>
            </a:pPr>
            <a:r>
              <a:rPr lang="en-US" sz="1800" u="sng" dirty="0" err="1">
                <a:solidFill>
                  <a:schemeClr val="bg1"/>
                </a:solidFill>
                <a:latin typeface="Raleway"/>
                <a:hlinkClick r:id="rId4" tooltip="https://www.ecfr.gov/current/title-49/subtitle-A/part-32/subpart-B/section-32.205">
                  <a:extLst>
                    <a:ext uri="{A12FA001-AC4F-418D-AE19-62706E023703}">
                      <ahyp:hlinkClr xmlns:ahyp="http://schemas.microsoft.com/office/drawing/2018/hyperlinkcolor" val="tx"/>
                    </a:ext>
                  </a:extLst>
                </a:hlinkClick>
              </a:rPr>
              <a:t>eCFR</a:t>
            </a:r>
            <a:r>
              <a:rPr lang="en-US" sz="1800" u="sng" dirty="0">
                <a:solidFill>
                  <a:schemeClr val="bg1"/>
                </a:solidFill>
                <a:latin typeface="Raleway"/>
                <a:hlinkClick r:id="rId4" tooltip="https://www.ecfr.gov/current/title-49/subtitle-A/part-32/subpart-B/section-32.205">
                  <a:extLst>
                    <a:ext uri="{A12FA001-AC4F-418D-AE19-62706E023703}">
                      <ahyp:hlinkClr xmlns:ahyp="http://schemas.microsoft.com/office/drawing/2018/hyperlinkcolor" val="tx"/>
                    </a:ext>
                  </a:extLst>
                </a:hlinkClick>
              </a:rPr>
              <a:t>: 49 CFR 32.205 -- What must I include in my drug-free workplace statement?</a:t>
            </a:r>
          </a:p>
          <a:p>
            <a:pPr marL="388620" lvl="1" indent="-194310">
              <a:lnSpc>
                <a:spcPts val="2520"/>
              </a:lnSpc>
              <a:buFont typeface="Arial"/>
              <a:buChar char="•"/>
            </a:pPr>
            <a:r>
              <a:rPr lang="en-US" sz="1800" u="sng" dirty="0" err="1">
                <a:solidFill>
                  <a:schemeClr val="bg1"/>
                </a:solidFill>
                <a:latin typeface="Raleway"/>
                <a:hlinkClick r:id="rId5" tooltip="https://www.ecfr.gov/current/title-49/subtitle-A/part-32/subpart-B/section-32.210">
                  <a:extLst>
                    <a:ext uri="{A12FA001-AC4F-418D-AE19-62706E023703}">
                      <ahyp:hlinkClr xmlns:ahyp="http://schemas.microsoft.com/office/drawing/2018/hyperlinkcolor" val="tx"/>
                    </a:ext>
                  </a:extLst>
                </a:hlinkClick>
              </a:rPr>
              <a:t>eCFR</a:t>
            </a:r>
            <a:r>
              <a:rPr lang="en-US" sz="1800" u="sng" dirty="0">
                <a:solidFill>
                  <a:schemeClr val="bg1"/>
                </a:solidFill>
                <a:latin typeface="Raleway"/>
                <a:hlinkClick r:id="rId5" tooltip="https://www.ecfr.gov/current/title-49/subtitle-A/part-32/subpart-B/section-32.210">
                  <a:extLst>
                    <a:ext uri="{A12FA001-AC4F-418D-AE19-62706E023703}">
                      <ahyp:hlinkClr xmlns:ahyp="http://schemas.microsoft.com/office/drawing/2018/hyperlinkcolor" val="tx"/>
                    </a:ext>
                  </a:extLst>
                </a:hlinkClick>
              </a:rPr>
              <a:t>: 49 CFR 32.210 -- To whom must I distribute my drug-free workplace statement?</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Drug-Free Workplace Act</a:t>
            </a:r>
          </a:p>
        </p:txBody>
      </p:sp>
      <p:sp>
        <p:nvSpPr>
          <p:cNvPr id="9" name="TextBox 9"/>
          <p:cNvSpPr txBox="1"/>
          <p:nvPr/>
        </p:nvSpPr>
        <p:spPr>
          <a:xfrm>
            <a:off x="576890" y="1301278"/>
            <a:ext cx="8599820" cy="3777615"/>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 </a:t>
            </a:r>
          </a:p>
          <a:p>
            <a:pPr>
              <a:lnSpc>
                <a:spcPts val="2660"/>
              </a:lnSpc>
            </a:pPr>
            <a:endParaRPr lang="en-US" sz="2699" dirty="0">
              <a:solidFill>
                <a:srgbClr val="FFFFFF"/>
              </a:solidFill>
              <a:latin typeface="Raleway Bold"/>
            </a:endParaRPr>
          </a:p>
          <a:p>
            <a:pPr>
              <a:lnSpc>
                <a:spcPts val="2940"/>
              </a:lnSpc>
            </a:pPr>
            <a:r>
              <a:rPr lang="en-US" sz="2100" dirty="0">
                <a:solidFill>
                  <a:srgbClr val="FFFFFF"/>
                </a:solidFill>
                <a:latin typeface="Raleway Bold"/>
              </a:rPr>
              <a:t>Recipient must have an on-going drug free awareness program for awarded-related employees.</a:t>
            </a:r>
          </a:p>
          <a:p>
            <a:pPr>
              <a:lnSpc>
                <a:spcPts val="2940"/>
              </a:lnSpc>
            </a:pPr>
            <a:endParaRPr lang="en-US" sz="2100" dirty="0">
              <a:solidFill>
                <a:srgbClr val="FFFFFF"/>
              </a:solidFill>
              <a:latin typeface="Raleway Bold"/>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a:solidFill>
                  <a:schemeClr val="bg1"/>
                </a:solidFill>
                <a:latin typeface="Raleway"/>
                <a:hlinkClick r:id="rId3" tooltip="https://www.govinfo.gov/content/pkg/USCODE-2009-title41/pdf/USCODE-2009-title41-chap10.pdf">
                  <a:extLst>
                    <a:ext uri="{A12FA001-AC4F-418D-AE19-62706E023703}">
                      <ahyp:hlinkClr xmlns:ahyp="http://schemas.microsoft.com/office/drawing/2018/hyperlinkcolor" val="tx"/>
                    </a:ext>
                  </a:extLst>
                </a:hlinkClick>
              </a:rPr>
              <a:t>Drug free workplace requirements USCODE-2009-title41-chap10.pdf (govinfo.gov)</a:t>
            </a:r>
            <a:r>
              <a:rPr lang="en-US" sz="2100" dirty="0">
                <a:solidFill>
                  <a:schemeClr val="bg1"/>
                </a:solidFill>
                <a:latin typeface="Raleway"/>
              </a:rPr>
              <a:t> (a) (1) (a – g)</a:t>
            </a:r>
          </a:p>
          <a:p>
            <a:pPr marL="453390" lvl="1" indent="-226695">
              <a:lnSpc>
                <a:spcPts val="2940"/>
              </a:lnSpc>
              <a:buFont typeface="Arial"/>
              <a:buChar char="•"/>
            </a:pPr>
            <a:r>
              <a:rPr lang="en-US" sz="2100" u="sng" dirty="0" err="1">
                <a:solidFill>
                  <a:schemeClr val="bg1"/>
                </a:solidFill>
                <a:latin typeface="Raleway"/>
                <a:hlinkClick r:id="rId4" tooltip="https://www.ecfr.gov/current/title-49/subtitle-A/part-32/subpart-B/section-32.215">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49/subtitle-A/part-32/subpart-B/section-32.215">
                  <a:extLst>
                    <a:ext uri="{A12FA001-AC4F-418D-AE19-62706E023703}">
                      <ahyp:hlinkClr xmlns:ahyp="http://schemas.microsoft.com/office/drawing/2018/hyperlinkcolor" val="tx"/>
                    </a:ext>
                  </a:extLst>
                </a:hlinkClick>
              </a:rPr>
              <a:t>: 49 CFR 32.215 -- What must I include in my drug-free awareness program?</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5481450" y="1123667"/>
            <a:ext cx="4006378" cy="5716863"/>
          </a:xfrm>
          <a:custGeom>
            <a:avLst/>
            <a:gdLst/>
            <a:ahLst/>
            <a:cxnLst/>
            <a:rect l="l" t="t" r="r" b="b"/>
            <a:pathLst>
              <a:path w="4006378" h="5716863">
                <a:moveTo>
                  <a:pt x="0" y="0"/>
                </a:moveTo>
                <a:lnTo>
                  <a:pt x="4006378" y="0"/>
                </a:lnTo>
                <a:lnTo>
                  <a:pt x="4006378" y="5716863"/>
                </a:lnTo>
                <a:lnTo>
                  <a:pt x="0" y="5716863"/>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dirty="0">
                <a:solidFill>
                  <a:srgbClr val="FFFFFF"/>
                </a:solidFill>
                <a:latin typeface="Roboto Bold"/>
              </a:rPr>
              <a:t>Drug and Alcohol Program</a:t>
            </a:r>
          </a:p>
        </p:txBody>
      </p:sp>
      <p:sp>
        <p:nvSpPr>
          <p:cNvPr id="10" name="TextBox 10"/>
          <p:cNvSpPr txBox="1"/>
          <p:nvPr/>
        </p:nvSpPr>
        <p:spPr>
          <a:xfrm>
            <a:off x="512466" y="1629093"/>
            <a:ext cx="4056070" cy="3999865"/>
          </a:xfrm>
          <a:prstGeom prst="rect">
            <a:avLst/>
          </a:prstGeom>
        </p:spPr>
        <p:txBody>
          <a:bodyPr lIns="0" tIns="0" rIns="0" bIns="0" rtlCol="0" anchor="t">
            <a:spAutoFit/>
          </a:bodyPr>
          <a:lstStyle/>
          <a:p>
            <a:pPr>
              <a:lnSpc>
                <a:spcPts val="3779"/>
              </a:lnSpc>
            </a:pPr>
            <a:r>
              <a:rPr lang="en-US" sz="2700">
                <a:solidFill>
                  <a:srgbClr val="FFFFFF"/>
                </a:solidFill>
                <a:latin typeface="Raleway Bold"/>
              </a:rPr>
              <a:t>Basic Requirement</a:t>
            </a:r>
          </a:p>
          <a:p>
            <a:pPr>
              <a:lnSpc>
                <a:spcPts val="2660"/>
              </a:lnSpc>
            </a:pPr>
            <a:endParaRPr lang="en-US" sz="2700">
              <a:solidFill>
                <a:srgbClr val="FFFFFF"/>
              </a:solidFill>
              <a:latin typeface="Raleway Bold"/>
            </a:endParaRPr>
          </a:p>
          <a:p>
            <a:pPr>
              <a:lnSpc>
                <a:spcPts val="3640"/>
              </a:lnSpc>
            </a:pPr>
            <a:r>
              <a:rPr lang="en-US" sz="2600">
                <a:solidFill>
                  <a:srgbClr val="FFFFFF"/>
                </a:solidFill>
                <a:latin typeface="Raleway"/>
              </a:rPr>
              <a:t>Recipients receiving MARAD funds that have safety-sensitive employees must have a drug and alcohol testing program in place for such employees.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 and Alcohol Program</a:t>
            </a:r>
          </a:p>
        </p:txBody>
      </p:sp>
      <p:sp>
        <p:nvSpPr>
          <p:cNvPr id="9" name="TextBox 9"/>
          <p:cNvSpPr txBox="1"/>
          <p:nvPr/>
        </p:nvSpPr>
        <p:spPr>
          <a:xfrm>
            <a:off x="266253" y="1212228"/>
            <a:ext cx="9296400" cy="5806398"/>
          </a:xfrm>
          <a:prstGeom prst="rect">
            <a:avLst/>
          </a:prstGeom>
        </p:spPr>
        <p:txBody>
          <a:bodyPr wrap="square" lIns="0" tIns="0" rIns="0" bIns="0" rtlCol="0" anchor="t">
            <a:spAutoFit/>
          </a:bodyPr>
          <a:lstStyle/>
          <a:p>
            <a:pPr>
              <a:lnSpc>
                <a:spcPts val="3639"/>
              </a:lnSpc>
            </a:pPr>
            <a:r>
              <a:rPr lang="en-US" sz="2599" dirty="0">
                <a:solidFill>
                  <a:srgbClr val="FFFFFF"/>
                </a:solidFill>
                <a:latin typeface="Raleway Bold"/>
              </a:rPr>
              <a:t>Basic Requirement</a:t>
            </a:r>
          </a:p>
          <a:p>
            <a:pPr>
              <a:lnSpc>
                <a:spcPts val="2100"/>
              </a:lnSpc>
            </a:pPr>
            <a:endParaRPr lang="en-US" sz="2599" dirty="0">
              <a:solidFill>
                <a:srgbClr val="FFFFFF"/>
              </a:solidFill>
              <a:latin typeface="Raleway Bold"/>
            </a:endParaRPr>
          </a:p>
          <a:p>
            <a:pPr>
              <a:lnSpc>
                <a:spcPts val="2940"/>
              </a:lnSpc>
            </a:pPr>
            <a:r>
              <a:rPr lang="en-US" sz="2100" dirty="0">
                <a:solidFill>
                  <a:srgbClr val="FFFFFF"/>
                </a:solidFill>
                <a:latin typeface="Raleway"/>
              </a:rPr>
              <a:t>The recipient must have a board-adopted drug and alcohol misuse policy.</a:t>
            </a:r>
          </a:p>
          <a:p>
            <a:pPr>
              <a:lnSpc>
                <a:spcPts val="2940"/>
              </a:lnSpc>
            </a:pPr>
            <a:r>
              <a:rPr lang="en-US" sz="2100" dirty="0">
                <a:solidFill>
                  <a:srgbClr val="FFFFFF"/>
                </a:solidFill>
                <a:latin typeface="Raleway"/>
              </a:rPr>
              <a:t>Recipients with safety-sensitive employees, as defined in 49 CFR Part 40, must have a drug and alcohol testing policy detailing the provisions of the recipient’s drug and alcohol program. </a:t>
            </a:r>
          </a:p>
          <a:p>
            <a:pPr>
              <a:lnSpc>
                <a:spcPts val="2100"/>
              </a:lnSpc>
            </a:pPr>
            <a:endParaRPr lang="en-US" sz="2100" dirty="0">
              <a:solidFill>
                <a:srgbClr val="FFFFFF"/>
              </a:solidFill>
              <a:latin typeface="Raleway"/>
            </a:endParaRPr>
          </a:p>
          <a:p>
            <a:pPr>
              <a:lnSpc>
                <a:spcPts val="2940"/>
              </a:lnSpc>
            </a:pPr>
            <a:r>
              <a:rPr lang="en-US" sz="2100" dirty="0">
                <a:solidFill>
                  <a:schemeClr val="bg1"/>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49/subtitle-A/part-40">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49/subtitle-A/part-40">
                  <a:extLst>
                    <a:ext uri="{A12FA001-AC4F-418D-AE19-62706E023703}">
                      <ahyp:hlinkClr xmlns:ahyp="http://schemas.microsoft.com/office/drawing/2018/hyperlinkcolor" val="tx"/>
                    </a:ext>
                  </a:extLst>
                </a:hlinkClick>
              </a:rPr>
              <a:t>: 49 CFR Part 40 -- Procedures for Workplace Drug and Alcohol Testing Programs</a:t>
            </a:r>
            <a:r>
              <a:rPr lang="en-US" sz="2100" dirty="0">
                <a:solidFill>
                  <a:schemeClr val="bg1"/>
                </a:solidFill>
                <a:latin typeface="Raleway"/>
              </a:rPr>
              <a:t> (a) (c)</a:t>
            </a:r>
          </a:p>
          <a:p>
            <a:pPr marL="453390" lvl="1" indent="-226695">
              <a:lnSpc>
                <a:spcPts val="2940"/>
              </a:lnSpc>
              <a:buFont typeface="Arial"/>
              <a:buChar char="•"/>
            </a:pPr>
            <a:r>
              <a:rPr lang="en-US" sz="2100" u="sng" dirty="0" err="1">
                <a:solidFill>
                  <a:schemeClr val="bg1"/>
                </a:solidFill>
                <a:latin typeface="Raleway"/>
                <a:hlinkClick r:id="rId4" tooltip="https://www.ecfr.gov/current/title-49/subtitle-A/part-40/subpart-A/section-40.5">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49/subtitle-A/part-40/subpart-A/section-40.5">
                  <a:extLst>
                    <a:ext uri="{A12FA001-AC4F-418D-AE19-62706E023703}">
                      <ahyp:hlinkClr xmlns:ahyp="http://schemas.microsoft.com/office/drawing/2018/hyperlinkcolor" val="tx"/>
                    </a:ext>
                  </a:extLst>
                </a:hlinkClick>
              </a:rPr>
              <a:t>: 49 CFR 40.5 -- Who issues authoritative interpretations of this regulation?</a:t>
            </a:r>
          </a:p>
          <a:p>
            <a:pPr marL="453390" lvl="1" indent="-226695">
              <a:lnSpc>
                <a:spcPts val="2940"/>
              </a:lnSpc>
              <a:buFont typeface="Arial"/>
              <a:buChar char="•"/>
            </a:pPr>
            <a:r>
              <a:rPr lang="en-US" sz="2100" u="sng" dirty="0" err="1">
                <a:solidFill>
                  <a:schemeClr val="bg1"/>
                </a:solidFill>
                <a:latin typeface="Raleway"/>
                <a:hlinkClick r:id="rId5" tooltip="https://www.ecfr.gov/current/title-49/subtitle-A/part-40/subpart-A/section-40.7">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5" tooltip="https://www.ecfr.gov/current/title-49/subtitle-A/part-40/subpart-A/section-40.7">
                  <a:extLst>
                    <a:ext uri="{A12FA001-AC4F-418D-AE19-62706E023703}">
                      <ahyp:hlinkClr xmlns:ahyp="http://schemas.microsoft.com/office/drawing/2018/hyperlinkcolor" val="tx"/>
                    </a:ext>
                  </a:extLst>
                </a:hlinkClick>
              </a:rPr>
              <a:t>: 49 CFR 40.7 -- How can you get an exemption from a requirement in this regulation?</a:t>
            </a:r>
          </a:p>
          <a:p>
            <a:pPr marL="453390" lvl="1" indent="-226695">
              <a:lnSpc>
                <a:spcPts val="2940"/>
              </a:lnSpc>
              <a:buFont typeface="Arial"/>
              <a:buChar char="•"/>
            </a:pPr>
            <a:r>
              <a:rPr lang="en-US" sz="2100" u="sng" dirty="0" err="1">
                <a:solidFill>
                  <a:schemeClr val="bg1"/>
                </a:solidFill>
                <a:latin typeface="Raleway"/>
                <a:hlinkClick r:id="rId6" tooltip="https://www.ecfr.gov/current/title-49/subtitle-A/part-40/subpart-B/section-40.1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6" tooltip="https://www.ecfr.gov/current/title-49/subtitle-A/part-40/subpart-B/section-40.11">
                  <a:extLst>
                    <a:ext uri="{A12FA001-AC4F-418D-AE19-62706E023703}">
                      <ahyp:hlinkClr xmlns:ahyp="http://schemas.microsoft.com/office/drawing/2018/hyperlinkcolor" val="tx"/>
                    </a:ext>
                  </a:extLst>
                </a:hlinkClick>
              </a:rPr>
              <a:t>: 49 CFR 40.11 -- What are the general responsibilities of employers under this regulation?</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29665"/>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 and Alcohol Program</a:t>
            </a:r>
          </a:p>
        </p:txBody>
      </p:sp>
      <p:sp>
        <p:nvSpPr>
          <p:cNvPr id="9" name="TextBox 9"/>
          <p:cNvSpPr txBox="1"/>
          <p:nvPr/>
        </p:nvSpPr>
        <p:spPr>
          <a:xfrm>
            <a:off x="512466" y="1129665"/>
            <a:ext cx="8897186" cy="5267789"/>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359"/>
              </a:lnSpc>
            </a:pPr>
            <a:r>
              <a:rPr lang="en-US" sz="2400" dirty="0">
                <a:solidFill>
                  <a:srgbClr val="FFFFFF"/>
                </a:solidFill>
                <a:latin typeface="Raleway"/>
              </a:rPr>
              <a:t>If you have covered employees and supervisors/officers, recipient must provide the minimum required training for those employees. </a:t>
            </a:r>
          </a:p>
          <a:p>
            <a:pPr>
              <a:lnSpc>
                <a:spcPts val="2520"/>
              </a:lnSpc>
            </a:pPr>
            <a:endParaRPr lang="en-US" sz="2400" dirty="0">
              <a:solidFill>
                <a:srgbClr val="FFFFFF"/>
              </a:solidFill>
              <a:latin typeface="Raleway"/>
            </a:endParaRPr>
          </a:p>
          <a:p>
            <a:pPr>
              <a:lnSpc>
                <a:spcPts val="3359"/>
              </a:lnSpc>
            </a:pPr>
            <a:r>
              <a:rPr lang="en-US" sz="2400" dirty="0">
                <a:solidFill>
                  <a:srgbClr val="FFFFFF"/>
                </a:solidFill>
                <a:latin typeface="Raleway"/>
              </a:rPr>
              <a:t>Recipients are required to provide </a:t>
            </a:r>
            <a:r>
              <a:rPr lang="en-US" sz="2400" dirty="0">
                <a:solidFill>
                  <a:srgbClr val="FFFFFF"/>
                </a:solidFill>
                <a:latin typeface="Raleway Bold"/>
              </a:rPr>
              <a:t>at least 60 minutes of drug training for covered employees and at least 120 minutes of training for supervisors</a:t>
            </a:r>
            <a:r>
              <a:rPr lang="en-US" sz="2400" dirty="0">
                <a:solidFill>
                  <a:srgbClr val="FFFFFF"/>
                </a:solidFill>
                <a:latin typeface="Raleway"/>
              </a:rPr>
              <a:t> and other officers authorized by the employer to make reasonable suspicion determination.</a:t>
            </a:r>
          </a:p>
          <a:p>
            <a:pPr>
              <a:lnSpc>
                <a:spcPts val="2240"/>
              </a:lnSpc>
            </a:pPr>
            <a:endParaRPr lang="en-US" sz="2400" dirty="0">
              <a:solidFill>
                <a:srgbClr val="FFFFFF"/>
              </a:solidFill>
              <a:latin typeface="Raleway"/>
            </a:endParaRPr>
          </a:p>
          <a:p>
            <a:pPr>
              <a:lnSpc>
                <a:spcPts val="3359"/>
              </a:lnSpc>
            </a:pPr>
            <a:r>
              <a:rPr lang="en-US" sz="2400" dirty="0">
                <a:solidFill>
                  <a:schemeClr val="bg1"/>
                </a:solidFill>
                <a:latin typeface="Raleway Bold"/>
              </a:rPr>
              <a:t>Governing Directive</a:t>
            </a:r>
          </a:p>
          <a:p>
            <a:pPr marL="453392" lvl="1" indent="-226696">
              <a:lnSpc>
                <a:spcPts val="2940"/>
              </a:lnSpc>
              <a:buFont typeface="Arial"/>
              <a:buChar char="•"/>
            </a:pPr>
            <a:r>
              <a:rPr lang="en-US" sz="2100" u="sng" dirty="0" err="1">
                <a:solidFill>
                  <a:schemeClr val="bg1"/>
                </a:solidFill>
                <a:latin typeface="Raleway"/>
                <a:hlinkClick r:id="rId3" tooltip="https://www.ecfr.gov/current/title-49/part-40/subpart-B">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49/part-40/subpart-B">
                  <a:extLst>
                    <a:ext uri="{A12FA001-AC4F-418D-AE19-62706E023703}">
                      <ahyp:hlinkClr xmlns:ahyp="http://schemas.microsoft.com/office/drawing/2018/hyperlinkcolor" val="tx"/>
                    </a:ext>
                  </a:extLst>
                </a:hlinkClick>
              </a:rPr>
              <a:t>: 49 CFR Part 40 Subpart B -- Employer Responsibilities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 and Alcohol Program</a:t>
            </a:r>
          </a:p>
        </p:txBody>
      </p:sp>
      <p:sp>
        <p:nvSpPr>
          <p:cNvPr id="9" name="TextBox 9"/>
          <p:cNvSpPr txBox="1"/>
          <p:nvPr/>
        </p:nvSpPr>
        <p:spPr>
          <a:xfrm>
            <a:off x="512466" y="1530667"/>
            <a:ext cx="8897186" cy="4100803"/>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3359"/>
              </a:lnSpc>
            </a:pPr>
            <a:r>
              <a:rPr lang="en-US" sz="2400" dirty="0">
                <a:solidFill>
                  <a:srgbClr val="FFFFFF"/>
                </a:solidFill>
                <a:latin typeface="Raleway Bold"/>
              </a:rPr>
              <a:t>Recipient must obtain drug and alcohol testing records from employees’ prior employer. These records must be stored in a secure controlled access location.</a:t>
            </a:r>
          </a:p>
          <a:p>
            <a:pPr>
              <a:lnSpc>
                <a:spcPts val="3359"/>
              </a:lnSpc>
            </a:pPr>
            <a:endParaRPr lang="en-US" sz="2400" dirty="0">
              <a:solidFill>
                <a:srgbClr val="FFFFFF"/>
              </a:solidFill>
              <a:latin typeface="Raleway Bold"/>
            </a:endParaRPr>
          </a:p>
          <a:p>
            <a:pPr>
              <a:lnSpc>
                <a:spcPts val="3359"/>
              </a:lnSpc>
            </a:pPr>
            <a:r>
              <a:rPr lang="en-US" sz="2400" dirty="0">
                <a:solidFill>
                  <a:srgbClr val="FFFFFF"/>
                </a:solidFill>
                <a:latin typeface="Raleway Bold"/>
              </a:rPr>
              <a:t>Governing Directive</a:t>
            </a:r>
          </a:p>
          <a:p>
            <a:pPr marL="453392" lvl="1" indent="-226696">
              <a:lnSpc>
                <a:spcPts val="2940"/>
              </a:lnSpc>
              <a:buFont typeface="Arial"/>
              <a:buChar char="•"/>
            </a:pPr>
            <a:r>
              <a:rPr lang="en-US" sz="2100" u="sng" dirty="0" err="1">
                <a:solidFill>
                  <a:schemeClr val="bg1"/>
                </a:solidFill>
                <a:latin typeface="Raleway"/>
                <a:hlinkClick r:id="rId3" tooltip="https://www.ecfr.gov/current/title-49/subtitle-A/part-40/subpart-B/section-40.25">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49/subtitle-A/part-40/subpart-B/section-40.25">
                  <a:extLst>
                    <a:ext uri="{A12FA001-AC4F-418D-AE19-62706E023703}">
                      <ahyp:hlinkClr xmlns:ahyp="http://schemas.microsoft.com/office/drawing/2018/hyperlinkcolor" val="tx"/>
                    </a:ext>
                  </a:extLst>
                </a:hlinkClick>
              </a:rPr>
              <a:t>: 49 CFR 40.25 -- Must an employer check on the drug and alcohol testing record of employees it is intending to use to perform safety-sensitive duties?</a:t>
            </a:r>
            <a:r>
              <a:rPr lang="en-US" sz="2100" dirty="0">
                <a:solidFill>
                  <a:schemeClr val="bg1"/>
                </a:solidFill>
                <a:latin typeface="Raleway"/>
              </a:rPr>
              <a:t> (a), (d), (e)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754264" y="1444468"/>
            <a:ext cx="3304836" cy="691103"/>
            <a:chOff x="0" y="0"/>
            <a:chExt cx="4406449" cy="921471"/>
          </a:xfrm>
        </p:grpSpPr>
        <p:sp>
          <p:nvSpPr>
            <p:cNvPr id="3" name="Freeform 3"/>
            <p:cNvSpPr/>
            <p:nvPr/>
          </p:nvSpPr>
          <p:spPr>
            <a:xfrm>
              <a:off x="0" y="0"/>
              <a:ext cx="921471" cy="921471"/>
            </a:xfrm>
            <a:custGeom>
              <a:avLst/>
              <a:gdLst/>
              <a:ahLst/>
              <a:cxnLst/>
              <a:rect l="l" t="t" r="r" b="b"/>
              <a:pathLst>
                <a:path w="921471" h="921471">
                  <a:moveTo>
                    <a:pt x="0" y="0"/>
                  </a:moveTo>
                  <a:lnTo>
                    <a:pt x="921471" y="0"/>
                  </a:lnTo>
                  <a:lnTo>
                    <a:pt x="921471" y="921471"/>
                  </a:lnTo>
                  <a:lnTo>
                    <a:pt x="0" y="9214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265711" y="-133350"/>
              <a:ext cx="3140737" cy="986790"/>
            </a:xfrm>
            <a:prstGeom prst="rect">
              <a:avLst/>
            </a:prstGeom>
          </p:spPr>
          <p:txBody>
            <a:bodyPr lIns="0" tIns="0" rIns="0" bIns="0" rtlCol="0" anchor="t">
              <a:spAutoFit/>
            </a:bodyPr>
            <a:lstStyle/>
            <a:p>
              <a:pPr>
                <a:lnSpc>
                  <a:spcPts val="6300"/>
                </a:lnSpc>
              </a:pPr>
              <a:r>
                <a:rPr lang="en-US" sz="4200">
                  <a:solidFill>
                    <a:srgbClr val="FFFFFF"/>
                  </a:solidFill>
                  <a:latin typeface="Raleway"/>
                </a:rPr>
                <a:t>MARAD</a:t>
              </a:r>
            </a:p>
          </p:txBody>
        </p:sp>
      </p:grpSp>
      <p:grpSp>
        <p:nvGrpSpPr>
          <p:cNvPr id="5" name="Group 5"/>
          <p:cNvGrpSpPr/>
          <p:nvPr/>
        </p:nvGrpSpPr>
        <p:grpSpPr>
          <a:xfrm>
            <a:off x="0" y="0"/>
            <a:ext cx="9753600" cy="1344456"/>
            <a:chOff x="0" y="0"/>
            <a:chExt cx="3612444" cy="344176"/>
          </a:xfrm>
        </p:grpSpPr>
        <p:sp>
          <p:nvSpPr>
            <p:cNvPr id="6" name="Freeform 6"/>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7" name="TextBox 7"/>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8" name="Group 8"/>
          <p:cNvGrpSpPr/>
          <p:nvPr/>
        </p:nvGrpSpPr>
        <p:grpSpPr>
          <a:xfrm>
            <a:off x="6586686" y="146502"/>
            <a:ext cx="2975967" cy="636270"/>
            <a:chOff x="0" y="0"/>
            <a:chExt cx="3967956" cy="848360"/>
          </a:xfrm>
        </p:grpSpPr>
        <p:sp>
          <p:nvSpPr>
            <p:cNvPr id="9" name="Freeform 9"/>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1" name="TextBox 11"/>
          <p:cNvSpPr txBox="1"/>
          <p:nvPr/>
        </p:nvSpPr>
        <p:spPr>
          <a:xfrm>
            <a:off x="170379" y="79827"/>
            <a:ext cx="3411021" cy="721995"/>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FFFF"/>
                </a:solidFill>
                <a:latin typeface="Roboto Bold"/>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AutoShape 2"/>
          <p:cNvSpPr/>
          <p:nvPr/>
        </p:nvSpPr>
        <p:spPr>
          <a:xfrm>
            <a:off x="0" y="898659"/>
            <a:ext cx="10087950" cy="564381"/>
          </a:xfrm>
          <a:prstGeom prst="rect">
            <a:avLst/>
          </a:prstGeom>
          <a:solidFill>
            <a:srgbClr val="062544"/>
          </a:solidFill>
        </p:spPr>
        <p:txBody>
          <a:bodyPr/>
          <a:lstStyle/>
          <a:p>
            <a:endParaRPr lang="en-US"/>
          </a:p>
        </p:txBody>
      </p:sp>
      <p:sp>
        <p:nvSpPr>
          <p:cNvPr id="3" name="Freeform 3"/>
          <p:cNvSpPr/>
          <p:nvPr/>
        </p:nvSpPr>
        <p:spPr>
          <a:xfrm>
            <a:off x="844262" y="1577340"/>
            <a:ext cx="8399427" cy="5597556"/>
          </a:xfrm>
          <a:custGeom>
            <a:avLst/>
            <a:gdLst/>
            <a:ahLst/>
            <a:cxnLst/>
            <a:rect l="l" t="t" r="r" b="b"/>
            <a:pathLst>
              <a:path w="8399427" h="5597556">
                <a:moveTo>
                  <a:pt x="0" y="0"/>
                </a:moveTo>
                <a:lnTo>
                  <a:pt x="8399426" y="0"/>
                </a:lnTo>
                <a:lnTo>
                  <a:pt x="8399426" y="5597556"/>
                </a:lnTo>
                <a:lnTo>
                  <a:pt x="0" y="5597556"/>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828840" y="909578"/>
            <a:ext cx="6095921" cy="417576"/>
          </a:xfrm>
          <a:prstGeom prst="rect">
            <a:avLst/>
          </a:prstGeom>
        </p:spPr>
        <p:txBody>
          <a:bodyPr lIns="0" tIns="0" rIns="0" bIns="0" rtlCol="0" anchor="t">
            <a:spAutoFit/>
          </a:bodyPr>
          <a:lstStyle/>
          <a:p>
            <a:pPr algn="ctr">
              <a:lnSpc>
                <a:spcPts val="3360"/>
              </a:lnSpc>
              <a:spcBef>
                <a:spcPct val="0"/>
              </a:spcBef>
            </a:pPr>
            <a:r>
              <a:rPr lang="en-US" sz="2240">
                <a:solidFill>
                  <a:srgbClr val="FFFFFF"/>
                </a:solidFill>
                <a:latin typeface="Roboto Bold"/>
              </a:rPr>
              <a:t>Discretionary Grant Awards &amp; Selected Projects</a:t>
            </a:r>
          </a:p>
        </p:txBody>
      </p:sp>
      <p:grpSp>
        <p:nvGrpSpPr>
          <p:cNvPr id="5" name="Group 5"/>
          <p:cNvGrpSpPr/>
          <p:nvPr/>
        </p:nvGrpSpPr>
        <p:grpSpPr>
          <a:xfrm>
            <a:off x="0" y="0"/>
            <a:ext cx="9753600" cy="929274"/>
            <a:chOff x="0" y="0"/>
            <a:chExt cx="3612444" cy="344176"/>
          </a:xfrm>
        </p:grpSpPr>
        <p:sp>
          <p:nvSpPr>
            <p:cNvPr id="6" name="Freeform 6"/>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7" name="TextBox 7"/>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8" name="Group 8"/>
          <p:cNvGrpSpPr/>
          <p:nvPr/>
        </p:nvGrpSpPr>
        <p:grpSpPr>
          <a:xfrm>
            <a:off x="6586686" y="146502"/>
            <a:ext cx="2975967" cy="636270"/>
            <a:chOff x="0" y="0"/>
            <a:chExt cx="3967956" cy="848360"/>
          </a:xfrm>
        </p:grpSpPr>
        <p:sp>
          <p:nvSpPr>
            <p:cNvPr id="9" name="Freeform 9"/>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1" name="TextBox 11"/>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Infrastructure Programs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 and Alcohol Program</a:t>
            </a:r>
          </a:p>
        </p:txBody>
      </p:sp>
      <p:sp>
        <p:nvSpPr>
          <p:cNvPr id="9" name="TextBox 9"/>
          <p:cNvSpPr txBox="1"/>
          <p:nvPr/>
        </p:nvSpPr>
        <p:spPr>
          <a:xfrm>
            <a:off x="428207" y="1288428"/>
            <a:ext cx="8897186" cy="5530215"/>
          </a:xfrm>
          <a:prstGeom prst="rect">
            <a:avLst/>
          </a:prstGeom>
        </p:spPr>
        <p:txBody>
          <a:bodyPr lIns="0" tIns="0" rIns="0" bIns="0" rtlCol="0" anchor="t">
            <a:spAutoFit/>
          </a:bodyPr>
          <a:lstStyle/>
          <a:p>
            <a:pPr>
              <a:lnSpc>
                <a:spcPts val="3779"/>
              </a:lnSpc>
            </a:pPr>
            <a:r>
              <a:rPr lang="en-US" sz="2699" dirty="0">
                <a:solidFill>
                  <a:srgbClr val="FFFFFF"/>
                </a:solidFill>
                <a:latin typeface="Raleway Bold"/>
              </a:rPr>
              <a:t>Basic Requirement</a:t>
            </a:r>
          </a:p>
          <a:p>
            <a:pPr>
              <a:lnSpc>
                <a:spcPts val="2660"/>
              </a:lnSpc>
            </a:pPr>
            <a:endParaRPr lang="en-US" sz="2699" dirty="0">
              <a:solidFill>
                <a:srgbClr val="FFFFFF"/>
              </a:solidFill>
              <a:latin typeface="Raleway Bold"/>
            </a:endParaRPr>
          </a:p>
          <a:p>
            <a:pPr>
              <a:lnSpc>
                <a:spcPts val="2940"/>
              </a:lnSpc>
            </a:pPr>
            <a:r>
              <a:rPr lang="en-US" sz="2100" dirty="0">
                <a:solidFill>
                  <a:srgbClr val="FFFFFF"/>
                </a:solidFill>
                <a:latin typeface="Raleway Bold"/>
              </a:rPr>
              <a:t>Recipient must ensure all medical review officers, substance abuse professionals, breath alcohol technicians, and collectors in the drug and alcohol testing program have the required qualifications.</a:t>
            </a:r>
          </a:p>
          <a:p>
            <a:pPr>
              <a:lnSpc>
                <a:spcPts val="2100"/>
              </a:lnSpc>
            </a:pPr>
            <a:endParaRPr lang="en-US" sz="2100" dirty="0">
              <a:solidFill>
                <a:srgbClr val="FFFFFF"/>
              </a:solidFill>
              <a:latin typeface="Raleway Bold"/>
            </a:endParaRPr>
          </a:p>
          <a:p>
            <a:pPr>
              <a:lnSpc>
                <a:spcPts val="2940"/>
              </a:lnSpc>
            </a:pPr>
            <a:r>
              <a:rPr lang="en-US" sz="2100" dirty="0">
                <a:solidFill>
                  <a:srgbClr val="FFFFFF"/>
                </a:solidFill>
                <a:latin typeface="Raleway Bold"/>
              </a:rPr>
              <a:t>Governing Directive</a:t>
            </a:r>
          </a:p>
          <a:p>
            <a:pPr marL="453390" lvl="1" indent="-226695">
              <a:lnSpc>
                <a:spcPts val="2940"/>
              </a:lnSpc>
              <a:buFont typeface="Arial"/>
              <a:buChar char="•"/>
            </a:pPr>
            <a:r>
              <a:rPr lang="en-US" sz="2100" u="sng" dirty="0" err="1">
                <a:solidFill>
                  <a:schemeClr val="bg1"/>
                </a:solidFill>
                <a:latin typeface="Raleway"/>
                <a:hlinkClick r:id="rId3" tooltip="https://www.ecfr.gov/current/title-10/chapter-I/part-40/subject-group-ECFR26e1eef8b562e97/section-40.3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10/chapter-I/part-40/subject-group-ECFR26e1eef8b562e97/section-40.31">
                  <a:extLst>
                    <a:ext uri="{A12FA001-AC4F-418D-AE19-62706E023703}">
                      <ahyp:hlinkClr xmlns:ahyp="http://schemas.microsoft.com/office/drawing/2018/hyperlinkcolor" val="tx"/>
                    </a:ext>
                  </a:extLst>
                </a:hlinkClick>
              </a:rPr>
              <a:t>: 10 CFR 40.31 -- Application for specific licenses.</a:t>
            </a:r>
          </a:p>
          <a:p>
            <a:pPr marL="453390" lvl="1" indent="-226695">
              <a:lnSpc>
                <a:spcPts val="2940"/>
              </a:lnSpc>
              <a:buFont typeface="Arial"/>
              <a:buChar char="•"/>
            </a:pPr>
            <a:r>
              <a:rPr lang="en-US" sz="2100" u="sng" dirty="0" err="1">
                <a:solidFill>
                  <a:schemeClr val="bg1"/>
                </a:solidFill>
                <a:latin typeface="Raleway"/>
                <a:hlinkClick r:id="rId4" tooltip="https://www.ecfr.gov/current/title-49/subtitle-A/part-40/subpart-C/section-40.33">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49/subtitle-A/part-40/subpart-C/section-40.33">
                  <a:extLst>
                    <a:ext uri="{A12FA001-AC4F-418D-AE19-62706E023703}">
                      <ahyp:hlinkClr xmlns:ahyp="http://schemas.microsoft.com/office/drawing/2018/hyperlinkcolor" val="tx"/>
                    </a:ext>
                  </a:extLst>
                </a:hlinkClick>
              </a:rPr>
              <a:t>: 49 CFR 40.33 -- What training requirements must a collector meet?</a:t>
            </a:r>
            <a:r>
              <a:rPr lang="en-US" sz="2100" dirty="0">
                <a:solidFill>
                  <a:schemeClr val="bg1"/>
                </a:solidFill>
                <a:latin typeface="Raleway"/>
              </a:rPr>
              <a:t> (e), (g)</a:t>
            </a:r>
          </a:p>
          <a:p>
            <a:pPr marL="453390" lvl="1" indent="-226695">
              <a:lnSpc>
                <a:spcPts val="2940"/>
              </a:lnSpc>
              <a:buFont typeface="Arial"/>
              <a:buChar char="•"/>
            </a:pPr>
            <a:r>
              <a:rPr lang="en-US" sz="2100" u="sng" dirty="0" err="1">
                <a:solidFill>
                  <a:schemeClr val="bg1"/>
                </a:solidFill>
                <a:latin typeface="Raleway"/>
                <a:hlinkClick r:id="rId5" tooltip="https://www.ecfr.gov/current/title-49/subtitle-A/part-40/subpart-G/section-40.12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5" tooltip="https://www.ecfr.gov/current/title-49/subtitle-A/part-40/subpart-G/section-40.121">
                  <a:extLst>
                    <a:ext uri="{A12FA001-AC4F-418D-AE19-62706E023703}">
                      <ahyp:hlinkClr xmlns:ahyp="http://schemas.microsoft.com/office/drawing/2018/hyperlinkcolor" val="tx"/>
                    </a:ext>
                  </a:extLst>
                </a:hlinkClick>
              </a:rPr>
              <a:t>: 49 CFR 40.121 -- Who is qualified to act as an MRO?</a:t>
            </a:r>
            <a:r>
              <a:rPr lang="en-US" sz="2100" dirty="0">
                <a:solidFill>
                  <a:schemeClr val="bg1"/>
                </a:solidFill>
                <a:latin typeface="Raleway"/>
              </a:rPr>
              <a:t> (d), (e)</a:t>
            </a:r>
          </a:p>
          <a:p>
            <a:pPr marL="453390" lvl="1" indent="-226695">
              <a:lnSpc>
                <a:spcPts val="2940"/>
              </a:lnSpc>
              <a:buFont typeface="Arial"/>
              <a:buChar char="•"/>
            </a:pPr>
            <a:r>
              <a:rPr lang="en-US" sz="2100" u="sng" dirty="0" err="1">
                <a:solidFill>
                  <a:schemeClr val="bg1"/>
                </a:solidFill>
                <a:latin typeface="Raleway"/>
                <a:hlinkClick r:id="rId6" tooltip="https://www.ecfr.gov/current/title-49/subtitle-A/part-40/subpart-J/section-40.21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6" tooltip="https://www.ecfr.gov/current/title-49/subtitle-A/part-40/subpart-J/section-40.211">
                  <a:extLst>
                    <a:ext uri="{A12FA001-AC4F-418D-AE19-62706E023703}">
                      <ahyp:hlinkClr xmlns:ahyp="http://schemas.microsoft.com/office/drawing/2018/hyperlinkcolor" val="tx"/>
                    </a:ext>
                  </a:extLst>
                </a:hlinkClick>
              </a:rPr>
              <a:t>: 49 CFR 40.211 -- Who conducts DOT alcohol tests?</a:t>
            </a:r>
            <a:r>
              <a:rPr lang="en-US" sz="2100" dirty="0">
                <a:solidFill>
                  <a:schemeClr val="bg1"/>
                </a:solidFill>
                <a:latin typeface="Raleway"/>
              </a:rPr>
              <a:t> (a)</a:t>
            </a:r>
          </a:p>
          <a:p>
            <a:pPr marL="453390" lvl="1" indent="-226695">
              <a:lnSpc>
                <a:spcPts val="2940"/>
              </a:lnSpc>
              <a:buFont typeface="Arial"/>
              <a:buChar char="•"/>
            </a:pPr>
            <a:r>
              <a:rPr lang="en-US" sz="2100" u="sng" dirty="0" err="1">
                <a:solidFill>
                  <a:schemeClr val="bg1"/>
                </a:solidFill>
                <a:latin typeface="Raleway"/>
                <a:hlinkClick r:id="rId7" tooltip="https://www.ecfr.gov/current/title-49/subtitle-A/part-40/subpart-J/section-40.213">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7" tooltip="https://www.ecfr.gov/current/title-49/subtitle-A/part-40/subpart-J/section-40.213">
                  <a:extLst>
                    <a:ext uri="{A12FA001-AC4F-418D-AE19-62706E023703}">
                      <ahyp:hlinkClr xmlns:ahyp="http://schemas.microsoft.com/office/drawing/2018/hyperlinkcolor" val="tx"/>
                    </a:ext>
                  </a:extLst>
                </a:hlinkClick>
              </a:rPr>
              <a:t>: 49 CFR 40.213 -- What training requirements must STTs and BATs meet?</a:t>
            </a:r>
            <a:r>
              <a:rPr lang="en-US" sz="2100" dirty="0">
                <a:solidFill>
                  <a:schemeClr val="bg1"/>
                </a:solidFill>
                <a:latin typeface="Raleway"/>
              </a:rPr>
              <a:t> (e), (g)</a:t>
            </a:r>
          </a:p>
          <a:p>
            <a:pPr marL="453390" lvl="1" indent="-226695">
              <a:lnSpc>
                <a:spcPts val="2940"/>
              </a:lnSpc>
              <a:buFont typeface="Arial"/>
              <a:buChar char="•"/>
            </a:pPr>
            <a:r>
              <a:rPr lang="en-US" sz="2100" u="sng" dirty="0" err="1">
                <a:solidFill>
                  <a:schemeClr val="bg1"/>
                </a:solidFill>
                <a:latin typeface="Raleway"/>
                <a:hlinkClick r:id="rId8" tooltip="https://www.ecfr.gov/current/title-49/subtitle-A/part-40/subpart-O/section-40.28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8" tooltip="https://www.ecfr.gov/current/title-49/subtitle-A/part-40/subpart-O/section-40.281">
                  <a:extLst>
                    <a:ext uri="{A12FA001-AC4F-418D-AE19-62706E023703}">
                      <ahyp:hlinkClr xmlns:ahyp="http://schemas.microsoft.com/office/drawing/2018/hyperlinkcolor" val="tx"/>
                    </a:ext>
                  </a:extLst>
                </a:hlinkClick>
              </a:rPr>
              <a:t>: 49 CFR 40.281 -- Who is qualified to act as a SAP?</a:t>
            </a:r>
            <a:r>
              <a:rPr lang="en-US" sz="2100" dirty="0">
                <a:solidFill>
                  <a:schemeClr val="bg1"/>
                </a:solidFill>
                <a:latin typeface="Raleway"/>
              </a:rPr>
              <a:t> (d), (e)</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3919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225877"/>
            <a:ext cx="6074220"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Drug and Alcohol Program</a:t>
            </a:r>
          </a:p>
        </p:txBody>
      </p:sp>
      <p:sp>
        <p:nvSpPr>
          <p:cNvPr id="9" name="TextBox 9"/>
          <p:cNvSpPr txBox="1"/>
          <p:nvPr/>
        </p:nvSpPr>
        <p:spPr>
          <a:xfrm>
            <a:off x="607741" y="1139190"/>
            <a:ext cx="4091754" cy="5814695"/>
          </a:xfrm>
          <a:prstGeom prst="rect">
            <a:avLst/>
          </a:prstGeom>
        </p:spPr>
        <p:txBody>
          <a:bodyPr lIns="0" tIns="0" rIns="0" bIns="0" rtlCol="0" anchor="t">
            <a:spAutoFit/>
          </a:bodyPr>
          <a:lstStyle/>
          <a:p>
            <a:pPr>
              <a:lnSpc>
                <a:spcPts val="3499"/>
              </a:lnSpc>
            </a:pPr>
            <a:r>
              <a:rPr lang="en-US" sz="2499">
                <a:solidFill>
                  <a:srgbClr val="FFFFFF"/>
                </a:solidFill>
                <a:latin typeface="Raleway Bold"/>
              </a:rPr>
              <a:t>SAP Assessments and Evaluations</a:t>
            </a:r>
          </a:p>
          <a:p>
            <a:pPr>
              <a:lnSpc>
                <a:spcPts val="2660"/>
              </a:lnSpc>
            </a:pPr>
            <a:endParaRPr lang="en-US" sz="2499">
              <a:solidFill>
                <a:srgbClr val="FFFFFF"/>
              </a:solidFill>
              <a:latin typeface="Raleway Bold"/>
            </a:endParaRPr>
          </a:p>
          <a:p>
            <a:pPr>
              <a:lnSpc>
                <a:spcPts val="3359"/>
              </a:lnSpc>
            </a:pPr>
            <a:r>
              <a:rPr lang="en-US" sz="2400">
                <a:solidFill>
                  <a:srgbClr val="FFFFFF"/>
                </a:solidFill>
                <a:latin typeface="Raleway"/>
              </a:rPr>
              <a:t>The SAP must conduct a face-to-face assessment and evaluation of an employee who has violated DOT drug and alcohol regulations. DOT has always maintained that the “face-to-face" assessment and evaluation must be done “in person” and is essential to the SAP process. </a:t>
            </a:r>
          </a:p>
        </p:txBody>
      </p:sp>
      <p:sp>
        <p:nvSpPr>
          <p:cNvPr id="10" name="TextBox 10"/>
          <p:cNvSpPr txBox="1"/>
          <p:nvPr/>
        </p:nvSpPr>
        <p:spPr>
          <a:xfrm>
            <a:off x="5054104" y="1139190"/>
            <a:ext cx="4091754" cy="5604510"/>
          </a:xfrm>
          <a:prstGeom prst="rect">
            <a:avLst/>
          </a:prstGeom>
        </p:spPr>
        <p:txBody>
          <a:bodyPr lIns="0" tIns="0" rIns="0" bIns="0" rtlCol="0" anchor="t">
            <a:spAutoFit/>
          </a:bodyPr>
          <a:lstStyle/>
          <a:p>
            <a:pPr marL="453390" lvl="1" indent="-226695">
              <a:lnSpc>
                <a:spcPts val="2940"/>
              </a:lnSpc>
              <a:buFont typeface="Arial"/>
              <a:buChar char="•"/>
            </a:pPr>
            <a:r>
              <a:rPr lang="en-US" sz="2100" u="sng" dirty="0" err="1">
                <a:solidFill>
                  <a:schemeClr val="bg1"/>
                </a:solidFill>
                <a:latin typeface="Raleway"/>
                <a:hlinkClick r:id="rId3" tooltip="https://www.ecfr.gov/current/title-49/subtitle-A/part-40/subpart-O/section-40.29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3" tooltip="https://www.ecfr.gov/current/title-49/subtitle-A/part-40/subpart-O/section-40.291">
                  <a:extLst>
                    <a:ext uri="{A12FA001-AC4F-418D-AE19-62706E023703}">
                      <ahyp:hlinkClr xmlns:ahyp="http://schemas.microsoft.com/office/drawing/2018/hyperlinkcolor" val="tx"/>
                    </a:ext>
                  </a:extLst>
                </a:hlinkClick>
              </a:rPr>
              <a:t>: 49 CFR 40.291 -- What is the role of the SAP in the evaluation, referral, and treatment process of an employee who has violated DOT agency drug and alcohol testing regulations?</a:t>
            </a:r>
          </a:p>
          <a:p>
            <a:pPr marL="453390" lvl="1" indent="-226695">
              <a:lnSpc>
                <a:spcPts val="2940"/>
              </a:lnSpc>
              <a:buFont typeface="Arial"/>
              <a:buChar char="•"/>
            </a:pPr>
            <a:r>
              <a:rPr lang="en-US" sz="2100" u="sng" dirty="0" err="1">
                <a:solidFill>
                  <a:schemeClr val="bg1"/>
                </a:solidFill>
                <a:latin typeface="Raleway"/>
                <a:hlinkClick r:id="rId4" tooltip="https://www.ecfr.gov/current/title-49/subtitle-A/part-40/subpart-O/section-40.293">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4" tooltip="https://www.ecfr.gov/current/title-49/subtitle-A/part-40/subpart-O/section-40.293">
                  <a:extLst>
                    <a:ext uri="{A12FA001-AC4F-418D-AE19-62706E023703}">
                      <ahyp:hlinkClr xmlns:ahyp="http://schemas.microsoft.com/office/drawing/2018/hyperlinkcolor" val="tx"/>
                    </a:ext>
                  </a:extLst>
                </a:hlinkClick>
              </a:rPr>
              <a:t>: 49 CFR 40.293 -- What is the SAP's function in conducting the initial evaluation of an employee?</a:t>
            </a:r>
          </a:p>
          <a:p>
            <a:pPr marL="453390" lvl="1" indent="-226695">
              <a:lnSpc>
                <a:spcPts val="2940"/>
              </a:lnSpc>
              <a:buFont typeface="Arial"/>
              <a:buChar char="•"/>
            </a:pPr>
            <a:r>
              <a:rPr lang="en-US" sz="2100" u="sng" dirty="0" err="1">
                <a:solidFill>
                  <a:schemeClr val="bg1"/>
                </a:solidFill>
                <a:latin typeface="Raleway"/>
                <a:hlinkClick r:id="rId5" tooltip="https://www.ecfr.gov/current/title-49/subtitle-A/part-40/subpart-O/section-40.301">
                  <a:extLst>
                    <a:ext uri="{A12FA001-AC4F-418D-AE19-62706E023703}">
                      <ahyp:hlinkClr xmlns:ahyp="http://schemas.microsoft.com/office/drawing/2018/hyperlinkcolor" val="tx"/>
                    </a:ext>
                  </a:extLst>
                </a:hlinkClick>
              </a:rPr>
              <a:t>eCFR</a:t>
            </a:r>
            <a:r>
              <a:rPr lang="en-US" sz="2100" u="sng" dirty="0">
                <a:solidFill>
                  <a:schemeClr val="bg1"/>
                </a:solidFill>
                <a:latin typeface="Raleway"/>
                <a:hlinkClick r:id="rId5" tooltip="https://www.ecfr.gov/current/title-49/subtitle-A/part-40/subpart-O/section-40.301">
                  <a:extLst>
                    <a:ext uri="{A12FA001-AC4F-418D-AE19-62706E023703}">
                      <ahyp:hlinkClr xmlns:ahyp="http://schemas.microsoft.com/office/drawing/2018/hyperlinkcolor" val="tx"/>
                    </a:ext>
                  </a:extLst>
                </a:hlinkClick>
              </a:rPr>
              <a:t>: 49 CFR 40.301 -- What is the SAP's function in the follow-up evaluation of an employee?</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6850" y="929274"/>
            <a:ext cx="9737976" cy="6363452"/>
          </a:xfrm>
          <a:custGeom>
            <a:avLst/>
            <a:gdLst/>
            <a:ahLst/>
            <a:cxnLst/>
            <a:rect l="l" t="t" r="r" b="b"/>
            <a:pathLst>
              <a:path w="9737976" h="6363452">
                <a:moveTo>
                  <a:pt x="0" y="0"/>
                </a:moveTo>
                <a:lnTo>
                  <a:pt x="9737976" y="0"/>
                </a:lnTo>
                <a:lnTo>
                  <a:pt x="9737976" y="6363452"/>
                </a:lnTo>
                <a:lnTo>
                  <a:pt x="0" y="6363452"/>
                </a:lnTo>
                <a:lnTo>
                  <a:pt x="0" y="0"/>
                </a:lnTo>
                <a:close/>
              </a:path>
            </a:pathLst>
          </a:custGeom>
          <a:blipFill>
            <a:blip r:embed="rId2">
              <a:extLst>
                <a:ext uri="{96DAC541-7B7A-43D3-8B79-37D633B846F1}">
                  <asvg:svgBlip xmlns:asvg="http://schemas.microsoft.com/office/drawing/2016/SVG/main" r:embed="rId3"/>
                </a:ext>
              </a:extLst>
            </a:blip>
            <a:stretch>
              <a:fillRect b="-52647"/>
            </a:stretch>
          </a:blipFill>
        </p:spPr>
        <p:txBody>
          <a:bodyPr/>
          <a:lstStyle/>
          <a:p>
            <a:endParaRPr lang="en-US"/>
          </a:p>
        </p:txBody>
      </p:sp>
      <p:grpSp>
        <p:nvGrpSpPr>
          <p:cNvPr id="3" name="Group 3"/>
          <p:cNvGrpSpPr/>
          <p:nvPr/>
        </p:nvGrpSpPr>
        <p:grpSpPr>
          <a:xfrm>
            <a:off x="0" y="0"/>
            <a:ext cx="9753600" cy="1236344"/>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512466" y="282392"/>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D&amp;A Complete</a:t>
            </a:r>
          </a:p>
        </p:txBody>
      </p:sp>
      <p:sp>
        <p:nvSpPr>
          <p:cNvPr id="10" name="TextBox 10"/>
          <p:cNvSpPr txBox="1"/>
          <p:nvPr/>
        </p:nvSpPr>
        <p:spPr>
          <a:xfrm>
            <a:off x="2459871" y="3248774"/>
            <a:ext cx="4855329"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621275"/>
          </a:xfrm>
          <a:custGeom>
            <a:avLst/>
            <a:gdLst/>
            <a:ahLst/>
            <a:cxnLst/>
            <a:rect l="l" t="t" r="r" b="b"/>
            <a:pathLst>
              <a:path w="9753600" h="7621275">
                <a:moveTo>
                  <a:pt x="0" y="0"/>
                </a:moveTo>
                <a:lnTo>
                  <a:pt x="9753600" y="0"/>
                </a:lnTo>
                <a:lnTo>
                  <a:pt x="9753600" y="7621275"/>
                </a:lnTo>
                <a:lnTo>
                  <a:pt x="0" y="762127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9753600" cy="1219200"/>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aphicFrame>
        <p:nvGraphicFramePr>
          <p:cNvPr id="2" name="Table 2"/>
          <p:cNvGraphicFramePr>
            <a:graphicFrameLocks noGrp="1"/>
          </p:cNvGraphicFramePr>
          <p:nvPr>
            <p:extLst>
              <p:ext uri="{D42A27DB-BD31-4B8C-83A1-F6EECF244321}">
                <p14:modId xmlns:p14="http://schemas.microsoft.com/office/powerpoint/2010/main" val="803904996"/>
              </p:ext>
            </p:extLst>
          </p:nvPr>
        </p:nvGraphicFramePr>
        <p:xfrm>
          <a:off x="240965" y="1113161"/>
          <a:ext cx="9321688" cy="6202039"/>
        </p:xfrm>
        <a:graphic>
          <a:graphicData uri="http://schemas.openxmlformats.org/drawingml/2006/table">
            <a:tbl>
              <a:tblPr/>
              <a:tblGrid>
                <a:gridCol w="1360332">
                  <a:extLst>
                    <a:ext uri="{9D8B030D-6E8A-4147-A177-3AD203B41FA5}">
                      <a16:colId xmlns:a16="http://schemas.microsoft.com/office/drawing/2014/main" val="20000"/>
                    </a:ext>
                  </a:extLst>
                </a:gridCol>
                <a:gridCol w="1319264">
                  <a:extLst>
                    <a:ext uri="{9D8B030D-6E8A-4147-A177-3AD203B41FA5}">
                      <a16:colId xmlns:a16="http://schemas.microsoft.com/office/drawing/2014/main" val="20001"/>
                    </a:ext>
                  </a:extLst>
                </a:gridCol>
                <a:gridCol w="1464691">
                  <a:extLst>
                    <a:ext uri="{9D8B030D-6E8A-4147-A177-3AD203B41FA5}">
                      <a16:colId xmlns:a16="http://schemas.microsoft.com/office/drawing/2014/main" val="20002"/>
                    </a:ext>
                  </a:extLst>
                </a:gridCol>
                <a:gridCol w="1330726">
                  <a:extLst>
                    <a:ext uri="{9D8B030D-6E8A-4147-A177-3AD203B41FA5}">
                      <a16:colId xmlns:a16="http://schemas.microsoft.com/office/drawing/2014/main" val="20003"/>
                    </a:ext>
                  </a:extLst>
                </a:gridCol>
                <a:gridCol w="1969383">
                  <a:extLst>
                    <a:ext uri="{9D8B030D-6E8A-4147-A177-3AD203B41FA5}">
                      <a16:colId xmlns:a16="http://schemas.microsoft.com/office/drawing/2014/main" val="20004"/>
                    </a:ext>
                  </a:extLst>
                </a:gridCol>
                <a:gridCol w="1877292">
                  <a:extLst>
                    <a:ext uri="{9D8B030D-6E8A-4147-A177-3AD203B41FA5}">
                      <a16:colId xmlns:a16="http://schemas.microsoft.com/office/drawing/2014/main" val="20005"/>
                    </a:ext>
                  </a:extLst>
                </a:gridCol>
              </a:tblGrid>
              <a:tr h="554266">
                <a:tc gridSpan="6">
                  <a:txBody>
                    <a:bodyPr/>
                    <a:lstStyle/>
                    <a:p>
                      <a:pPr algn="ctr">
                        <a:lnSpc>
                          <a:spcPts val="1200"/>
                        </a:lnSpc>
                        <a:defRPr/>
                      </a:pPr>
                      <a:r>
                        <a:rPr lang="en-US" sz="2400" dirty="0">
                          <a:solidFill>
                            <a:srgbClr val="FFFFFF"/>
                          </a:solidFill>
                          <a:latin typeface="Roboto Bold"/>
                        </a:rPr>
                        <a:t>TIGER/BUILD/RAISE Discretionary Grants Program</a:t>
                      </a:r>
                      <a:endParaRPr lang="en-US" sz="1100" dirty="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200"/>
                        </a:lnSpc>
                        <a:defRPr/>
                      </a:pPr>
                      <a:r>
                        <a:rPr lang="en-US" sz="2400">
                          <a:solidFill>
                            <a:srgbClr val="FFFFFF"/>
                          </a:solidFill>
                          <a:latin typeface="Roboto Bold"/>
                        </a:rPr>
                        <a:t>TIGER/BUILD/RAISE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200"/>
                        </a:lnSpc>
                        <a:defRPr/>
                      </a:pPr>
                      <a:r>
                        <a:rPr lang="en-US" sz="2400">
                          <a:solidFill>
                            <a:srgbClr val="FFFFFF"/>
                          </a:solidFill>
                          <a:latin typeface="Roboto Bold"/>
                        </a:rPr>
                        <a:t>TIGER/BUILD/RAISE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200"/>
                        </a:lnSpc>
                        <a:defRPr/>
                      </a:pPr>
                      <a:r>
                        <a:rPr lang="en-US" sz="2400">
                          <a:solidFill>
                            <a:srgbClr val="FFFFFF"/>
                          </a:solidFill>
                          <a:latin typeface="Roboto Bold"/>
                        </a:rPr>
                        <a:t>TIGER/BUILD/RAISE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200"/>
                        </a:lnSpc>
                        <a:defRPr/>
                      </a:pPr>
                      <a:r>
                        <a:rPr lang="en-US" sz="2400">
                          <a:solidFill>
                            <a:srgbClr val="FFFFFF"/>
                          </a:solidFill>
                          <a:latin typeface="Roboto Bold"/>
                        </a:rPr>
                        <a:t>TIGER/BUILD/RAISE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200"/>
                        </a:lnSpc>
                        <a:defRPr/>
                      </a:pPr>
                      <a:r>
                        <a:rPr lang="en-US" sz="2400">
                          <a:solidFill>
                            <a:srgbClr val="FFFFFF"/>
                          </a:solidFill>
                          <a:latin typeface="Roboto Bold"/>
                        </a:rPr>
                        <a:t>TIGER/BUILD/RAISE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00"/>
                  </a:ext>
                </a:extLst>
              </a:tr>
              <a:tr h="621160">
                <a:tc>
                  <a:txBody>
                    <a:bodyPr/>
                    <a:lstStyle/>
                    <a:p>
                      <a:pPr algn="ctr">
                        <a:lnSpc>
                          <a:spcPts val="2127"/>
                        </a:lnSpc>
                        <a:defRPr/>
                      </a:pPr>
                      <a:r>
                        <a:rPr lang="en-US" sz="1519">
                          <a:solidFill>
                            <a:srgbClr val="062544"/>
                          </a:solidFill>
                          <a:latin typeface="Raleway Bold"/>
                        </a:rPr>
                        <a:t>Program Name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Fiscal Year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Award Date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Awards Made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Port Awards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Port Funding</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extLst>
                  <a:ext uri="{0D108BD9-81ED-4DB2-BD59-A6C34878D82A}">
                    <a16:rowId xmlns:a16="http://schemas.microsoft.com/office/drawing/2014/main" val="10001"/>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2009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2/17/2010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51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$128,940,000.00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10/20/2010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$87,340,000.00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12/15/2011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46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$67,607,000.00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6/22/2012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47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$68,125,000.00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2013</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9/5/2013</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52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$63,001,000.00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9/12/2014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$74,240,000.00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10/29/2015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39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$34,300,000.00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53583">
                <a:tc>
                  <a:txBody>
                    <a:bodyPr/>
                    <a:lstStyle/>
                    <a:p>
                      <a:pPr algn="ctr">
                        <a:lnSpc>
                          <a:spcPts val="1960"/>
                        </a:lnSpc>
                        <a:defRPr/>
                      </a:pPr>
                      <a:r>
                        <a:rPr lang="en-US" sz="1400">
                          <a:solidFill>
                            <a:srgbClr val="062544"/>
                          </a:solidFill>
                          <a:latin typeface="Roboto"/>
                        </a:rPr>
                        <a:t>TIGER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7/29/2016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40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$54,482,000.00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53583">
                <a:tc>
                  <a:txBody>
                    <a:bodyPr/>
                    <a:lstStyle/>
                    <a:p>
                      <a:pPr algn="ctr">
                        <a:lnSpc>
                          <a:spcPts val="1960"/>
                        </a:lnSpc>
                        <a:defRPr/>
                      </a:pPr>
                      <a:r>
                        <a:rPr lang="en-US" sz="1400">
                          <a:solidFill>
                            <a:srgbClr val="062544"/>
                          </a:solidFill>
                          <a:latin typeface="Roboto"/>
                        </a:rPr>
                        <a:t>BUILD</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12/11/2018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92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$232,608,000.00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53583">
                <a:tc>
                  <a:txBody>
                    <a:bodyPr/>
                    <a:lstStyle/>
                    <a:p>
                      <a:pPr algn="ctr">
                        <a:lnSpc>
                          <a:spcPts val="1960"/>
                        </a:lnSpc>
                        <a:defRPr/>
                      </a:pPr>
                      <a:r>
                        <a:rPr lang="en-US" sz="1400">
                          <a:solidFill>
                            <a:srgbClr val="062544"/>
                          </a:solidFill>
                          <a:latin typeface="Roboto"/>
                        </a:rPr>
                        <a:t>BUILD</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11/12/2019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55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$128,550,000.00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53583">
                <a:tc>
                  <a:txBody>
                    <a:bodyPr/>
                    <a:lstStyle/>
                    <a:p>
                      <a:pPr algn="ctr">
                        <a:lnSpc>
                          <a:spcPts val="1960"/>
                        </a:lnSpc>
                        <a:defRPr/>
                      </a:pPr>
                      <a:r>
                        <a:rPr lang="en-US" sz="1400">
                          <a:solidFill>
                            <a:srgbClr val="062544"/>
                          </a:solidFill>
                          <a:latin typeface="Roboto"/>
                        </a:rPr>
                        <a:t>BUILD</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9/16/2020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$77,268,000.00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353583">
                <a:tc>
                  <a:txBody>
                    <a:bodyPr/>
                    <a:lstStyle/>
                    <a:p>
                      <a:pPr algn="ctr">
                        <a:lnSpc>
                          <a:spcPts val="1960"/>
                        </a:lnSpc>
                        <a:defRPr/>
                      </a:pPr>
                      <a:r>
                        <a:rPr lang="en-US" sz="1400">
                          <a:solidFill>
                            <a:srgbClr val="062544"/>
                          </a:solidFill>
                          <a:latin typeface="Roboto"/>
                        </a:rPr>
                        <a:t>RAISE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11/19/2021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90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$75,960,000.00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353583">
                <a:tc>
                  <a:txBody>
                    <a:bodyPr/>
                    <a:lstStyle/>
                    <a:p>
                      <a:pPr algn="ctr">
                        <a:lnSpc>
                          <a:spcPts val="1960"/>
                        </a:lnSpc>
                        <a:defRPr/>
                      </a:pPr>
                      <a:r>
                        <a:rPr lang="en-US" sz="1400">
                          <a:solidFill>
                            <a:srgbClr val="062544"/>
                          </a:solidFill>
                          <a:latin typeface="Roboto"/>
                        </a:rPr>
                        <a:t>RAISE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8/11/2022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166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62544"/>
                          </a:solidFill>
                          <a:latin typeface="Roboto"/>
                        </a:rPr>
                        <a:t>$158,551,000.00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30034">
                <a:tc gridSpan="3">
                  <a:txBody>
                    <a:bodyPr/>
                    <a:lstStyle/>
                    <a:p>
                      <a:pPr algn="r">
                        <a:lnSpc>
                          <a:spcPts val="2520"/>
                        </a:lnSpc>
                        <a:defRPr/>
                      </a:pPr>
                      <a:r>
                        <a:rPr lang="en-US" sz="18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520"/>
                        </a:lnSpc>
                        <a:defRPr/>
                      </a:pPr>
                      <a:r>
                        <a:rPr lang="en-US" sz="18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520"/>
                        </a:lnSpc>
                        <a:defRPr/>
                      </a:pPr>
                      <a:r>
                        <a:rPr lang="en-US" sz="18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239"/>
                        </a:lnSpc>
                        <a:defRPr/>
                      </a:pPr>
                      <a:r>
                        <a:rPr lang="en-US" sz="1599">
                          <a:solidFill>
                            <a:srgbClr val="FFFFFF"/>
                          </a:solidFill>
                          <a:latin typeface="Roboto"/>
                        </a:rPr>
                        <a:t>885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239"/>
                        </a:lnSpc>
                        <a:defRPr/>
                      </a:pPr>
                      <a:r>
                        <a:rPr lang="en-US" sz="1599">
                          <a:solidFill>
                            <a:srgbClr val="FFFFFF"/>
                          </a:solidFill>
                          <a:latin typeface="Roboto"/>
                        </a:rPr>
                        <a:t>92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239"/>
                        </a:lnSpc>
                        <a:defRPr/>
                      </a:pPr>
                      <a:r>
                        <a:rPr lang="en-US" sz="1599" dirty="0">
                          <a:solidFill>
                            <a:srgbClr val="FFFFFF"/>
                          </a:solidFill>
                          <a:latin typeface="Roboto"/>
                        </a:rPr>
                        <a:t>$1,296,672,000.00</a:t>
                      </a:r>
                      <a:endParaRPr lang="en-US" sz="1100" dirty="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15"/>
                  </a:ext>
                </a:extLst>
              </a:tr>
            </a:tbl>
          </a:graphicData>
        </a:graphic>
      </p:graphicFrame>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MARAD Total Grant Investments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40965" y="1065503"/>
          <a:ext cx="9321688" cy="5891981"/>
        </p:xfrm>
        <a:graphic>
          <a:graphicData uri="http://schemas.openxmlformats.org/drawingml/2006/table">
            <a:tbl>
              <a:tblPr/>
              <a:tblGrid>
                <a:gridCol w="1332855">
                  <a:extLst>
                    <a:ext uri="{9D8B030D-6E8A-4147-A177-3AD203B41FA5}">
                      <a16:colId xmlns:a16="http://schemas.microsoft.com/office/drawing/2014/main" val="20000"/>
                    </a:ext>
                  </a:extLst>
                </a:gridCol>
                <a:gridCol w="1292616">
                  <a:extLst>
                    <a:ext uri="{9D8B030D-6E8A-4147-A177-3AD203B41FA5}">
                      <a16:colId xmlns:a16="http://schemas.microsoft.com/office/drawing/2014/main" val="20001"/>
                    </a:ext>
                  </a:extLst>
                </a:gridCol>
                <a:gridCol w="1435106">
                  <a:extLst>
                    <a:ext uri="{9D8B030D-6E8A-4147-A177-3AD203B41FA5}">
                      <a16:colId xmlns:a16="http://schemas.microsoft.com/office/drawing/2014/main" val="20002"/>
                    </a:ext>
                  </a:extLst>
                </a:gridCol>
                <a:gridCol w="1303847">
                  <a:extLst>
                    <a:ext uri="{9D8B030D-6E8A-4147-A177-3AD203B41FA5}">
                      <a16:colId xmlns:a16="http://schemas.microsoft.com/office/drawing/2014/main" val="20003"/>
                    </a:ext>
                  </a:extLst>
                </a:gridCol>
                <a:gridCol w="1929604">
                  <a:extLst>
                    <a:ext uri="{9D8B030D-6E8A-4147-A177-3AD203B41FA5}">
                      <a16:colId xmlns:a16="http://schemas.microsoft.com/office/drawing/2014/main" val="20004"/>
                    </a:ext>
                  </a:extLst>
                </a:gridCol>
                <a:gridCol w="2027660">
                  <a:extLst>
                    <a:ext uri="{9D8B030D-6E8A-4147-A177-3AD203B41FA5}">
                      <a16:colId xmlns:a16="http://schemas.microsoft.com/office/drawing/2014/main" val="20005"/>
                    </a:ext>
                  </a:extLst>
                </a:gridCol>
              </a:tblGrid>
              <a:tr h="680450">
                <a:tc gridSpan="6">
                  <a:txBody>
                    <a:bodyPr/>
                    <a:lstStyle/>
                    <a:p>
                      <a:pPr algn="ctr">
                        <a:lnSpc>
                          <a:spcPts val="1419"/>
                        </a:lnSpc>
                        <a:defRPr/>
                      </a:pPr>
                      <a:r>
                        <a:rPr lang="en-US" sz="2839">
                          <a:solidFill>
                            <a:srgbClr val="FFFFFF"/>
                          </a:solidFill>
                          <a:latin typeface="Roboto Bold"/>
                        </a:rPr>
                        <a:t>FASTLANE/INFRA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419"/>
                        </a:lnSpc>
                        <a:defRPr/>
                      </a:pPr>
                      <a:r>
                        <a:rPr lang="en-US" sz="2839">
                          <a:solidFill>
                            <a:srgbClr val="FFFFFF"/>
                          </a:solidFill>
                          <a:latin typeface="Roboto Bold"/>
                        </a:rPr>
                        <a:t>FASTLANE/INFRA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419"/>
                        </a:lnSpc>
                        <a:defRPr/>
                      </a:pPr>
                      <a:r>
                        <a:rPr lang="en-US" sz="2839">
                          <a:solidFill>
                            <a:srgbClr val="FFFFFF"/>
                          </a:solidFill>
                          <a:latin typeface="Roboto Bold"/>
                        </a:rPr>
                        <a:t>FASTLANE/INFRA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419"/>
                        </a:lnSpc>
                        <a:defRPr/>
                      </a:pPr>
                      <a:r>
                        <a:rPr lang="en-US" sz="2839">
                          <a:solidFill>
                            <a:srgbClr val="FFFFFF"/>
                          </a:solidFill>
                          <a:latin typeface="Roboto Bold"/>
                        </a:rPr>
                        <a:t>FASTLANE/INFRA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419"/>
                        </a:lnSpc>
                        <a:defRPr/>
                      </a:pPr>
                      <a:r>
                        <a:rPr lang="en-US" sz="2839">
                          <a:solidFill>
                            <a:srgbClr val="FFFFFF"/>
                          </a:solidFill>
                          <a:latin typeface="Roboto Bold"/>
                        </a:rPr>
                        <a:t>FASTLANE/INFRA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419"/>
                        </a:lnSpc>
                        <a:defRPr/>
                      </a:pPr>
                      <a:r>
                        <a:rPr lang="en-US" sz="2839">
                          <a:solidFill>
                            <a:srgbClr val="FFFFFF"/>
                          </a:solidFill>
                          <a:latin typeface="Roboto Bold"/>
                        </a:rPr>
                        <a:t>FASTLANE/INFRA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00"/>
                  </a:ext>
                </a:extLst>
              </a:tr>
              <a:tr h="943521">
                <a:tc>
                  <a:txBody>
                    <a:bodyPr/>
                    <a:lstStyle/>
                    <a:p>
                      <a:pPr algn="ctr">
                        <a:lnSpc>
                          <a:spcPts val="2407"/>
                        </a:lnSpc>
                        <a:defRPr/>
                      </a:pPr>
                      <a:r>
                        <a:rPr lang="en-US" sz="1719">
                          <a:solidFill>
                            <a:srgbClr val="062544"/>
                          </a:solidFill>
                          <a:latin typeface="Raleway Bold"/>
                        </a:rPr>
                        <a:t>Program Name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407"/>
                        </a:lnSpc>
                        <a:defRPr/>
                      </a:pPr>
                      <a:r>
                        <a:rPr lang="en-US" sz="1719">
                          <a:solidFill>
                            <a:srgbClr val="062544"/>
                          </a:solidFill>
                          <a:latin typeface="Raleway Bold"/>
                        </a:rPr>
                        <a:t>Fiscal Year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407"/>
                        </a:lnSpc>
                        <a:defRPr/>
                      </a:pPr>
                      <a:r>
                        <a:rPr lang="en-US" sz="1719">
                          <a:solidFill>
                            <a:srgbClr val="062544"/>
                          </a:solidFill>
                          <a:latin typeface="Raleway Bold"/>
                        </a:rPr>
                        <a:t>Award Date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407"/>
                        </a:lnSpc>
                        <a:defRPr/>
                      </a:pPr>
                      <a:r>
                        <a:rPr lang="en-US" sz="1719">
                          <a:solidFill>
                            <a:srgbClr val="062544"/>
                          </a:solidFill>
                          <a:latin typeface="Raleway Bold"/>
                        </a:rPr>
                        <a:t>Awards Made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407"/>
                        </a:lnSpc>
                        <a:defRPr/>
                      </a:pPr>
                      <a:r>
                        <a:rPr lang="en-US" sz="1719">
                          <a:solidFill>
                            <a:srgbClr val="062544"/>
                          </a:solidFill>
                          <a:latin typeface="Raleway Bold"/>
                        </a:rPr>
                        <a:t>Port Awards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407"/>
                        </a:lnSpc>
                        <a:defRPr/>
                      </a:pPr>
                      <a:r>
                        <a:rPr lang="en-US" sz="1719">
                          <a:solidFill>
                            <a:srgbClr val="062544"/>
                          </a:solidFill>
                          <a:latin typeface="Raleway Bold"/>
                        </a:rPr>
                        <a:t>Port Funding</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extLst>
                  <a:ext uri="{0D108BD9-81ED-4DB2-BD59-A6C34878D82A}">
                    <a16:rowId xmlns:a16="http://schemas.microsoft.com/office/drawing/2014/main" val="10001"/>
                  </a:ext>
                </a:extLst>
              </a:tr>
              <a:tr h="544108">
                <a:tc>
                  <a:txBody>
                    <a:bodyPr/>
                    <a:lstStyle/>
                    <a:p>
                      <a:pPr algn="ctr">
                        <a:lnSpc>
                          <a:spcPts val="2239"/>
                        </a:lnSpc>
                        <a:defRPr/>
                      </a:pPr>
                      <a:r>
                        <a:rPr lang="en-US" sz="1599">
                          <a:solidFill>
                            <a:srgbClr val="062544"/>
                          </a:solidFill>
                          <a:latin typeface="Roboto"/>
                        </a:rPr>
                        <a:t>FASTLANE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2016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9/7/2016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$115,391,000.00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31986">
                <a:tc>
                  <a:txBody>
                    <a:bodyPr/>
                    <a:lstStyle/>
                    <a:p>
                      <a:pPr algn="ctr">
                        <a:lnSpc>
                          <a:spcPts val="2239"/>
                        </a:lnSpc>
                        <a:defRPr/>
                      </a:pPr>
                      <a:r>
                        <a:rPr lang="en-US" sz="1599">
                          <a:solidFill>
                            <a:srgbClr val="062544"/>
                          </a:solidFill>
                          <a:latin typeface="Roboto"/>
                        </a:rPr>
                        <a:t>FASTLANE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2017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8/8/2017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$14,850,000.00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31986">
                <a:tc>
                  <a:txBody>
                    <a:bodyPr/>
                    <a:lstStyle/>
                    <a:p>
                      <a:pPr algn="ctr">
                        <a:lnSpc>
                          <a:spcPts val="2239"/>
                        </a:lnSpc>
                        <a:defRPr/>
                      </a:pPr>
                      <a:r>
                        <a:rPr lang="en-US" sz="1599">
                          <a:solidFill>
                            <a:srgbClr val="062544"/>
                          </a:solidFill>
                          <a:latin typeface="Roboto"/>
                        </a:rPr>
                        <a:t>INFRA</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2018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6/8/2018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$32,500,000.00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31986">
                <a:tc>
                  <a:txBody>
                    <a:bodyPr/>
                    <a:lstStyle/>
                    <a:p>
                      <a:pPr algn="ctr">
                        <a:lnSpc>
                          <a:spcPts val="2239"/>
                        </a:lnSpc>
                        <a:defRPr/>
                      </a:pPr>
                      <a:r>
                        <a:rPr lang="en-US" sz="1599">
                          <a:solidFill>
                            <a:srgbClr val="062544"/>
                          </a:solidFill>
                          <a:latin typeface="Roboto"/>
                        </a:rPr>
                        <a:t>INFRA</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7/24/2019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$17,060,000.00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31986">
                <a:tc>
                  <a:txBody>
                    <a:bodyPr/>
                    <a:lstStyle/>
                    <a:p>
                      <a:pPr algn="ctr">
                        <a:lnSpc>
                          <a:spcPts val="2239"/>
                        </a:lnSpc>
                        <a:defRPr/>
                      </a:pPr>
                      <a:r>
                        <a:rPr lang="en-US" sz="1599">
                          <a:solidFill>
                            <a:srgbClr val="062544"/>
                          </a:solidFill>
                          <a:latin typeface="Roboto"/>
                        </a:rPr>
                        <a:t>INFRA</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6/18/2020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3</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$105,524,000.00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31986">
                <a:tc>
                  <a:txBody>
                    <a:bodyPr/>
                    <a:lstStyle/>
                    <a:p>
                      <a:pPr algn="ctr">
                        <a:lnSpc>
                          <a:spcPts val="2239"/>
                        </a:lnSpc>
                        <a:defRPr/>
                      </a:pPr>
                      <a:r>
                        <a:rPr lang="en-US" sz="1599">
                          <a:solidFill>
                            <a:srgbClr val="062544"/>
                          </a:solidFill>
                          <a:latin typeface="Roboto"/>
                        </a:rPr>
                        <a:t>INFRA</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6/30/2021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$153,870,000.00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1986">
                <a:tc>
                  <a:txBody>
                    <a:bodyPr/>
                    <a:lstStyle/>
                    <a:p>
                      <a:pPr algn="ctr">
                        <a:lnSpc>
                          <a:spcPts val="2239"/>
                        </a:lnSpc>
                        <a:defRPr/>
                      </a:pPr>
                      <a:r>
                        <a:rPr lang="en-US" sz="1599">
                          <a:solidFill>
                            <a:srgbClr val="062544"/>
                          </a:solidFill>
                          <a:latin typeface="Roboto"/>
                        </a:rPr>
                        <a:t>INFRA</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9/15/2022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$32,295,000.00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531986">
                <a:tc gridSpan="3">
                  <a:txBody>
                    <a:bodyPr/>
                    <a:lstStyle/>
                    <a:p>
                      <a:pPr algn="r">
                        <a:lnSpc>
                          <a:spcPts val="2520"/>
                        </a:lnSpc>
                        <a:defRPr/>
                      </a:pPr>
                      <a:r>
                        <a:rPr lang="en-US" sz="18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520"/>
                        </a:lnSpc>
                        <a:defRPr/>
                      </a:pPr>
                      <a:r>
                        <a:rPr lang="en-US" sz="18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520"/>
                        </a:lnSpc>
                        <a:defRPr/>
                      </a:pPr>
                      <a:r>
                        <a:rPr lang="en-US" sz="18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239"/>
                        </a:lnSpc>
                        <a:defRPr/>
                      </a:pPr>
                      <a:r>
                        <a:rPr lang="en-US" sz="1599">
                          <a:solidFill>
                            <a:srgbClr val="FFFFFF"/>
                          </a:solidFill>
                          <a:latin typeface="Roboto"/>
                        </a:rPr>
                        <a:t>144</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239"/>
                        </a:lnSpc>
                        <a:defRPr/>
                      </a:pPr>
                      <a:r>
                        <a:rPr lang="en-US" sz="1599">
                          <a:solidFill>
                            <a:srgbClr val="FFFFFF"/>
                          </a:solidFill>
                          <a:latin typeface="Roboto"/>
                        </a:rPr>
                        <a:t>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239"/>
                        </a:lnSpc>
                        <a:defRPr/>
                      </a:pPr>
                      <a:r>
                        <a:rPr lang="en-US" sz="1599">
                          <a:solidFill>
                            <a:srgbClr val="FFFFFF"/>
                          </a:solidFill>
                          <a:latin typeface="Roboto"/>
                        </a:rPr>
                        <a:t>$471,490,000.00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09"/>
                  </a:ext>
                </a:extLst>
              </a:tr>
            </a:tbl>
          </a:graphicData>
        </a:graphic>
      </p:graphicFrame>
      <p:grpSp>
        <p:nvGrpSpPr>
          <p:cNvPr id="3" name="Group 3"/>
          <p:cNvGrpSpPr/>
          <p:nvPr/>
        </p:nvGrpSpPr>
        <p:grpSpPr>
          <a:xfrm>
            <a:off x="0" y="0"/>
            <a:ext cx="9753600" cy="929274"/>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MARAD Total Grant Investments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55216" y="1900305"/>
          <a:ext cx="9243167" cy="3514590"/>
        </p:xfrm>
        <a:graphic>
          <a:graphicData uri="http://schemas.openxmlformats.org/drawingml/2006/table">
            <a:tbl>
              <a:tblPr/>
              <a:tblGrid>
                <a:gridCol w="1348873">
                  <a:extLst>
                    <a:ext uri="{9D8B030D-6E8A-4147-A177-3AD203B41FA5}">
                      <a16:colId xmlns:a16="http://schemas.microsoft.com/office/drawing/2014/main" val="20000"/>
                    </a:ext>
                  </a:extLst>
                </a:gridCol>
                <a:gridCol w="1308151">
                  <a:extLst>
                    <a:ext uri="{9D8B030D-6E8A-4147-A177-3AD203B41FA5}">
                      <a16:colId xmlns:a16="http://schemas.microsoft.com/office/drawing/2014/main" val="20001"/>
                    </a:ext>
                  </a:extLst>
                </a:gridCol>
                <a:gridCol w="1452353">
                  <a:extLst>
                    <a:ext uri="{9D8B030D-6E8A-4147-A177-3AD203B41FA5}">
                      <a16:colId xmlns:a16="http://schemas.microsoft.com/office/drawing/2014/main" val="20002"/>
                    </a:ext>
                  </a:extLst>
                </a:gridCol>
                <a:gridCol w="1319517">
                  <a:extLst>
                    <a:ext uri="{9D8B030D-6E8A-4147-A177-3AD203B41FA5}">
                      <a16:colId xmlns:a16="http://schemas.microsoft.com/office/drawing/2014/main" val="20003"/>
                    </a:ext>
                  </a:extLst>
                </a:gridCol>
                <a:gridCol w="1720336">
                  <a:extLst>
                    <a:ext uri="{9D8B030D-6E8A-4147-A177-3AD203B41FA5}">
                      <a16:colId xmlns:a16="http://schemas.microsoft.com/office/drawing/2014/main" val="20004"/>
                    </a:ext>
                  </a:extLst>
                </a:gridCol>
                <a:gridCol w="2093937">
                  <a:extLst>
                    <a:ext uri="{9D8B030D-6E8A-4147-A177-3AD203B41FA5}">
                      <a16:colId xmlns:a16="http://schemas.microsoft.com/office/drawing/2014/main" val="20005"/>
                    </a:ext>
                  </a:extLst>
                </a:gridCol>
              </a:tblGrid>
              <a:tr h="680208">
                <a:tc gridSpan="6">
                  <a:txBody>
                    <a:bodyPr/>
                    <a:lstStyle/>
                    <a:p>
                      <a:pPr algn="ctr">
                        <a:lnSpc>
                          <a:spcPts val="1519"/>
                        </a:lnSpc>
                        <a:defRPr/>
                      </a:pPr>
                      <a:r>
                        <a:rPr lang="en-US" sz="3039">
                          <a:solidFill>
                            <a:srgbClr val="FFFFFF"/>
                          </a:solidFill>
                          <a:latin typeface="Roboto Bold"/>
                        </a:rPr>
                        <a:t>PIDP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519"/>
                        </a:lnSpc>
                        <a:defRPr/>
                      </a:pPr>
                      <a:r>
                        <a:rPr lang="en-US" sz="3039">
                          <a:solidFill>
                            <a:srgbClr val="FFFFFF"/>
                          </a:solidFill>
                          <a:latin typeface="Roboto Bold"/>
                        </a:rPr>
                        <a:t>PIDP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519"/>
                        </a:lnSpc>
                        <a:defRPr/>
                      </a:pPr>
                      <a:r>
                        <a:rPr lang="en-US" sz="3039">
                          <a:solidFill>
                            <a:srgbClr val="FFFFFF"/>
                          </a:solidFill>
                          <a:latin typeface="Roboto Bold"/>
                        </a:rPr>
                        <a:t>PIDP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519"/>
                        </a:lnSpc>
                        <a:defRPr/>
                      </a:pPr>
                      <a:r>
                        <a:rPr lang="en-US" sz="3039">
                          <a:solidFill>
                            <a:srgbClr val="FFFFFF"/>
                          </a:solidFill>
                          <a:latin typeface="Roboto Bold"/>
                        </a:rPr>
                        <a:t>PIDP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519"/>
                        </a:lnSpc>
                        <a:defRPr/>
                      </a:pPr>
                      <a:r>
                        <a:rPr lang="en-US" sz="3039">
                          <a:solidFill>
                            <a:srgbClr val="FFFFFF"/>
                          </a:solidFill>
                          <a:latin typeface="Roboto Bold"/>
                        </a:rPr>
                        <a:t>PIDP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519"/>
                        </a:lnSpc>
                        <a:defRPr/>
                      </a:pPr>
                      <a:r>
                        <a:rPr lang="en-US" sz="3039">
                          <a:solidFill>
                            <a:srgbClr val="FFFFFF"/>
                          </a:solidFill>
                          <a:latin typeface="Roboto Bold"/>
                        </a:rPr>
                        <a:t>PIDP Discretionary Grants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00"/>
                  </a:ext>
                </a:extLst>
              </a:tr>
              <a:tr h="747270">
                <a:tc>
                  <a:txBody>
                    <a:bodyPr/>
                    <a:lstStyle/>
                    <a:p>
                      <a:pPr algn="ctr">
                        <a:lnSpc>
                          <a:spcPts val="2687"/>
                        </a:lnSpc>
                        <a:defRPr/>
                      </a:pPr>
                      <a:r>
                        <a:rPr lang="en-US" sz="1919">
                          <a:solidFill>
                            <a:srgbClr val="062544"/>
                          </a:solidFill>
                          <a:latin typeface="Raleway Bold"/>
                        </a:rPr>
                        <a:t>Program Name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687"/>
                        </a:lnSpc>
                        <a:defRPr/>
                      </a:pPr>
                      <a:r>
                        <a:rPr lang="en-US" sz="1919">
                          <a:solidFill>
                            <a:srgbClr val="062544"/>
                          </a:solidFill>
                          <a:latin typeface="Raleway Bold"/>
                        </a:rPr>
                        <a:t>Fiscal Year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687"/>
                        </a:lnSpc>
                        <a:defRPr/>
                      </a:pPr>
                      <a:r>
                        <a:rPr lang="en-US" sz="1919">
                          <a:solidFill>
                            <a:srgbClr val="062544"/>
                          </a:solidFill>
                          <a:latin typeface="Raleway Bold"/>
                        </a:rPr>
                        <a:t>Award Date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687"/>
                        </a:lnSpc>
                        <a:defRPr/>
                      </a:pPr>
                      <a:r>
                        <a:rPr lang="en-US" sz="1919">
                          <a:solidFill>
                            <a:srgbClr val="062544"/>
                          </a:solidFill>
                          <a:latin typeface="Raleway Bold"/>
                        </a:rPr>
                        <a:t>Awards Made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687"/>
                        </a:lnSpc>
                        <a:defRPr/>
                      </a:pPr>
                      <a:r>
                        <a:rPr lang="en-US" sz="1919">
                          <a:solidFill>
                            <a:srgbClr val="062544"/>
                          </a:solidFill>
                          <a:latin typeface="Raleway Bold"/>
                        </a:rPr>
                        <a:t>Port Awards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687"/>
                        </a:lnSpc>
                        <a:defRPr/>
                      </a:pPr>
                      <a:r>
                        <a:rPr lang="en-US" sz="1919">
                          <a:solidFill>
                            <a:srgbClr val="062544"/>
                          </a:solidFill>
                          <a:latin typeface="Raleway Bold"/>
                        </a:rPr>
                        <a:t>Port Funding</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extLst>
                  <a:ext uri="{0D108BD9-81ED-4DB2-BD59-A6C34878D82A}">
                    <a16:rowId xmlns:a16="http://schemas.microsoft.com/office/drawing/2014/main" val="10001"/>
                  </a:ext>
                </a:extLst>
              </a:tr>
              <a:tr h="397233">
                <a:tc>
                  <a:txBody>
                    <a:bodyPr/>
                    <a:lstStyle/>
                    <a:p>
                      <a:pPr algn="ctr">
                        <a:lnSpc>
                          <a:spcPts val="2239"/>
                        </a:lnSpc>
                        <a:defRPr/>
                      </a:pPr>
                      <a:r>
                        <a:rPr lang="en-US" sz="1599">
                          <a:solidFill>
                            <a:srgbClr val="062544"/>
                          </a:solidFill>
                          <a:latin typeface="Roboto"/>
                        </a:rPr>
                        <a:t>PIDP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2/14/2020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$287,303,000.00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7233">
                <a:tc>
                  <a:txBody>
                    <a:bodyPr/>
                    <a:lstStyle/>
                    <a:p>
                      <a:pPr algn="ctr">
                        <a:lnSpc>
                          <a:spcPts val="2239"/>
                        </a:lnSpc>
                        <a:defRPr/>
                      </a:pPr>
                      <a:r>
                        <a:rPr lang="en-US" sz="1599">
                          <a:solidFill>
                            <a:srgbClr val="062544"/>
                          </a:solidFill>
                          <a:latin typeface="Roboto"/>
                        </a:rPr>
                        <a:t>PIDP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10/15/2020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$204,994,000.00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97233">
                <a:tc>
                  <a:txBody>
                    <a:bodyPr/>
                    <a:lstStyle/>
                    <a:p>
                      <a:pPr algn="ctr">
                        <a:lnSpc>
                          <a:spcPts val="2239"/>
                        </a:lnSpc>
                        <a:defRPr/>
                      </a:pPr>
                      <a:r>
                        <a:rPr lang="en-US" sz="1599">
                          <a:solidFill>
                            <a:srgbClr val="062544"/>
                          </a:solidFill>
                          <a:latin typeface="Roboto"/>
                        </a:rPr>
                        <a:t>PIDP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12/23/2021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25</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$241,473,000.00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7233">
                <a:tc>
                  <a:txBody>
                    <a:bodyPr/>
                    <a:lstStyle/>
                    <a:p>
                      <a:pPr algn="ctr">
                        <a:lnSpc>
                          <a:spcPts val="2239"/>
                        </a:lnSpc>
                        <a:defRPr/>
                      </a:pPr>
                      <a:r>
                        <a:rPr lang="en-US" sz="1599">
                          <a:solidFill>
                            <a:srgbClr val="062544"/>
                          </a:solidFill>
                          <a:latin typeface="Roboto"/>
                        </a:rPr>
                        <a:t>PIDP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10/24/2022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41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41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239"/>
                        </a:lnSpc>
                        <a:defRPr/>
                      </a:pPr>
                      <a:r>
                        <a:rPr lang="en-US" sz="1599">
                          <a:solidFill>
                            <a:srgbClr val="062544"/>
                          </a:solidFill>
                          <a:latin typeface="Roboto"/>
                        </a:rPr>
                        <a:t>$703,123,000.00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98180">
                <a:tc gridSpan="3">
                  <a:txBody>
                    <a:bodyPr/>
                    <a:lstStyle/>
                    <a:p>
                      <a:pPr algn="r">
                        <a:lnSpc>
                          <a:spcPts val="2940"/>
                        </a:lnSpc>
                        <a:defRPr/>
                      </a:pPr>
                      <a:r>
                        <a:rPr lang="en-US" sz="21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940"/>
                        </a:lnSpc>
                        <a:defRPr/>
                      </a:pPr>
                      <a:r>
                        <a:rPr lang="en-US" sz="21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940"/>
                        </a:lnSpc>
                        <a:defRPr/>
                      </a:pPr>
                      <a:r>
                        <a:rPr lang="en-US" sz="2100">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520"/>
                        </a:lnSpc>
                        <a:defRPr/>
                      </a:pPr>
                      <a:r>
                        <a:rPr lang="en-US" sz="1800">
                          <a:solidFill>
                            <a:srgbClr val="FFFFFF"/>
                          </a:solidFill>
                          <a:latin typeface="Roboto"/>
                        </a:rPr>
                        <a:t>98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520"/>
                        </a:lnSpc>
                        <a:defRPr/>
                      </a:pPr>
                      <a:r>
                        <a:rPr lang="en-US" sz="1800">
                          <a:solidFill>
                            <a:srgbClr val="FFFFFF"/>
                          </a:solidFill>
                          <a:latin typeface="Roboto"/>
                        </a:rPr>
                        <a:t>98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239"/>
                        </a:lnSpc>
                        <a:defRPr/>
                      </a:pPr>
                      <a:r>
                        <a:rPr lang="en-US" sz="1599">
                          <a:solidFill>
                            <a:srgbClr val="FFFFFF"/>
                          </a:solidFill>
                          <a:latin typeface="Roboto"/>
                        </a:rPr>
                        <a:t>$1,436,893,000.00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06"/>
                  </a:ext>
                </a:extLst>
              </a:tr>
            </a:tbl>
          </a:graphicData>
        </a:graphic>
      </p:graphicFrame>
      <p:grpSp>
        <p:nvGrpSpPr>
          <p:cNvPr id="3" name="Group 3"/>
          <p:cNvGrpSpPr/>
          <p:nvPr/>
        </p:nvGrpSpPr>
        <p:grpSpPr>
          <a:xfrm>
            <a:off x="0" y="0"/>
            <a:ext cx="9753600" cy="1295400"/>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MARAD Total Grant Investments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4" name="Group 4"/>
          <p:cNvGrpSpPr/>
          <p:nvPr/>
        </p:nvGrpSpPr>
        <p:grpSpPr>
          <a:xfrm>
            <a:off x="0" y="0"/>
            <a:ext cx="9753600" cy="1219200"/>
            <a:chOff x="0" y="0"/>
            <a:chExt cx="3612444" cy="344176"/>
          </a:xfrm>
        </p:grpSpPr>
        <p:sp>
          <p:nvSpPr>
            <p:cNvPr id="5" name="Freeform 5"/>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6" name="TextBox 6"/>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aphicFrame>
        <p:nvGraphicFramePr>
          <p:cNvPr id="2" name="Table 2"/>
          <p:cNvGraphicFramePr>
            <a:graphicFrameLocks noGrp="1"/>
          </p:cNvGraphicFramePr>
          <p:nvPr/>
        </p:nvGraphicFramePr>
        <p:xfrm>
          <a:off x="294491" y="1027067"/>
          <a:ext cx="9125214" cy="4458972"/>
        </p:xfrm>
        <a:graphic>
          <a:graphicData uri="http://schemas.openxmlformats.org/drawingml/2006/table">
            <a:tbl>
              <a:tblPr/>
              <a:tblGrid>
                <a:gridCol w="1331660">
                  <a:extLst>
                    <a:ext uri="{9D8B030D-6E8A-4147-A177-3AD203B41FA5}">
                      <a16:colId xmlns:a16="http://schemas.microsoft.com/office/drawing/2014/main" val="20000"/>
                    </a:ext>
                  </a:extLst>
                </a:gridCol>
                <a:gridCol w="1291457">
                  <a:extLst>
                    <a:ext uri="{9D8B030D-6E8A-4147-A177-3AD203B41FA5}">
                      <a16:colId xmlns:a16="http://schemas.microsoft.com/office/drawing/2014/main" val="20001"/>
                    </a:ext>
                  </a:extLst>
                </a:gridCol>
                <a:gridCol w="1433820">
                  <a:extLst>
                    <a:ext uri="{9D8B030D-6E8A-4147-A177-3AD203B41FA5}">
                      <a16:colId xmlns:a16="http://schemas.microsoft.com/office/drawing/2014/main" val="20002"/>
                    </a:ext>
                  </a:extLst>
                </a:gridCol>
                <a:gridCol w="1302679">
                  <a:extLst>
                    <a:ext uri="{9D8B030D-6E8A-4147-A177-3AD203B41FA5}">
                      <a16:colId xmlns:a16="http://schemas.microsoft.com/office/drawing/2014/main" val="20003"/>
                    </a:ext>
                  </a:extLst>
                </a:gridCol>
                <a:gridCol w="1927874">
                  <a:extLst>
                    <a:ext uri="{9D8B030D-6E8A-4147-A177-3AD203B41FA5}">
                      <a16:colId xmlns:a16="http://schemas.microsoft.com/office/drawing/2014/main" val="20004"/>
                    </a:ext>
                  </a:extLst>
                </a:gridCol>
                <a:gridCol w="1837724">
                  <a:extLst>
                    <a:ext uri="{9D8B030D-6E8A-4147-A177-3AD203B41FA5}">
                      <a16:colId xmlns:a16="http://schemas.microsoft.com/office/drawing/2014/main" val="20005"/>
                    </a:ext>
                  </a:extLst>
                </a:gridCol>
              </a:tblGrid>
              <a:tr h="593254">
                <a:tc gridSpan="6">
                  <a:txBody>
                    <a:bodyPr/>
                    <a:lstStyle/>
                    <a:p>
                      <a:pPr algn="ctr">
                        <a:lnSpc>
                          <a:spcPts val="1319"/>
                        </a:lnSpc>
                        <a:defRPr/>
                      </a:pPr>
                      <a:r>
                        <a:rPr lang="en-US" sz="2639">
                          <a:solidFill>
                            <a:srgbClr val="FFFFFF"/>
                          </a:solidFill>
                          <a:latin typeface="Roboto Bold"/>
                        </a:rPr>
                        <a:t>United States Marine Highway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United States Marine Highway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United States Marine Highway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United States Marine Highway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United States Marine Highway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United States Marine Highway Program</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00"/>
                  </a:ext>
                </a:extLst>
              </a:tr>
              <a:tr h="621959">
                <a:tc>
                  <a:txBody>
                    <a:bodyPr/>
                    <a:lstStyle/>
                    <a:p>
                      <a:pPr algn="ctr">
                        <a:lnSpc>
                          <a:spcPts val="2127"/>
                        </a:lnSpc>
                        <a:defRPr/>
                      </a:pPr>
                      <a:r>
                        <a:rPr lang="en-US" sz="1519">
                          <a:solidFill>
                            <a:srgbClr val="062544"/>
                          </a:solidFill>
                          <a:latin typeface="Raleway Bold"/>
                        </a:rPr>
                        <a:t>Program Name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Fiscal Year</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Award Date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Awards Made</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Port Awards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Port Funding</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extLst>
                  <a:ext uri="{0D108BD9-81ED-4DB2-BD59-A6C34878D82A}">
                    <a16:rowId xmlns:a16="http://schemas.microsoft.com/office/drawing/2014/main" val="10001"/>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2010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8/11/2010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3</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3</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$6,200,000.00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2016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10/20/2016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$4,850,000.00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2017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8/8/2018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$4,872,000.00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2018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4/3/2019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3</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3</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$6,790,000.00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12/30/2019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$7,503,000.00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6/9/2020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8</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$9,555,750.00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12/7/2021</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9</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$12,600,138.00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44470">
                <a:tc>
                  <a:txBody>
                    <a:bodyPr/>
                    <a:lstStyle/>
                    <a:p>
                      <a:pPr algn="ctr">
                        <a:lnSpc>
                          <a:spcPts val="1903"/>
                        </a:lnSpc>
                        <a:defRPr/>
                      </a:pPr>
                      <a:r>
                        <a:rPr lang="en-US" sz="1359">
                          <a:solidFill>
                            <a:srgbClr val="062544"/>
                          </a:solidFill>
                          <a:latin typeface="Roboto"/>
                        </a:rPr>
                        <a:t>USMHP</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12/29/2022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12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12</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1903"/>
                        </a:lnSpc>
                        <a:defRPr/>
                      </a:pPr>
                      <a:r>
                        <a:rPr lang="en-US" sz="1359">
                          <a:solidFill>
                            <a:srgbClr val="062544"/>
                          </a:solidFill>
                          <a:latin typeface="Roboto"/>
                        </a:rPr>
                        <a:t>$38,621,771.00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87999">
                <a:tc gridSpan="3">
                  <a:txBody>
                    <a:bodyPr/>
                    <a:lstStyle/>
                    <a:p>
                      <a:pPr algn="r">
                        <a:lnSpc>
                          <a:spcPts val="2883"/>
                        </a:lnSpc>
                        <a:defRPr/>
                      </a:pPr>
                      <a:r>
                        <a:rPr lang="en-US" sz="2059">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883"/>
                        </a:lnSpc>
                        <a:defRPr/>
                      </a:pPr>
                      <a:r>
                        <a:rPr lang="en-US" sz="2059">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r">
                        <a:lnSpc>
                          <a:spcPts val="2883"/>
                        </a:lnSpc>
                        <a:defRPr/>
                      </a:pPr>
                      <a:r>
                        <a:rPr lang="en-US" sz="2059">
                          <a:solidFill>
                            <a:srgbClr val="FFFFFF"/>
                          </a:solidFill>
                          <a:latin typeface="Roboto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463"/>
                        </a:lnSpc>
                        <a:defRPr/>
                      </a:pPr>
                      <a:r>
                        <a:rPr lang="en-US" sz="1759">
                          <a:solidFill>
                            <a:srgbClr val="FFFFFF"/>
                          </a:solidFill>
                          <a:latin typeface="Roboto"/>
                        </a:rPr>
                        <a:t>56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463"/>
                        </a:lnSpc>
                        <a:defRPr/>
                      </a:pPr>
                      <a:r>
                        <a:rPr lang="en-US" sz="1759">
                          <a:solidFill>
                            <a:srgbClr val="FFFFFF"/>
                          </a:solidFill>
                          <a:latin typeface="Roboto"/>
                        </a:rPr>
                        <a:t>56</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a:txBody>
                    <a:bodyPr/>
                    <a:lstStyle/>
                    <a:p>
                      <a:pPr algn="ctr">
                        <a:lnSpc>
                          <a:spcPts val="2463"/>
                        </a:lnSpc>
                        <a:defRPr/>
                      </a:pPr>
                      <a:r>
                        <a:rPr lang="en-US" sz="1759">
                          <a:solidFill>
                            <a:srgbClr val="FFFFFF"/>
                          </a:solidFill>
                          <a:latin typeface="Roboto"/>
                        </a:rPr>
                        <a:t>$90,982,659.00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10"/>
                  </a:ext>
                </a:extLst>
              </a:tr>
            </a:tbl>
          </a:graphicData>
        </a:graphic>
      </p:graphicFrame>
      <p:graphicFrame>
        <p:nvGraphicFramePr>
          <p:cNvPr id="3" name="Table 3"/>
          <p:cNvGraphicFramePr>
            <a:graphicFrameLocks noGrp="1"/>
          </p:cNvGraphicFramePr>
          <p:nvPr/>
        </p:nvGraphicFramePr>
        <p:xfrm>
          <a:off x="807407" y="5583830"/>
          <a:ext cx="8099383" cy="1579992"/>
        </p:xfrm>
        <a:graphic>
          <a:graphicData uri="http://schemas.openxmlformats.org/drawingml/2006/table">
            <a:tbl>
              <a:tblPr/>
              <a:tblGrid>
                <a:gridCol w="1037645">
                  <a:extLst>
                    <a:ext uri="{9D8B030D-6E8A-4147-A177-3AD203B41FA5}">
                      <a16:colId xmlns:a16="http://schemas.microsoft.com/office/drawing/2014/main" val="20000"/>
                    </a:ext>
                  </a:extLst>
                </a:gridCol>
                <a:gridCol w="1006319">
                  <a:extLst>
                    <a:ext uri="{9D8B030D-6E8A-4147-A177-3AD203B41FA5}">
                      <a16:colId xmlns:a16="http://schemas.microsoft.com/office/drawing/2014/main" val="20001"/>
                    </a:ext>
                  </a:extLst>
                </a:gridCol>
                <a:gridCol w="1117249">
                  <a:extLst>
                    <a:ext uri="{9D8B030D-6E8A-4147-A177-3AD203B41FA5}">
                      <a16:colId xmlns:a16="http://schemas.microsoft.com/office/drawing/2014/main" val="20002"/>
                    </a:ext>
                  </a:extLst>
                </a:gridCol>
                <a:gridCol w="1015063">
                  <a:extLst>
                    <a:ext uri="{9D8B030D-6E8A-4147-A177-3AD203B41FA5}">
                      <a16:colId xmlns:a16="http://schemas.microsoft.com/office/drawing/2014/main" val="20003"/>
                    </a:ext>
                  </a:extLst>
                </a:gridCol>
                <a:gridCol w="1502222">
                  <a:extLst>
                    <a:ext uri="{9D8B030D-6E8A-4147-A177-3AD203B41FA5}">
                      <a16:colId xmlns:a16="http://schemas.microsoft.com/office/drawing/2014/main" val="20004"/>
                    </a:ext>
                  </a:extLst>
                </a:gridCol>
                <a:gridCol w="2420885">
                  <a:extLst>
                    <a:ext uri="{9D8B030D-6E8A-4147-A177-3AD203B41FA5}">
                      <a16:colId xmlns:a16="http://schemas.microsoft.com/office/drawing/2014/main" val="20005"/>
                    </a:ext>
                  </a:extLst>
                </a:gridCol>
              </a:tblGrid>
              <a:tr h="598244">
                <a:tc gridSpan="6">
                  <a:txBody>
                    <a:bodyPr/>
                    <a:lstStyle/>
                    <a:p>
                      <a:pPr algn="ctr">
                        <a:lnSpc>
                          <a:spcPts val="1319"/>
                        </a:lnSpc>
                        <a:defRPr/>
                      </a:pPr>
                      <a:r>
                        <a:rPr lang="en-US" sz="2639">
                          <a:solidFill>
                            <a:srgbClr val="FFFFFF"/>
                          </a:solidFill>
                          <a:latin typeface="Roboto Bold"/>
                        </a:rPr>
                        <a:t>TOTAL GRANT PORTFOLIO INVESTMENTS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TOTAL GRANT PORTFOLIO INVESTMENTS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TOTAL GRANT PORTFOLIO INVESTMENTS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TOTAL GRANT PORTFOLIO INVESTMENTS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TOTAL GRANT PORTFOLIO INVESTMENTS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tc hMerge="1">
                  <a:txBody>
                    <a:bodyPr/>
                    <a:lstStyle/>
                    <a:p>
                      <a:pPr algn="ctr">
                        <a:lnSpc>
                          <a:spcPts val="1319"/>
                        </a:lnSpc>
                        <a:defRPr/>
                      </a:pPr>
                      <a:r>
                        <a:rPr lang="en-US" sz="2639">
                          <a:solidFill>
                            <a:srgbClr val="FFFFFF"/>
                          </a:solidFill>
                          <a:latin typeface="Roboto Bold"/>
                        </a:rPr>
                        <a:t>TOTAL GRANT PORTFOLIO INVESTMENTS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0099CB"/>
                    </a:solidFill>
                  </a:tcPr>
                </a:tc>
                <a:extLst>
                  <a:ext uri="{0D108BD9-81ED-4DB2-BD59-A6C34878D82A}">
                    <a16:rowId xmlns:a16="http://schemas.microsoft.com/office/drawing/2014/main" val="10000"/>
                  </a:ext>
                </a:extLst>
              </a:tr>
              <a:tr h="479995">
                <a:tc gridSpan="4">
                  <a:txBody>
                    <a:bodyPr/>
                    <a:lstStyle/>
                    <a:p>
                      <a:pPr algn="r">
                        <a:lnSpc>
                          <a:spcPts val="2127"/>
                        </a:lnSpc>
                        <a:defRPr/>
                      </a:pPr>
                      <a:r>
                        <a:rPr lang="en-US" sz="1519">
                          <a:solidFill>
                            <a:srgbClr val="062544"/>
                          </a:solidFill>
                          <a:latin typeface="Raleway Bold"/>
                        </a:rPr>
                        <a:t>Awards Made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hMerge="1">
                  <a:txBody>
                    <a:bodyPr/>
                    <a:lstStyle/>
                    <a:p>
                      <a:pPr algn="r">
                        <a:lnSpc>
                          <a:spcPts val="2127"/>
                        </a:lnSpc>
                        <a:defRPr/>
                      </a:pPr>
                      <a:r>
                        <a:rPr lang="en-US" sz="1519">
                          <a:solidFill>
                            <a:srgbClr val="062544"/>
                          </a:solidFill>
                          <a:latin typeface="Raleway Bold"/>
                        </a:rPr>
                        <a:t>Awards Made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hMerge="1">
                  <a:txBody>
                    <a:bodyPr/>
                    <a:lstStyle/>
                    <a:p>
                      <a:pPr algn="r">
                        <a:lnSpc>
                          <a:spcPts val="2127"/>
                        </a:lnSpc>
                        <a:defRPr/>
                      </a:pPr>
                      <a:r>
                        <a:rPr lang="en-US" sz="1519">
                          <a:solidFill>
                            <a:srgbClr val="062544"/>
                          </a:solidFill>
                          <a:latin typeface="Raleway Bold"/>
                        </a:rPr>
                        <a:t>Awards Made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hMerge="1">
                  <a:txBody>
                    <a:bodyPr/>
                    <a:lstStyle/>
                    <a:p>
                      <a:pPr algn="r">
                        <a:lnSpc>
                          <a:spcPts val="2127"/>
                        </a:lnSpc>
                        <a:defRPr/>
                      </a:pPr>
                      <a:r>
                        <a:rPr lang="en-US" sz="1519">
                          <a:solidFill>
                            <a:srgbClr val="062544"/>
                          </a:solidFill>
                          <a:latin typeface="Raleway Bold"/>
                        </a:rPr>
                        <a:t>Awards Made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Port Awards</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tc>
                  <a:txBody>
                    <a:bodyPr/>
                    <a:lstStyle/>
                    <a:p>
                      <a:pPr algn="ctr">
                        <a:lnSpc>
                          <a:spcPts val="2127"/>
                        </a:lnSpc>
                        <a:defRPr/>
                      </a:pPr>
                      <a:r>
                        <a:rPr lang="en-US" sz="1519">
                          <a:solidFill>
                            <a:srgbClr val="062544"/>
                          </a:solidFill>
                          <a:latin typeface="Raleway Bold"/>
                        </a:rPr>
                        <a:t>Total</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EBEEF1"/>
                    </a:solidFill>
                  </a:tcPr>
                </a:tc>
                <a:extLst>
                  <a:ext uri="{0D108BD9-81ED-4DB2-BD59-A6C34878D82A}">
                    <a16:rowId xmlns:a16="http://schemas.microsoft.com/office/drawing/2014/main" val="10001"/>
                  </a:ext>
                </a:extLst>
              </a:tr>
              <a:tr h="501753">
                <a:tc gridSpan="4">
                  <a:txBody>
                    <a:bodyPr/>
                    <a:lstStyle/>
                    <a:p>
                      <a:pPr algn="r">
                        <a:lnSpc>
                          <a:spcPts val="2940"/>
                        </a:lnSpc>
                        <a:defRPr/>
                      </a:pPr>
                      <a:r>
                        <a:rPr lang="en-US" sz="2100">
                          <a:solidFill>
                            <a:srgbClr val="062544"/>
                          </a:solidFill>
                          <a:latin typeface="Roboto"/>
                        </a:rPr>
                        <a:t>1,183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hMerge="1">
                  <a:txBody>
                    <a:bodyPr/>
                    <a:lstStyle/>
                    <a:p>
                      <a:pPr algn="r">
                        <a:lnSpc>
                          <a:spcPts val="2940"/>
                        </a:lnSpc>
                        <a:defRPr/>
                      </a:pPr>
                      <a:r>
                        <a:rPr lang="en-US" sz="2100">
                          <a:solidFill>
                            <a:srgbClr val="062544"/>
                          </a:solidFill>
                          <a:latin typeface="Roboto"/>
                        </a:rPr>
                        <a:t>1,183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hMerge="1">
                  <a:txBody>
                    <a:bodyPr/>
                    <a:lstStyle/>
                    <a:p>
                      <a:pPr algn="r">
                        <a:lnSpc>
                          <a:spcPts val="2940"/>
                        </a:lnSpc>
                        <a:defRPr/>
                      </a:pPr>
                      <a:r>
                        <a:rPr lang="en-US" sz="2100">
                          <a:solidFill>
                            <a:srgbClr val="062544"/>
                          </a:solidFill>
                          <a:latin typeface="Roboto"/>
                        </a:rPr>
                        <a:t>1,183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hMerge="1">
                  <a:txBody>
                    <a:bodyPr/>
                    <a:lstStyle/>
                    <a:p>
                      <a:pPr algn="r">
                        <a:lnSpc>
                          <a:spcPts val="2940"/>
                        </a:lnSpc>
                        <a:defRPr/>
                      </a:pPr>
                      <a:r>
                        <a:rPr lang="en-US" sz="2100">
                          <a:solidFill>
                            <a:srgbClr val="062544"/>
                          </a:solidFill>
                          <a:latin typeface="Roboto"/>
                        </a:rPr>
                        <a:t>1,183  </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940"/>
                        </a:lnSpc>
                        <a:defRPr/>
                      </a:pPr>
                      <a:r>
                        <a:rPr lang="en-US" sz="2100">
                          <a:solidFill>
                            <a:srgbClr val="062544"/>
                          </a:solidFill>
                          <a:latin typeface="Roboto"/>
                        </a:rPr>
                        <a:t>267</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tc>
                  <a:txBody>
                    <a:bodyPr/>
                    <a:lstStyle/>
                    <a:p>
                      <a:pPr algn="ctr">
                        <a:lnSpc>
                          <a:spcPts val="2940"/>
                        </a:lnSpc>
                        <a:defRPr/>
                      </a:pPr>
                      <a:r>
                        <a:rPr lang="en-US" sz="2100">
                          <a:solidFill>
                            <a:srgbClr val="062544"/>
                          </a:solidFill>
                          <a:latin typeface="Roboto"/>
                        </a:rPr>
                        <a:t>$3,296,047,659.00</a:t>
                      </a:r>
                      <a:endParaRPr lang="en-US" sz="1100"/>
                    </a:p>
                  </a:txBody>
                  <a:tcPr marL="30480" marR="30480" marT="30480" marB="30480" anchor="ctr">
                    <a:lnL w="20320" cap="flat" cmpd="sng" algn="ctr">
                      <a:solidFill>
                        <a:srgbClr val="0099CB"/>
                      </a:solidFill>
                      <a:prstDash val="solid"/>
                      <a:round/>
                      <a:headEnd type="none" w="med" len="med"/>
                      <a:tailEnd type="none" w="med" len="med"/>
                    </a:lnL>
                    <a:lnR w="20320" cap="flat" cmpd="sng" algn="ctr">
                      <a:solidFill>
                        <a:srgbClr val="0099CB"/>
                      </a:solidFill>
                      <a:prstDash val="solid"/>
                      <a:round/>
                      <a:headEnd type="none" w="med" len="med"/>
                      <a:tailEnd type="none" w="med" len="med"/>
                    </a:lnR>
                    <a:lnT w="20320" cap="flat" cmpd="sng" algn="ctr">
                      <a:solidFill>
                        <a:srgbClr val="0099CB"/>
                      </a:solidFill>
                      <a:prstDash val="solid"/>
                      <a:round/>
                      <a:headEnd type="none" w="med" len="med"/>
                      <a:tailEnd type="none" w="med" len="med"/>
                    </a:lnT>
                    <a:lnB w="20320" cap="flat" cmpd="sng" algn="ctr">
                      <a:solidFill>
                        <a:srgbClr val="0099C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pSp>
        <p:nvGrpSpPr>
          <p:cNvPr id="7" name="Group 7"/>
          <p:cNvGrpSpPr/>
          <p:nvPr/>
        </p:nvGrpSpPr>
        <p:grpSpPr>
          <a:xfrm>
            <a:off x="6586686" y="146502"/>
            <a:ext cx="2975967" cy="636270"/>
            <a:chOff x="0" y="0"/>
            <a:chExt cx="3967956" cy="848360"/>
          </a:xfrm>
        </p:grpSpPr>
        <p:sp>
          <p:nvSpPr>
            <p:cNvPr id="8" name="Freeform 8"/>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0" name="TextBox 10"/>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MARAD Total Grant Investments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48640" y="1287588"/>
          <a:ext cx="8656320" cy="5834535"/>
        </p:xfrm>
        <a:graphic>
          <a:graphicData uri="http://schemas.openxmlformats.org/drawingml/2006/table">
            <a:tbl>
              <a:tblPr/>
              <a:tblGrid>
                <a:gridCol w="4526548">
                  <a:extLst>
                    <a:ext uri="{9D8B030D-6E8A-4147-A177-3AD203B41FA5}">
                      <a16:colId xmlns:a16="http://schemas.microsoft.com/office/drawing/2014/main" val="20000"/>
                    </a:ext>
                  </a:extLst>
                </a:gridCol>
                <a:gridCol w="4129772">
                  <a:extLst>
                    <a:ext uri="{9D8B030D-6E8A-4147-A177-3AD203B41FA5}">
                      <a16:colId xmlns:a16="http://schemas.microsoft.com/office/drawing/2014/main" val="20001"/>
                    </a:ext>
                  </a:extLst>
                </a:gridCol>
              </a:tblGrid>
              <a:tr h="753320">
                <a:tc>
                  <a:txBody>
                    <a:bodyPr/>
                    <a:lstStyle/>
                    <a:p>
                      <a:pPr algn="l">
                        <a:lnSpc>
                          <a:spcPts val="2520"/>
                        </a:lnSpc>
                        <a:defRPr/>
                      </a:pPr>
                      <a:r>
                        <a:rPr lang="en-US" sz="1800">
                          <a:solidFill>
                            <a:srgbClr val="FFFFFF"/>
                          </a:solidFill>
                          <a:latin typeface="Raleway Bold"/>
                        </a:rPr>
                        <a:t>Phases</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solidFill>
                      <a:srgbClr val="3E83C8"/>
                    </a:solidFill>
                  </a:tcPr>
                </a:tc>
                <a:tc>
                  <a:txBody>
                    <a:bodyPr/>
                    <a:lstStyle/>
                    <a:p>
                      <a:pPr algn="ctr">
                        <a:lnSpc>
                          <a:spcPts val="2520"/>
                        </a:lnSpc>
                        <a:defRPr/>
                      </a:pP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solidFill>
                      <a:srgbClr val="3E83C8"/>
                    </a:solidFill>
                  </a:tcPr>
                </a:tc>
                <a:extLst>
                  <a:ext uri="{0D108BD9-81ED-4DB2-BD59-A6C34878D82A}">
                    <a16:rowId xmlns:a16="http://schemas.microsoft.com/office/drawing/2014/main" val="10000"/>
                  </a:ext>
                </a:extLst>
              </a:tr>
              <a:tr h="1580494">
                <a:tc>
                  <a:txBody>
                    <a:bodyPr/>
                    <a:lstStyle/>
                    <a:p>
                      <a:pPr algn="l">
                        <a:lnSpc>
                          <a:spcPts val="2520"/>
                        </a:lnSpc>
                        <a:defRPr/>
                      </a:pPr>
                      <a:r>
                        <a:rPr lang="en-US" sz="1800">
                          <a:solidFill>
                            <a:srgbClr val="062544"/>
                          </a:solidFill>
                          <a:latin typeface="Raleway Bold"/>
                        </a:rPr>
                        <a:t>Pre-Award Phase I </a:t>
                      </a:r>
                      <a:r>
                        <a:rPr lang="en-US" sz="1800">
                          <a:solidFill>
                            <a:srgbClr val="062544"/>
                          </a:solidFill>
                          <a:latin typeface="Raleway"/>
                        </a:rPr>
                        <a:t>- Notice of Funding Opportunity (NOFO) announcement, application review, and project selection. </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Raleway"/>
                        </a:rPr>
                        <a:t>RAISE &amp; INFRA activities completed by OST; PIDP &amp; USMHP activities completed by MARAD.</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extLst>
                  <a:ext uri="{0D108BD9-81ED-4DB2-BD59-A6C34878D82A}">
                    <a16:rowId xmlns:a16="http://schemas.microsoft.com/office/drawing/2014/main" val="10001"/>
                  </a:ext>
                </a:extLst>
              </a:tr>
              <a:tr h="1166907">
                <a:tc>
                  <a:txBody>
                    <a:bodyPr/>
                    <a:lstStyle/>
                    <a:p>
                      <a:pPr algn="l">
                        <a:lnSpc>
                          <a:spcPts val="2520"/>
                        </a:lnSpc>
                        <a:defRPr/>
                      </a:pPr>
                      <a:r>
                        <a:rPr lang="en-US" sz="1800">
                          <a:solidFill>
                            <a:srgbClr val="000000"/>
                          </a:solidFill>
                          <a:latin typeface="Raleway Bold"/>
                        </a:rPr>
                        <a:t>Pre-Award Phase II </a:t>
                      </a:r>
                      <a:r>
                        <a:rPr lang="en-US" sz="1800">
                          <a:solidFill>
                            <a:srgbClr val="000000"/>
                          </a:solidFill>
                          <a:latin typeface="Raleway"/>
                        </a:rPr>
                        <a:t>-</a:t>
                      </a:r>
                      <a:r>
                        <a:rPr lang="en-US" sz="1800">
                          <a:solidFill>
                            <a:srgbClr val="000000"/>
                          </a:solidFill>
                          <a:latin typeface="Raleway Bold"/>
                        </a:rPr>
                        <a:t> </a:t>
                      </a:r>
                      <a:r>
                        <a:rPr lang="en-US" sz="1800">
                          <a:solidFill>
                            <a:srgbClr val="000000"/>
                          </a:solidFill>
                          <a:latin typeface="Raleway"/>
                        </a:rPr>
                        <a:t>Environmental review, engineering review, grants management review.</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Raleway"/>
                        </a:rPr>
                        <a:t>All activities completed by MARAD.</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extLst>
                  <a:ext uri="{0D108BD9-81ED-4DB2-BD59-A6C34878D82A}">
                    <a16:rowId xmlns:a16="http://schemas.microsoft.com/office/drawing/2014/main" val="10002"/>
                  </a:ext>
                </a:extLst>
              </a:tr>
              <a:tr h="1166907">
                <a:tc>
                  <a:txBody>
                    <a:bodyPr/>
                    <a:lstStyle/>
                    <a:p>
                      <a:pPr algn="l">
                        <a:lnSpc>
                          <a:spcPts val="2520"/>
                        </a:lnSpc>
                        <a:defRPr/>
                      </a:pPr>
                      <a:r>
                        <a:rPr lang="en-US" sz="1800">
                          <a:solidFill>
                            <a:srgbClr val="000000"/>
                          </a:solidFill>
                          <a:latin typeface="Raleway Bold"/>
                        </a:rPr>
                        <a:t>Award Phase </a:t>
                      </a:r>
                      <a:r>
                        <a:rPr lang="en-US" sz="1800">
                          <a:solidFill>
                            <a:srgbClr val="000000"/>
                          </a:solidFill>
                          <a:latin typeface="Raleway"/>
                        </a:rPr>
                        <a:t>-</a:t>
                      </a:r>
                      <a:r>
                        <a:rPr lang="en-US" sz="1800">
                          <a:solidFill>
                            <a:srgbClr val="000000"/>
                          </a:solidFill>
                          <a:latin typeface="Raleway Bold"/>
                        </a:rPr>
                        <a:t> </a:t>
                      </a:r>
                      <a:r>
                        <a:rPr lang="en-US" sz="1800">
                          <a:solidFill>
                            <a:srgbClr val="000000"/>
                          </a:solidFill>
                          <a:latin typeface="Raleway"/>
                        </a:rPr>
                        <a:t>Finalization of grant agreement.</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Raleway"/>
                        </a:rPr>
                        <a:t>All activities completed by MARAD with OST approval for RAISE &amp; INFRA.</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extLst>
                  <a:ext uri="{0D108BD9-81ED-4DB2-BD59-A6C34878D82A}">
                    <a16:rowId xmlns:a16="http://schemas.microsoft.com/office/drawing/2014/main" val="10003"/>
                  </a:ext>
                </a:extLst>
              </a:tr>
              <a:tr h="1166907">
                <a:tc>
                  <a:txBody>
                    <a:bodyPr/>
                    <a:lstStyle/>
                    <a:p>
                      <a:pPr algn="l">
                        <a:lnSpc>
                          <a:spcPts val="2520"/>
                        </a:lnSpc>
                        <a:defRPr/>
                      </a:pPr>
                      <a:r>
                        <a:rPr lang="en-US" sz="1800">
                          <a:solidFill>
                            <a:srgbClr val="000000"/>
                          </a:solidFill>
                          <a:latin typeface="Raleway Bold"/>
                        </a:rPr>
                        <a:t>Post-Award Phase </a:t>
                      </a:r>
                      <a:r>
                        <a:rPr lang="en-US" sz="1800">
                          <a:solidFill>
                            <a:srgbClr val="000000"/>
                          </a:solidFill>
                          <a:latin typeface="Raleway"/>
                        </a:rPr>
                        <a:t>- Implementation, reporting, and close-out.</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Raleway"/>
                        </a:rPr>
                        <a:t>All activities completed by MARAD. </a:t>
                      </a:r>
                      <a:endParaRPr lang="en-US" sz="1100"/>
                    </a:p>
                  </a:txBody>
                  <a:tcPr marL="101600" marR="101600" marT="101600" marB="101600" anchor="ctr">
                    <a:lnL w="20320" cap="flat" cmpd="sng" algn="ctr">
                      <a:solidFill>
                        <a:srgbClr val="3E83C8"/>
                      </a:solidFill>
                      <a:prstDash val="solid"/>
                      <a:round/>
                      <a:headEnd type="none" w="med" len="med"/>
                      <a:tailEnd type="none" w="med" len="med"/>
                    </a:lnL>
                    <a:lnR w="20320" cap="flat" cmpd="sng" algn="ctr">
                      <a:solidFill>
                        <a:srgbClr val="3E83C8"/>
                      </a:solidFill>
                      <a:prstDash val="solid"/>
                      <a:round/>
                      <a:headEnd type="none" w="med" len="med"/>
                      <a:tailEnd type="none" w="med" len="med"/>
                    </a:lnR>
                    <a:lnT w="20320" cap="flat" cmpd="sng" algn="ctr">
                      <a:solidFill>
                        <a:srgbClr val="3E83C8"/>
                      </a:solidFill>
                      <a:prstDash val="solid"/>
                      <a:round/>
                      <a:headEnd type="none" w="med" len="med"/>
                      <a:tailEnd type="none" w="med" len="med"/>
                    </a:lnT>
                    <a:lnB w="20320" cap="flat" cmpd="sng" algn="ctr">
                      <a:solidFill>
                        <a:srgbClr val="3E83C8"/>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3" name="Group 3"/>
          <p:cNvGrpSpPr/>
          <p:nvPr/>
        </p:nvGrpSpPr>
        <p:grpSpPr>
          <a:xfrm>
            <a:off x="0" y="0"/>
            <a:ext cx="9753600" cy="1219200"/>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40965"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Grants Life Cycle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24989"/>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Pre-Award Phase I</a:t>
            </a:r>
          </a:p>
        </p:txBody>
      </p:sp>
      <p:grpSp>
        <p:nvGrpSpPr>
          <p:cNvPr id="9" name="Group 9"/>
          <p:cNvGrpSpPr/>
          <p:nvPr/>
        </p:nvGrpSpPr>
        <p:grpSpPr>
          <a:xfrm>
            <a:off x="632556" y="1202148"/>
            <a:ext cx="8389524" cy="1247299"/>
            <a:chOff x="0" y="-47625"/>
            <a:chExt cx="11186032" cy="1663064"/>
          </a:xfrm>
        </p:grpSpPr>
        <p:grpSp>
          <p:nvGrpSpPr>
            <p:cNvPr id="10" name="Group 10"/>
            <p:cNvGrpSpPr/>
            <p:nvPr/>
          </p:nvGrpSpPr>
          <p:grpSpPr>
            <a:xfrm>
              <a:off x="0" y="109163"/>
              <a:ext cx="3561718" cy="1397114"/>
              <a:chOff x="0" y="0"/>
              <a:chExt cx="989366" cy="388087"/>
            </a:xfrm>
          </p:grpSpPr>
          <p:sp>
            <p:nvSpPr>
              <p:cNvPr id="11" name="Freeform 11"/>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12" name="TextBox 12"/>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977783" y="367030"/>
              <a:ext cx="1734809" cy="805180"/>
            </a:xfrm>
            <a:prstGeom prst="rect">
              <a:avLst/>
            </a:prstGeom>
          </p:spPr>
          <p:txBody>
            <a:bodyPr wrap="square" lIns="0" tIns="0" rIns="0" bIns="0" rtlCol="0" anchor="t">
              <a:spAutoFit/>
            </a:bodyPr>
            <a:lstStyle/>
            <a:p>
              <a:pPr algn="ctr">
                <a:lnSpc>
                  <a:spcPts val="5040"/>
                </a:lnSpc>
                <a:spcBef>
                  <a:spcPct val="0"/>
                </a:spcBef>
              </a:pPr>
              <a:r>
                <a:rPr lang="en-US" sz="3600" dirty="0">
                  <a:solidFill>
                    <a:srgbClr val="062544"/>
                  </a:solidFill>
                  <a:latin typeface="Roboto Bold"/>
                </a:rPr>
                <a:t>NOFO</a:t>
              </a:r>
            </a:p>
          </p:txBody>
        </p:sp>
        <p:sp>
          <p:nvSpPr>
            <p:cNvPr id="14" name="TextBox 14"/>
            <p:cNvSpPr txBox="1"/>
            <p:nvPr/>
          </p:nvSpPr>
          <p:spPr>
            <a:xfrm>
              <a:off x="3932463" y="-47625"/>
              <a:ext cx="7253569" cy="1663064"/>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The Notice of Funding Opportunity (NOFO) for RAISE, INFRA, PIDP, and USMHP discretionary grant programs are published in the Federal Register and posted in grants.gov.</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2498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Pre-Award Phase I</a:t>
            </a:r>
          </a:p>
        </p:txBody>
      </p:sp>
      <p:grpSp>
        <p:nvGrpSpPr>
          <p:cNvPr id="9" name="Group 9"/>
          <p:cNvGrpSpPr/>
          <p:nvPr/>
        </p:nvGrpSpPr>
        <p:grpSpPr>
          <a:xfrm>
            <a:off x="632556" y="1202148"/>
            <a:ext cx="8389524" cy="1247299"/>
            <a:chOff x="0" y="-47625"/>
            <a:chExt cx="11186032" cy="1663065"/>
          </a:xfrm>
        </p:grpSpPr>
        <p:grpSp>
          <p:nvGrpSpPr>
            <p:cNvPr id="10" name="Group 10"/>
            <p:cNvGrpSpPr/>
            <p:nvPr/>
          </p:nvGrpSpPr>
          <p:grpSpPr>
            <a:xfrm>
              <a:off x="0" y="109163"/>
              <a:ext cx="3561718" cy="1397114"/>
              <a:chOff x="0" y="0"/>
              <a:chExt cx="989366" cy="388087"/>
            </a:xfrm>
          </p:grpSpPr>
          <p:sp>
            <p:nvSpPr>
              <p:cNvPr id="11" name="Freeform 11"/>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12" name="TextBox 12"/>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977783" y="367031"/>
              <a:ext cx="1938009" cy="805180"/>
            </a:xfrm>
            <a:prstGeom prst="rect">
              <a:avLst/>
            </a:prstGeom>
          </p:spPr>
          <p:txBody>
            <a:bodyPr wrap="square" lIns="0" tIns="0" rIns="0" bIns="0" rtlCol="0" anchor="t">
              <a:spAutoFit/>
            </a:bodyPr>
            <a:lstStyle/>
            <a:p>
              <a:pPr algn="ctr">
                <a:lnSpc>
                  <a:spcPts val="5040"/>
                </a:lnSpc>
                <a:spcBef>
                  <a:spcPct val="0"/>
                </a:spcBef>
              </a:pPr>
              <a:r>
                <a:rPr lang="en-US" sz="3600" dirty="0">
                  <a:solidFill>
                    <a:srgbClr val="062544"/>
                  </a:solidFill>
                  <a:latin typeface="Roboto Bold"/>
                </a:rPr>
                <a:t>NOFO</a:t>
              </a:r>
            </a:p>
          </p:txBody>
        </p:sp>
        <p:sp>
          <p:nvSpPr>
            <p:cNvPr id="14" name="TextBox 14"/>
            <p:cNvSpPr txBox="1"/>
            <p:nvPr/>
          </p:nvSpPr>
          <p:spPr>
            <a:xfrm>
              <a:off x="3932463" y="-47625"/>
              <a:ext cx="7253569" cy="16630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The Notice of Funding Opportunity (NOFO) for RAISE, INFRA, PIDP, and USMHP discretionary grant programs are published in the Federal Register and posted on grants.gov.</a:t>
              </a:r>
            </a:p>
          </p:txBody>
        </p:sp>
      </p:grpSp>
      <p:grpSp>
        <p:nvGrpSpPr>
          <p:cNvPr id="15" name="Group 15"/>
          <p:cNvGrpSpPr/>
          <p:nvPr/>
        </p:nvGrpSpPr>
        <p:grpSpPr>
          <a:xfrm>
            <a:off x="731520" y="4455429"/>
            <a:ext cx="8389524" cy="1047836"/>
            <a:chOff x="0" y="0"/>
            <a:chExt cx="11186032" cy="1397114"/>
          </a:xfrm>
        </p:grpSpPr>
        <p:grpSp>
          <p:nvGrpSpPr>
            <p:cNvPr id="16" name="Group 16"/>
            <p:cNvGrpSpPr/>
            <p:nvPr/>
          </p:nvGrpSpPr>
          <p:grpSpPr>
            <a:xfrm>
              <a:off x="0" y="0"/>
              <a:ext cx="3561718" cy="1397114"/>
              <a:chOff x="0" y="0"/>
              <a:chExt cx="989366" cy="388087"/>
            </a:xfrm>
          </p:grpSpPr>
          <p:sp>
            <p:nvSpPr>
              <p:cNvPr id="17" name="Freeform 17"/>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18" name="TextBox 18"/>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9" name="TextBox 19"/>
            <p:cNvSpPr txBox="1"/>
            <p:nvPr/>
          </p:nvSpPr>
          <p:spPr>
            <a:xfrm>
              <a:off x="255867" y="301894"/>
              <a:ext cx="3049984" cy="685800"/>
            </a:xfrm>
            <a:prstGeom prst="rect">
              <a:avLst/>
            </a:prstGeom>
          </p:spPr>
          <p:txBody>
            <a:bodyPr lIns="0" tIns="0" rIns="0" bIns="0" rtlCol="0" anchor="t">
              <a:spAutoFit/>
            </a:bodyPr>
            <a:lstStyle/>
            <a:p>
              <a:pPr algn="ctr">
                <a:lnSpc>
                  <a:spcPts val="4200"/>
                </a:lnSpc>
                <a:spcBef>
                  <a:spcPct val="0"/>
                </a:spcBef>
              </a:pPr>
              <a:r>
                <a:rPr lang="en-US" sz="3000">
                  <a:solidFill>
                    <a:srgbClr val="062544"/>
                  </a:solidFill>
                  <a:latin typeface="Roboto Bold"/>
                </a:rPr>
                <a:t>Applications</a:t>
              </a:r>
            </a:p>
          </p:txBody>
        </p:sp>
        <p:sp>
          <p:nvSpPr>
            <p:cNvPr id="20" name="TextBox 20"/>
            <p:cNvSpPr txBox="1"/>
            <p:nvPr/>
          </p:nvSpPr>
          <p:spPr>
            <a:xfrm>
              <a:off x="3932463" y="262312"/>
              <a:ext cx="7253569" cy="8248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Applicants must submit project applications in accordance with NOFO instructions.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80475"/>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Pre-Award Phase I</a:t>
            </a:r>
          </a:p>
        </p:txBody>
      </p:sp>
      <p:grpSp>
        <p:nvGrpSpPr>
          <p:cNvPr id="9" name="Group 9"/>
          <p:cNvGrpSpPr/>
          <p:nvPr/>
        </p:nvGrpSpPr>
        <p:grpSpPr>
          <a:xfrm>
            <a:off x="632556" y="1313434"/>
            <a:ext cx="8389524" cy="1247299"/>
            <a:chOff x="0" y="-47625"/>
            <a:chExt cx="11186032" cy="1663065"/>
          </a:xfrm>
        </p:grpSpPr>
        <p:grpSp>
          <p:nvGrpSpPr>
            <p:cNvPr id="10" name="Group 10"/>
            <p:cNvGrpSpPr/>
            <p:nvPr/>
          </p:nvGrpSpPr>
          <p:grpSpPr>
            <a:xfrm>
              <a:off x="0" y="109163"/>
              <a:ext cx="3561718" cy="1397114"/>
              <a:chOff x="0" y="0"/>
              <a:chExt cx="989366" cy="388087"/>
            </a:xfrm>
          </p:grpSpPr>
          <p:sp>
            <p:nvSpPr>
              <p:cNvPr id="11" name="Freeform 11"/>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12" name="TextBox 12"/>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977783" y="367031"/>
              <a:ext cx="1836409" cy="805180"/>
            </a:xfrm>
            <a:prstGeom prst="rect">
              <a:avLst/>
            </a:prstGeom>
          </p:spPr>
          <p:txBody>
            <a:bodyPr wrap="square" lIns="0" tIns="0" rIns="0" bIns="0" rtlCol="0" anchor="t">
              <a:spAutoFit/>
            </a:bodyPr>
            <a:lstStyle/>
            <a:p>
              <a:pPr algn="ctr">
                <a:lnSpc>
                  <a:spcPts val="5040"/>
                </a:lnSpc>
                <a:spcBef>
                  <a:spcPct val="0"/>
                </a:spcBef>
              </a:pPr>
              <a:r>
                <a:rPr lang="en-US" sz="3600" dirty="0">
                  <a:solidFill>
                    <a:srgbClr val="062544"/>
                  </a:solidFill>
                  <a:latin typeface="Roboto Bold"/>
                </a:rPr>
                <a:t>NOFO</a:t>
              </a:r>
            </a:p>
          </p:txBody>
        </p:sp>
        <p:sp>
          <p:nvSpPr>
            <p:cNvPr id="14" name="TextBox 14"/>
            <p:cNvSpPr txBox="1"/>
            <p:nvPr/>
          </p:nvSpPr>
          <p:spPr>
            <a:xfrm>
              <a:off x="3932463" y="-47625"/>
              <a:ext cx="7253569" cy="16630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The Notice of Funding Opportunity (NOFO) for RAISE, INFRA, PIDP, and USMHP discretionary grant programs are published in the Federal Register and posted in grants.gov.</a:t>
              </a:r>
            </a:p>
          </p:txBody>
        </p:sp>
      </p:grpSp>
      <p:grpSp>
        <p:nvGrpSpPr>
          <p:cNvPr id="15" name="Group 15"/>
          <p:cNvGrpSpPr/>
          <p:nvPr/>
        </p:nvGrpSpPr>
        <p:grpSpPr>
          <a:xfrm>
            <a:off x="632556" y="3522758"/>
            <a:ext cx="8389524" cy="1047836"/>
            <a:chOff x="0" y="0"/>
            <a:chExt cx="11186032" cy="1397114"/>
          </a:xfrm>
        </p:grpSpPr>
        <p:grpSp>
          <p:nvGrpSpPr>
            <p:cNvPr id="16" name="Group 16"/>
            <p:cNvGrpSpPr/>
            <p:nvPr/>
          </p:nvGrpSpPr>
          <p:grpSpPr>
            <a:xfrm>
              <a:off x="0" y="0"/>
              <a:ext cx="3561718" cy="1397114"/>
              <a:chOff x="0" y="0"/>
              <a:chExt cx="989366" cy="388087"/>
            </a:xfrm>
          </p:grpSpPr>
          <p:sp>
            <p:nvSpPr>
              <p:cNvPr id="17" name="Freeform 17"/>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18" name="TextBox 18"/>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9" name="TextBox 19"/>
            <p:cNvSpPr txBox="1"/>
            <p:nvPr/>
          </p:nvSpPr>
          <p:spPr>
            <a:xfrm>
              <a:off x="255867" y="301895"/>
              <a:ext cx="3066325" cy="717128"/>
            </a:xfrm>
            <a:prstGeom prst="rect">
              <a:avLst/>
            </a:prstGeom>
          </p:spPr>
          <p:txBody>
            <a:bodyPr wrap="square" lIns="0" tIns="0" rIns="0" bIns="0" rtlCol="0" anchor="t">
              <a:spAutoFit/>
            </a:bodyPr>
            <a:lstStyle/>
            <a:p>
              <a:pPr algn="ctr">
                <a:lnSpc>
                  <a:spcPts val="4480"/>
                </a:lnSpc>
                <a:spcBef>
                  <a:spcPct val="0"/>
                </a:spcBef>
              </a:pPr>
              <a:r>
                <a:rPr lang="en-US" sz="3200" dirty="0">
                  <a:solidFill>
                    <a:srgbClr val="062544"/>
                  </a:solidFill>
                  <a:latin typeface="Roboto Bold"/>
                </a:rPr>
                <a:t>Applications</a:t>
              </a:r>
            </a:p>
          </p:txBody>
        </p:sp>
        <p:sp>
          <p:nvSpPr>
            <p:cNvPr id="20" name="TextBox 20"/>
            <p:cNvSpPr txBox="1"/>
            <p:nvPr/>
          </p:nvSpPr>
          <p:spPr>
            <a:xfrm>
              <a:off x="3932463" y="262312"/>
              <a:ext cx="7253569" cy="824864"/>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Applicants must submit project applications in accordance with NOFO instructions.</a:t>
              </a:r>
            </a:p>
          </p:txBody>
        </p:sp>
      </p:grpSp>
      <p:grpSp>
        <p:nvGrpSpPr>
          <p:cNvPr id="21" name="Group 21"/>
          <p:cNvGrpSpPr/>
          <p:nvPr/>
        </p:nvGrpSpPr>
        <p:grpSpPr>
          <a:xfrm>
            <a:off x="682038" y="5535844"/>
            <a:ext cx="8389524" cy="1047836"/>
            <a:chOff x="0" y="0"/>
            <a:chExt cx="11186032" cy="1397114"/>
          </a:xfrm>
        </p:grpSpPr>
        <p:grpSp>
          <p:nvGrpSpPr>
            <p:cNvPr id="22" name="Group 22"/>
            <p:cNvGrpSpPr/>
            <p:nvPr/>
          </p:nvGrpSpPr>
          <p:grpSpPr>
            <a:xfrm>
              <a:off x="0" y="0"/>
              <a:ext cx="3561718" cy="1397114"/>
              <a:chOff x="0" y="0"/>
              <a:chExt cx="989366" cy="388087"/>
            </a:xfrm>
          </p:grpSpPr>
          <p:sp>
            <p:nvSpPr>
              <p:cNvPr id="23" name="Freeform 23"/>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24" name="TextBox 24"/>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25" name="TextBox 25"/>
            <p:cNvSpPr txBox="1"/>
            <p:nvPr/>
          </p:nvSpPr>
          <p:spPr>
            <a:xfrm>
              <a:off x="509470" y="301894"/>
              <a:ext cx="2542778" cy="717127"/>
            </a:xfrm>
            <a:prstGeom prst="rect">
              <a:avLst/>
            </a:prstGeom>
          </p:spPr>
          <p:txBody>
            <a:bodyPr lIns="0" tIns="0" rIns="0" bIns="0" rtlCol="0" anchor="t">
              <a:spAutoFit/>
            </a:bodyPr>
            <a:lstStyle/>
            <a:p>
              <a:pPr algn="ctr">
                <a:lnSpc>
                  <a:spcPts val="4480"/>
                </a:lnSpc>
                <a:spcBef>
                  <a:spcPct val="0"/>
                </a:spcBef>
              </a:pPr>
              <a:r>
                <a:rPr lang="en-US" sz="3200">
                  <a:solidFill>
                    <a:srgbClr val="062544"/>
                  </a:solidFill>
                  <a:latin typeface="Roboto Bold"/>
                </a:rPr>
                <a:t>Evaluation</a:t>
              </a:r>
            </a:p>
          </p:txBody>
        </p:sp>
        <p:sp>
          <p:nvSpPr>
            <p:cNvPr id="26" name="TextBox 26"/>
            <p:cNvSpPr txBox="1"/>
            <p:nvPr/>
          </p:nvSpPr>
          <p:spPr>
            <a:xfrm>
              <a:off x="3932463" y="52762"/>
              <a:ext cx="7253569" cy="1243964"/>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Eligible applications are reviewed in accordance with evaluation criteria published in the Federal Register.</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9402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Pre-Award Phase I</a:t>
            </a:r>
          </a:p>
        </p:txBody>
      </p:sp>
      <p:grpSp>
        <p:nvGrpSpPr>
          <p:cNvPr id="9" name="Group 9"/>
          <p:cNvGrpSpPr/>
          <p:nvPr/>
        </p:nvGrpSpPr>
        <p:grpSpPr>
          <a:xfrm>
            <a:off x="632556" y="1166605"/>
            <a:ext cx="8389524" cy="1247299"/>
            <a:chOff x="0" y="-47625"/>
            <a:chExt cx="11186032" cy="1663065"/>
          </a:xfrm>
        </p:grpSpPr>
        <p:grpSp>
          <p:nvGrpSpPr>
            <p:cNvPr id="10" name="Group 10"/>
            <p:cNvGrpSpPr/>
            <p:nvPr/>
          </p:nvGrpSpPr>
          <p:grpSpPr>
            <a:xfrm>
              <a:off x="0" y="109163"/>
              <a:ext cx="3561718" cy="1397114"/>
              <a:chOff x="0" y="0"/>
              <a:chExt cx="989366" cy="388087"/>
            </a:xfrm>
          </p:grpSpPr>
          <p:sp>
            <p:nvSpPr>
              <p:cNvPr id="11" name="Freeform 11"/>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12" name="TextBox 12"/>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977783" y="367031"/>
              <a:ext cx="1734809" cy="805180"/>
            </a:xfrm>
            <a:prstGeom prst="rect">
              <a:avLst/>
            </a:prstGeom>
          </p:spPr>
          <p:txBody>
            <a:bodyPr wrap="square" lIns="0" tIns="0" rIns="0" bIns="0" rtlCol="0" anchor="t">
              <a:spAutoFit/>
            </a:bodyPr>
            <a:lstStyle/>
            <a:p>
              <a:pPr algn="ctr">
                <a:lnSpc>
                  <a:spcPts val="5040"/>
                </a:lnSpc>
                <a:spcBef>
                  <a:spcPct val="0"/>
                </a:spcBef>
              </a:pPr>
              <a:r>
                <a:rPr lang="en-US" sz="3600" dirty="0">
                  <a:solidFill>
                    <a:srgbClr val="062544"/>
                  </a:solidFill>
                  <a:latin typeface="Roboto Bold"/>
                </a:rPr>
                <a:t>NOFO</a:t>
              </a:r>
            </a:p>
          </p:txBody>
        </p:sp>
        <p:sp>
          <p:nvSpPr>
            <p:cNvPr id="14" name="TextBox 14"/>
            <p:cNvSpPr txBox="1"/>
            <p:nvPr/>
          </p:nvSpPr>
          <p:spPr>
            <a:xfrm>
              <a:off x="3932463" y="-47625"/>
              <a:ext cx="7253569" cy="16630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The Notice of Funding Opportunity (NOFO) for RAISE, INFRA, PIDP, and USMHP discretionary grant programs are published in the Federal Register and posted in grants.gov.</a:t>
              </a:r>
            </a:p>
          </p:txBody>
        </p:sp>
      </p:grpSp>
      <p:grpSp>
        <p:nvGrpSpPr>
          <p:cNvPr id="15" name="Group 15"/>
          <p:cNvGrpSpPr/>
          <p:nvPr/>
        </p:nvGrpSpPr>
        <p:grpSpPr>
          <a:xfrm>
            <a:off x="632556" y="2871104"/>
            <a:ext cx="8389524" cy="1047836"/>
            <a:chOff x="0" y="0"/>
            <a:chExt cx="11186032" cy="1397114"/>
          </a:xfrm>
        </p:grpSpPr>
        <p:grpSp>
          <p:nvGrpSpPr>
            <p:cNvPr id="16" name="Group 16"/>
            <p:cNvGrpSpPr/>
            <p:nvPr/>
          </p:nvGrpSpPr>
          <p:grpSpPr>
            <a:xfrm>
              <a:off x="0" y="0"/>
              <a:ext cx="3561718" cy="1397114"/>
              <a:chOff x="0" y="0"/>
              <a:chExt cx="989366" cy="388087"/>
            </a:xfrm>
          </p:grpSpPr>
          <p:sp>
            <p:nvSpPr>
              <p:cNvPr id="17" name="Freeform 17"/>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18" name="TextBox 18"/>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9" name="TextBox 19"/>
            <p:cNvSpPr txBox="1"/>
            <p:nvPr/>
          </p:nvSpPr>
          <p:spPr>
            <a:xfrm>
              <a:off x="255867" y="301895"/>
              <a:ext cx="3066325" cy="717128"/>
            </a:xfrm>
            <a:prstGeom prst="rect">
              <a:avLst/>
            </a:prstGeom>
          </p:spPr>
          <p:txBody>
            <a:bodyPr wrap="square" lIns="0" tIns="0" rIns="0" bIns="0" rtlCol="0" anchor="t">
              <a:spAutoFit/>
            </a:bodyPr>
            <a:lstStyle/>
            <a:p>
              <a:pPr algn="ctr">
                <a:lnSpc>
                  <a:spcPts val="4480"/>
                </a:lnSpc>
                <a:spcBef>
                  <a:spcPct val="0"/>
                </a:spcBef>
              </a:pPr>
              <a:r>
                <a:rPr lang="en-US" sz="3200" dirty="0">
                  <a:solidFill>
                    <a:srgbClr val="062544"/>
                  </a:solidFill>
                  <a:latin typeface="Roboto Bold"/>
                </a:rPr>
                <a:t>Applications</a:t>
              </a:r>
            </a:p>
          </p:txBody>
        </p:sp>
        <p:sp>
          <p:nvSpPr>
            <p:cNvPr id="20" name="TextBox 20"/>
            <p:cNvSpPr txBox="1"/>
            <p:nvPr/>
          </p:nvSpPr>
          <p:spPr>
            <a:xfrm>
              <a:off x="3932463" y="262312"/>
              <a:ext cx="7253569" cy="8248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Applicants must submit project applications in accordance with NOFO instructions.</a:t>
              </a:r>
            </a:p>
          </p:txBody>
        </p:sp>
      </p:grpSp>
      <p:grpSp>
        <p:nvGrpSpPr>
          <p:cNvPr id="21" name="Group 21"/>
          <p:cNvGrpSpPr/>
          <p:nvPr/>
        </p:nvGrpSpPr>
        <p:grpSpPr>
          <a:xfrm>
            <a:off x="632556" y="4372643"/>
            <a:ext cx="8389524" cy="1047836"/>
            <a:chOff x="0" y="0"/>
            <a:chExt cx="11186032" cy="1397114"/>
          </a:xfrm>
        </p:grpSpPr>
        <p:grpSp>
          <p:nvGrpSpPr>
            <p:cNvPr id="22" name="Group 22"/>
            <p:cNvGrpSpPr/>
            <p:nvPr/>
          </p:nvGrpSpPr>
          <p:grpSpPr>
            <a:xfrm>
              <a:off x="0" y="0"/>
              <a:ext cx="3561718" cy="1397114"/>
              <a:chOff x="0" y="0"/>
              <a:chExt cx="989366" cy="388087"/>
            </a:xfrm>
          </p:grpSpPr>
          <p:sp>
            <p:nvSpPr>
              <p:cNvPr id="23" name="Freeform 23"/>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24" name="TextBox 24"/>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25" name="TextBox 25"/>
            <p:cNvSpPr txBox="1"/>
            <p:nvPr/>
          </p:nvSpPr>
          <p:spPr>
            <a:xfrm>
              <a:off x="509470" y="301894"/>
              <a:ext cx="2542778" cy="717127"/>
            </a:xfrm>
            <a:prstGeom prst="rect">
              <a:avLst/>
            </a:prstGeom>
          </p:spPr>
          <p:txBody>
            <a:bodyPr lIns="0" tIns="0" rIns="0" bIns="0" rtlCol="0" anchor="t">
              <a:spAutoFit/>
            </a:bodyPr>
            <a:lstStyle/>
            <a:p>
              <a:pPr algn="ctr">
                <a:lnSpc>
                  <a:spcPts val="4480"/>
                </a:lnSpc>
                <a:spcBef>
                  <a:spcPct val="0"/>
                </a:spcBef>
              </a:pPr>
              <a:r>
                <a:rPr lang="en-US" sz="3200">
                  <a:solidFill>
                    <a:srgbClr val="062544"/>
                  </a:solidFill>
                  <a:latin typeface="Roboto Bold"/>
                </a:rPr>
                <a:t>Evaluation</a:t>
              </a:r>
            </a:p>
          </p:txBody>
        </p:sp>
        <p:sp>
          <p:nvSpPr>
            <p:cNvPr id="26" name="TextBox 26"/>
            <p:cNvSpPr txBox="1"/>
            <p:nvPr/>
          </p:nvSpPr>
          <p:spPr>
            <a:xfrm>
              <a:off x="3932463" y="52762"/>
              <a:ext cx="7253569" cy="12439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Eligible applications are reviewed in accordance with evaluation criteria published in the Federal Register.</a:t>
              </a:r>
            </a:p>
          </p:txBody>
        </p:sp>
      </p:grpSp>
      <p:grpSp>
        <p:nvGrpSpPr>
          <p:cNvPr id="27" name="Group 27"/>
          <p:cNvGrpSpPr/>
          <p:nvPr/>
        </p:nvGrpSpPr>
        <p:grpSpPr>
          <a:xfrm>
            <a:off x="662557" y="5870585"/>
            <a:ext cx="8428486" cy="1047836"/>
            <a:chOff x="0" y="0"/>
            <a:chExt cx="11237982" cy="1397114"/>
          </a:xfrm>
        </p:grpSpPr>
        <p:grpSp>
          <p:nvGrpSpPr>
            <p:cNvPr id="28" name="Group 28"/>
            <p:cNvGrpSpPr/>
            <p:nvPr/>
          </p:nvGrpSpPr>
          <p:grpSpPr>
            <a:xfrm>
              <a:off x="0" y="0"/>
              <a:ext cx="3561718" cy="1397114"/>
              <a:chOff x="0" y="0"/>
              <a:chExt cx="989366" cy="388087"/>
            </a:xfrm>
          </p:grpSpPr>
          <p:sp>
            <p:nvSpPr>
              <p:cNvPr id="29" name="Freeform 29"/>
              <p:cNvSpPr/>
              <p:nvPr/>
            </p:nvSpPr>
            <p:spPr>
              <a:xfrm>
                <a:off x="0" y="0"/>
                <a:ext cx="989366" cy="388087"/>
              </a:xfrm>
              <a:custGeom>
                <a:avLst/>
                <a:gdLst/>
                <a:ahLst/>
                <a:cxnLst/>
                <a:rect l="l" t="t" r="r" b="b"/>
                <a:pathLst>
                  <a:path w="989366" h="388087">
                    <a:moveTo>
                      <a:pt x="104335" y="0"/>
                    </a:moveTo>
                    <a:lnTo>
                      <a:pt x="885031" y="0"/>
                    </a:lnTo>
                    <a:cubicBezTo>
                      <a:pt x="912702" y="0"/>
                      <a:pt x="939240" y="10992"/>
                      <a:pt x="958807" y="30559"/>
                    </a:cubicBezTo>
                    <a:cubicBezTo>
                      <a:pt x="978374" y="50126"/>
                      <a:pt x="989366" y="76664"/>
                      <a:pt x="989366" y="104335"/>
                    </a:cubicBezTo>
                    <a:lnTo>
                      <a:pt x="989366" y="283752"/>
                    </a:lnTo>
                    <a:cubicBezTo>
                      <a:pt x="989366" y="311424"/>
                      <a:pt x="978374" y="337962"/>
                      <a:pt x="958807" y="357528"/>
                    </a:cubicBezTo>
                    <a:cubicBezTo>
                      <a:pt x="939240" y="377095"/>
                      <a:pt x="912702" y="388087"/>
                      <a:pt x="885031" y="388087"/>
                    </a:cubicBezTo>
                    <a:lnTo>
                      <a:pt x="104335" y="388087"/>
                    </a:lnTo>
                    <a:cubicBezTo>
                      <a:pt x="76664" y="388087"/>
                      <a:pt x="50126" y="377095"/>
                      <a:pt x="30559" y="357528"/>
                    </a:cubicBezTo>
                    <a:cubicBezTo>
                      <a:pt x="10992" y="337962"/>
                      <a:pt x="0" y="311424"/>
                      <a:pt x="0" y="283752"/>
                    </a:cubicBezTo>
                    <a:lnTo>
                      <a:pt x="0" y="104335"/>
                    </a:lnTo>
                    <a:cubicBezTo>
                      <a:pt x="0" y="76664"/>
                      <a:pt x="10992" y="50126"/>
                      <a:pt x="30559" y="30559"/>
                    </a:cubicBezTo>
                    <a:cubicBezTo>
                      <a:pt x="50126" y="10992"/>
                      <a:pt x="76664" y="0"/>
                      <a:pt x="104335" y="0"/>
                    </a:cubicBezTo>
                    <a:close/>
                  </a:path>
                </a:pathLst>
              </a:custGeom>
              <a:solidFill>
                <a:srgbClr val="FDFBFB"/>
              </a:solidFill>
            </p:spPr>
            <p:txBody>
              <a:bodyPr/>
              <a:lstStyle/>
              <a:p>
                <a:endParaRPr lang="en-US"/>
              </a:p>
            </p:txBody>
          </p:sp>
          <p:sp>
            <p:nvSpPr>
              <p:cNvPr id="30" name="TextBox 30"/>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31" name="TextBox 31"/>
            <p:cNvSpPr txBox="1"/>
            <p:nvPr/>
          </p:nvSpPr>
          <p:spPr>
            <a:xfrm>
              <a:off x="640141" y="342900"/>
              <a:ext cx="2372107" cy="717128"/>
            </a:xfrm>
            <a:prstGeom prst="rect">
              <a:avLst/>
            </a:prstGeom>
          </p:spPr>
          <p:txBody>
            <a:bodyPr wrap="square" lIns="0" tIns="0" rIns="0" bIns="0" rtlCol="0" anchor="t">
              <a:spAutoFit/>
            </a:bodyPr>
            <a:lstStyle/>
            <a:p>
              <a:pPr algn="ctr">
                <a:lnSpc>
                  <a:spcPts val="4480"/>
                </a:lnSpc>
                <a:spcBef>
                  <a:spcPct val="0"/>
                </a:spcBef>
              </a:pPr>
              <a:r>
                <a:rPr lang="en-US" sz="3200" dirty="0">
                  <a:solidFill>
                    <a:srgbClr val="062544"/>
                  </a:solidFill>
                  <a:latin typeface="Roboto Bold"/>
                </a:rPr>
                <a:t>Selection</a:t>
              </a:r>
            </a:p>
          </p:txBody>
        </p:sp>
        <p:sp>
          <p:nvSpPr>
            <p:cNvPr id="32" name="TextBox 32"/>
            <p:cNvSpPr txBox="1"/>
            <p:nvPr/>
          </p:nvSpPr>
          <p:spPr>
            <a:xfrm>
              <a:off x="3984413" y="93768"/>
              <a:ext cx="7253569" cy="12439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Projects are selected by OST or MARAD. OST issues press releases on projects selected for award consideration.</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754264" y="1444468"/>
            <a:ext cx="3304836" cy="691103"/>
            <a:chOff x="0" y="0"/>
            <a:chExt cx="4406449" cy="921471"/>
          </a:xfrm>
        </p:grpSpPr>
        <p:sp>
          <p:nvSpPr>
            <p:cNvPr id="3" name="Freeform 3"/>
            <p:cNvSpPr/>
            <p:nvPr/>
          </p:nvSpPr>
          <p:spPr>
            <a:xfrm>
              <a:off x="0" y="0"/>
              <a:ext cx="921471" cy="921471"/>
            </a:xfrm>
            <a:custGeom>
              <a:avLst/>
              <a:gdLst/>
              <a:ahLst/>
              <a:cxnLst/>
              <a:rect l="l" t="t" r="r" b="b"/>
              <a:pathLst>
                <a:path w="921471" h="921471">
                  <a:moveTo>
                    <a:pt x="0" y="0"/>
                  </a:moveTo>
                  <a:lnTo>
                    <a:pt x="921471" y="0"/>
                  </a:lnTo>
                  <a:lnTo>
                    <a:pt x="921471" y="921471"/>
                  </a:lnTo>
                  <a:lnTo>
                    <a:pt x="0" y="9214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265711" y="-133350"/>
              <a:ext cx="3140737" cy="986790"/>
            </a:xfrm>
            <a:prstGeom prst="rect">
              <a:avLst/>
            </a:prstGeom>
          </p:spPr>
          <p:txBody>
            <a:bodyPr lIns="0" tIns="0" rIns="0" bIns="0" rtlCol="0" anchor="t">
              <a:spAutoFit/>
            </a:bodyPr>
            <a:lstStyle/>
            <a:p>
              <a:pPr>
                <a:lnSpc>
                  <a:spcPts val="6300"/>
                </a:lnSpc>
              </a:pPr>
              <a:r>
                <a:rPr lang="en-US" sz="4200">
                  <a:solidFill>
                    <a:srgbClr val="FFFFFF"/>
                  </a:solidFill>
                  <a:latin typeface="Raleway"/>
                </a:rPr>
                <a:t>MARAD</a:t>
              </a:r>
            </a:p>
          </p:txBody>
        </p:sp>
      </p:grpSp>
      <p:grpSp>
        <p:nvGrpSpPr>
          <p:cNvPr id="5" name="Group 5"/>
          <p:cNvGrpSpPr/>
          <p:nvPr/>
        </p:nvGrpSpPr>
        <p:grpSpPr>
          <a:xfrm>
            <a:off x="754264" y="2487997"/>
            <a:ext cx="8593492" cy="1097280"/>
            <a:chOff x="0" y="0"/>
            <a:chExt cx="11457990" cy="1463040"/>
          </a:xfrm>
        </p:grpSpPr>
        <p:sp>
          <p:nvSpPr>
            <p:cNvPr id="6" name="Freeform 6"/>
            <p:cNvSpPr/>
            <p:nvPr/>
          </p:nvSpPr>
          <p:spPr>
            <a:xfrm>
              <a:off x="0" y="256672"/>
              <a:ext cx="949695" cy="949695"/>
            </a:xfrm>
            <a:custGeom>
              <a:avLst/>
              <a:gdLst/>
              <a:ahLst/>
              <a:cxnLst/>
              <a:rect l="l" t="t" r="r" b="b"/>
              <a:pathLst>
                <a:path w="949695" h="949695">
                  <a:moveTo>
                    <a:pt x="0" y="0"/>
                  </a:moveTo>
                  <a:lnTo>
                    <a:pt x="949695" y="0"/>
                  </a:lnTo>
                  <a:lnTo>
                    <a:pt x="949695" y="949695"/>
                  </a:lnTo>
                  <a:lnTo>
                    <a:pt x="0" y="9496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235386" y="-104775"/>
              <a:ext cx="10222604" cy="1567815"/>
            </a:xfrm>
            <a:prstGeom prst="rect">
              <a:avLst/>
            </a:prstGeom>
          </p:spPr>
          <p:txBody>
            <a:bodyPr lIns="0" tIns="0" rIns="0" bIns="0" rtlCol="0" anchor="t">
              <a:spAutoFit/>
            </a:bodyPr>
            <a:lstStyle/>
            <a:p>
              <a:pPr>
                <a:lnSpc>
                  <a:spcPts val="4800"/>
                </a:lnSpc>
              </a:pPr>
              <a:r>
                <a:rPr lang="en-US" sz="3200">
                  <a:solidFill>
                    <a:srgbClr val="FFFFFF"/>
                  </a:solidFill>
                  <a:latin typeface="Raleway"/>
                </a:rPr>
                <a:t>Business Management Research Associates (BMRA)</a:t>
              </a:r>
            </a:p>
          </p:txBody>
        </p:sp>
      </p:grpSp>
      <p:grpSp>
        <p:nvGrpSpPr>
          <p:cNvPr id="8" name="Group 8"/>
          <p:cNvGrpSpPr/>
          <p:nvPr/>
        </p:nvGrpSpPr>
        <p:grpSpPr>
          <a:xfrm>
            <a:off x="0" y="0"/>
            <a:ext cx="9753600" cy="1344456"/>
            <a:chOff x="0" y="0"/>
            <a:chExt cx="3612444" cy="344176"/>
          </a:xfrm>
        </p:grpSpPr>
        <p:sp>
          <p:nvSpPr>
            <p:cNvPr id="9" name="Freeform 9"/>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0" name="TextBox 10"/>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1" name="Group 11"/>
          <p:cNvGrpSpPr/>
          <p:nvPr/>
        </p:nvGrpSpPr>
        <p:grpSpPr>
          <a:xfrm>
            <a:off x="6586686" y="146502"/>
            <a:ext cx="2975967" cy="636270"/>
            <a:chOff x="0" y="0"/>
            <a:chExt cx="3967956" cy="848360"/>
          </a:xfrm>
        </p:grpSpPr>
        <p:sp>
          <p:nvSpPr>
            <p:cNvPr id="12" name="Freeform 12"/>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4" name="TextBox 14"/>
          <p:cNvSpPr txBox="1"/>
          <p:nvPr/>
        </p:nvSpPr>
        <p:spPr>
          <a:xfrm>
            <a:off x="170379" y="79827"/>
            <a:ext cx="3563421" cy="721995"/>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FFFF"/>
                </a:solidFill>
                <a:latin typeface="Roboto Bold"/>
              </a:rPr>
              <a:t>Introductions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28712"/>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Pre-Award Phase II</a:t>
            </a:r>
          </a:p>
        </p:txBody>
      </p:sp>
      <p:grpSp>
        <p:nvGrpSpPr>
          <p:cNvPr id="9" name="Group 9"/>
          <p:cNvGrpSpPr/>
          <p:nvPr/>
        </p:nvGrpSpPr>
        <p:grpSpPr>
          <a:xfrm>
            <a:off x="498471" y="1128712"/>
            <a:ext cx="8969329" cy="5761674"/>
            <a:chOff x="0" y="0"/>
            <a:chExt cx="11959105" cy="7682232"/>
          </a:xfrm>
        </p:grpSpPr>
        <p:grpSp>
          <p:nvGrpSpPr>
            <p:cNvPr id="10" name="Group 10"/>
            <p:cNvGrpSpPr/>
            <p:nvPr/>
          </p:nvGrpSpPr>
          <p:grpSpPr>
            <a:xfrm>
              <a:off x="0" y="0"/>
              <a:ext cx="3905305" cy="753139"/>
              <a:chOff x="0" y="0"/>
              <a:chExt cx="1084807" cy="209205"/>
            </a:xfrm>
          </p:grpSpPr>
          <p:sp>
            <p:nvSpPr>
              <p:cNvPr id="11" name="Freeform 11"/>
              <p:cNvSpPr/>
              <p:nvPr/>
            </p:nvSpPr>
            <p:spPr>
              <a:xfrm>
                <a:off x="0" y="0"/>
                <a:ext cx="1084807" cy="209205"/>
              </a:xfrm>
              <a:custGeom>
                <a:avLst/>
                <a:gdLst/>
                <a:ahLst/>
                <a:cxnLst/>
                <a:rect l="l" t="t" r="r" b="b"/>
                <a:pathLst>
                  <a:path w="1084807" h="209205">
                    <a:moveTo>
                      <a:pt x="95156" y="0"/>
                    </a:moveTo>
                    <a:lnTo>
                      <a:pt x="989651" y="0"/>
                    </a:lnTo>
                    <a:cubicBezTo>
                      <a:pt x="1014888" y="0"/>
                      <a:pt x="1039091" y="10025"/>
                      <a:pt x="1056937" y="27870"/>
                    </a:cubicBezTo>
                    <a:cubicBezTo>
                      <a:pt x="1074782" y="45716"/>
                      <a:pt x="1084807" y="69919"/>
                      <a:pt x="1084807" y="95156"/>
                    </a:cubicBezTo>
                    <a:lnTo>
                      <a:pt x="1084807" y="114049"/>
                    </a:lnTo>
                    <a:cubicBezTo>
                      <a:pt x="1084807" y="166602"/>
                      <a:pt x="1042204" y="209205"/>
                      <a:pt x="989651" y="209205"/>
                    </a:cubicBezTo>
                    <a:lnTo>
                      <a:pt x="95156" y="209205"/>
                    </a:lnTo>
                    <a:cubicBezTo>
                      <a:pt x="42603" y="209205"/>
                      <a:pt x="0" y="166602"/>
                      <a:pt x="0" y="114049"/>
                    </a:cubicBezTo>
                    <a:lnTo>
                      <a:pt x="0" y="95156"/>
                    </a:lnTo>
                    <a:cubicBezTo>
                      <a:pt x="0" y="42603"/>
                      <a:pt x="42603" y="0"/>
                      <a:pt x="95156" y="0"/>
                    </a:cubicBezTo>
                    <a:close/>
                  </a:path>
                </a:pathLst>
              </a:custGeom>
              <a:solidFill>
                <a:srgbClr val="FDFBFB"/>
              </a:solidFill>
            </p:spPr>
            <p:txBody>
              <a:bodyPr/>
              <a:lstStyle/>
              <a:p>
                <a:endParaRPr lang="en-US"/>
              </a:p>
            </p:txBody>
          </p:sp>
          <p:sp>
            <p:nvSpPr>
              <p:cNvPr id="12" name="TextBox 12"/>
              <p:cNvSpPr txBox="1"/>
              <p:nvPr/>
            </p:nvSpPr>
            <p:spPr>
              <a:xfrm>
                <a:off x="0" y="-28575"/>
                <a:ext cx="1084807" cy="237780"/>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400974" y="104804"/>
              <a:ext cx="3103357"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Award Notification</a:t>
              </a:r>
            </a:p>
          </p:txBody>
        </p:sp>
        <p:sp>
          <p:nvSpPr>
            <p:cNvPr id="14" name="TextBox 14"/>
            <p:cNvSpPr txBox="1"/>
            <p:nvPr/>
          </p:nvSpPr>
          <p:spPr>
            <a:xfrm>
              <a:off x="4276051" y="-47625"/>
              <a:ext cx="7511260" cy="8248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MARAD conducts congratulatory call with successful Recipient.</a:t>
              </a:r>
            </a:p>
          </p:txBody>
        </p:sp>
        <p:sp>
          <p:nvSpPr>
            <p:cNvPr id="15" name="TextBox 15"/>
            <p:cNvSpPr txBox="1"/>
            <p:nvPr/>
          </p:nvSpPr>
          <p:spPr>
            <a:xfrm>
              <a:off x="4276051" y="1171632"/>
              <a:ext cx="7511260" cy="16630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MARAD conducts (virtual or in person) kick-off meeting with Recipient to discuss the pre-award process, important requirements, what to expect, and expected timelines.</a:t>
              </a:r>
            </a:p>
          </p:txBody>
        </p:sp>
        <p:sp>
          <p:nvSpPr>
            <p:cNvPr id="16" name="TextBox 16"/>
            <p:cNvSpPr txBox="1"/>
            <p:nvPr/>
          </p:nvSpPr>
          <p:spPr>
            <a:xfrm>
              <a:off x="4276051" y="3231572"/>
              <a:ext cx="7511260" cy="8248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NEPA team works with the Recipient to complete NEPA requirements.</a:t>
              </a:r>
            </a:p>
          </p:txBody>
        </p:sp>
        <p:sp>
          <p:nvSpPr>
            <p:cNvPr id="17" name="TextBox 17"/>
            <p:cNvSpPr txBox="1"/>
            <p:nvPr/>
          </p:nvSpPr>
          <p:spPr>
            <a:xfrm>
              <a:off x="4276051" y="4529512"/>
              <a:ext cx="7511260" cy="12439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MARAD Engineering Team works with Recipient to assess project risk and complete the engineering risk registers.</a:t>
              </a:r>
            </a:p>
          </p:txBody>
        </p:sp>
        <p:grpSp>
          <p:nvGrpSpPr>
            <p:cNvPr id="18" name="Group 18"/>
            <p:cNvGrpSpPr/>
            <p:nvPr/>
          </p:nvGrpSpPr>
          <p:grpSpPr>
            <a:xfrm>
              <a:off x="0" y="1650408"/>
              <a:ext cx="3905305" cy="753139"/>
              <a:chOff x="0" y="0"/>
              <a:chExt cx="1084807" cy="209205"/>
            </a:xfrm>
          </p:grpSpPr>
          <p:sp>
            <p:nvSpPr>
              <p:cNvPr id="19" name="Freeform 19"/>
              <p:cNvSpPr/>
              <p:nvPr/>
            </p:nvSpPr>
            <p:spPr>
              <a:xfrm>
                <a:off x="0" y="0"/>
                <a:ext cx="1084807" cy="209205"/>
              </a:xfrm>
              <a:custGeom>
                <a:avLst/>
                <a:gdLst/>
                <a:ahLst/>
                <a:cxnLst/>
                <a:rect l="l" t="t" r="r" b="b"/>
                <a:pathLst>
                  <a:path w="1084807" h="209205">
                    <a:moveTo>
                      <a:pt x="95156" y="0"/>
                    </a:moveTo>
                    <a:lnTo>
                      <a:pt x="989651" y="0"/>
                    </a:lnTo>
                    <a:cubicBezTo>
                      <a:pt x="1014888" y="0"/>
                      <a:pt x="1039091" y="10025"/>
                      <a:pt x="1056937" y="27870"/>
                    </a:cubicBezTo>
                    <a:cubicBezTo>
                      <a:pt x="1074782" y="45716"/>
                      <a:pt x="1084807" y="69919"/>
                      <a:pt x="1084807" y="95156"/>
                    </a:cubicBezTo>
                    <a:lnTo>
                      <a:pt x="1084807" y="114049"/>
                    </a:lnTo>
                    <a:cubicBezTo>
                      <a:pt x="1084807" y="166602"/>
                      <a:pt x="1042204" y="209205"/>
                      <a:pt x="989651" y="209205"/>
                    </a:cubicBezTo>
                    <a:lnTo>
                      <a:pt x="95156" y="209205"/>
                    </a:lnTo>
                    <a:cubicBezTo>
                      <a:pt x="42603" y="209205"/>
                      <a:pt x="0" y="166602"/>
                      <a:pt x="0" y="114049"/>
                    </a:cubicBezTo>
                    <a:lnTo>
                      <a:pt x="0" y="95156"/>
                    </a:lnTo>
                    <a:cubicBezTo>
                      <a:pt x="0" y="42603"/>
                      <a:pt x="42603" y="0"/>
                      <a:pt x="95156" y="0"/>
                    </a:cubicBezTo>
                    <a:close/>
                  </a:path>
                </a:pathLst>
              </a:custGeom>
              <a:solidFill>
                <a:srgbClr val="FDFBFB"/>
              </a:solidFill>
            </p:spPr>
            <p:txBody>
              <a:bodyPr/>
              <a:lstStyle/>
              <a:p>
                <a:endParaRPr lang="en-US"/>
              </a:p>
            </p:txBody>
          </p:sp>
          <p:sp>
            <p:nvSpPr>
              <p:cNvPr id="20" name="TextBox 20"/>
              <p:cNvSpPr txBox="1"/>
              <p:nvPr/>
            </p:nvSpPr>
            <p:spPr>
              <a:xfrm>
                <a:off x="0" y="-28575"/>
                <a:ext cx="1084807" cy="237780"/>
              </a:xfrm>
              <a:prstGeom prst="rect">
                <a:avLst/>
              </a:prstGeom>
            </p:spPr>
            <p:txBody>
              <a:bodyPr lIns="50800" tIns="50800" rIns="50800" bIns="50800" rtlCol="0" anchor="ctr"/>
              <a:lstStyle/>
              <a:p>
                <a:pPr algn="ctr">
                  <a:lnSpc>
                    <a:spcPts val="1567"/>
                  </a:lnSpc>
                </a:pPr>
                <a:endParaRPr/>
              </a:p>
            </p:txBody>
          </p:sp>
        </p:grpSp>
        <p:sp>
          <p:nvSpPr>
            <p:cNvPr id="21" name="TextBox 21"/>
            <p:cNvSpPr txBox="1"/>
            <p:nvPr/>
          </p:nvSpPr>
          <p:spPr>
            <a:xfrm>
              <a:off x="400974" y="1755211"/>
              <a:ext cx="3103357"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Kick-Off Meeting</a:t>
              </a:r>
            </a:p>
          </p:txBody>
        </p:sp>
        <p:grpSp>
          <p:nvGrpSpPr>
            <p:cNvPr id="22" name="Group 22"/>
            <p:cNvGrpSpPr/>
            <p:nvPr/>
          </p:nvGrpSpPr>
          <p:grpSpPr>
            <a:xfrm>
              <a:off x="0" y="3279197"/>
              <a:ext cx="3905305" cy="753139"/>
              <a:chOff x="0" y="0"/>
              <a:chExt cx="1084807" cy="209205"/>
            </a:xfrm>
          </p:grpSpPr>
          <p:sp>
            <p:nvSpPr>
              <p:cNvPr id="23" name="Freeform 23"/>
              <p:cNvSpPr/>
              <p:nvPr/>
            </p:nvSpPr>
            <p:spPr>
              <a:xfrm>
                <a:off x="0" y="0"/>
                <a:ext cx="1084807" cy="209205"/>
              </a:xfrm>
              <a:custGeom>
                <a:avLst/>
                <a:gdLst/>
                <a:ahLst/>
                <a:cxnLst/>
                <a:rect l="l" t="t" r="r" b="b"/>
                <a:pathLst>
                  <a:path w="1084807" h="209205">
                    <a:moveTo>
                      <a:pt x="95156" y="0"/>
                    </a:moveTo>
                    <a:lnTo>
                      <a:pt x="989651" y="0"/>
                    </a:lnTo>
                    <a:cubicBezTo>
                      <a:pt x="1014888" y="0"/>
                      <a:pt x="1039091" y="10025"/>
                      <a:pt x="1056937" y="27870"/>
                    </a:cubicBezTo>
                    <a:cubicBezTo>
                      <a:pt x="1074782" y="45716"/>
                      <a:pt x="1084807" y="69919"/>
                      <a:pt x="1084807" y="95156"/>
                    </a:cubicBezTo>
                    <a:lnTo>
                      <a:pt x="1084807" y="114049"/>
                    </a:lnTo>
                    <a:cubicBezTo>
                      <a:pt x="1084807" y="166602"/>
                      <a:pt x="1042204" y="209205"/>
                      <a:pt x="989651" y="209205"/>
                    </a:cubicBezTo>
                    <a:lnTo>
                      <a:pt x="95156" y="209205"/>
                    </a:lnTo>
                    <a:cubicBezTo>
                      <a:pt x="42603" y="209205"/>
                      <a:pt x="0" y="166602"/>
                      <a:pt x="0" y="114049"/>
                    </a:cubicBezTo>
                    <a:lnTo>
                      <a:pt x="0" y="95156"/>
                    </a:lnTo>
                    <a:cubicBezTo>
                      <a:pt x="0" y="42603"/>
                      <a:pt x="42603" y="0"/>
                      <a:pt x="95156" y="0"/>
                    </a:cubicBezTo>
                    <a:close/>
                  </a:path>
                </a:pathLst>
              </a:custGeom>
              <a:solidFill>
                <a:srgbClr val="FDFBFB"/>
              </a:solidFill>
            </p:spPr>
            <p:txBody>
              <a:bodyPr/>
              <a:lstStyle/>
              <a:p>
                <a:endParaRPr lang="en-US"/>
              </a:p>
            </p:txBody>
          </p:sp>
          <p:sp>
            <p:nvSpPr>
              <p:cNvPr id="24" name="TextBox 24"/>
              <p:cNvSpPr txBox="1"/>
              <p:nvPr/>
            </p:nvSpPr>
            <p:spPr>
              <a:xfrm>
                <a:off x="0" y="-28575"/>
                <a:ext cx="1084807" cy="237780"/>
              </a:xfrm>
              <a:prstGeom prst="rect">
                <a:avLst/>
              </a:prstGeom>
            </p:spPr>
            <p:txBody>
              <a:bodyPr lIns="50800" tIns="50800" rIns="50800" bIns="50800" rtlCol="0" anchor="ctr"/>
              <a:lstStyle/>
              <a:p>
                <a:pPr algn="ctr">
                  <a:lnSpc>
                    <a:spcPts val="1567"/>
                  </a:lnSpc>
                </a:pPr>
                <a:endParaRPr/>
              </a:p>
            </p:txBody>
          </p:sp>
        </p:grpSp>
        <p:sp>
          <p:nvSpPr>
            <p:cNvPr id="25" name="TextBox 25"/>
            <p:cNvSpPr txBox="1"/>
            <p:nvPr/>
          </p:nvSpPr>
          <p:spPr>
            <a:xfrm>
              <a:off x="400974" y="3384001"/>
              <a:ext cx="3103357"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NEPA Process</a:t>
              </a:r>
            </a:p>
          </p:txBody>
        </p:sp>
        <p:grpSp>
          <p:nvGrpSpPr>
            <p:cNvPr id="26" name="Group 26"/>
            <p:cNvGrpSpPr/>
            <p:nvPr/>
          </p:nvGrpSpPr>
          <p:grpSpPr>
            <a:xfrm>
              <a:off x="0" y="4798738"/>
              <a:ext cx="3905305" cy="753139"/>
              <a:chOff x="0" y="0"/>
              <a:chExt cx="1084807" cy="209205"/>
            </a:xfrm>
          </p:grpSpPr>
          <p:sp>
            <p:nvSpPr>
              <p:cNvPr id="27" name="Freeform 27"/>
              <p:cNvSpPr/>
              <p:nvPr/>
            </p:nvSpPr>
            <p:spPr>
              <a:xfrm>
                <a:off x="0" y="0"/>
                <a:ext cx="1084807" cy="209205"/>
              </a:xfrm>
              <a:custGeom>
                <a:avLst/>
                <a:gdLst/>
                <a:ahLst/>
                <a:cxnLst/>
                <a:rect l="l" t="t" r="r" b="b"/>
                <a:pathLst>
                  <a:path w="1084807" h="209205">
                    <a:moveTo>
                      <a:pt x="95156" y="0"/>
                    </a:moveTo>
                    <a:lnTo>
                      <a:pt x="989651" y="0"/>
                    </a:lnTo>
                    <a:cubicBezTo>
                      <a:pt x="1014888" y="0"/>
                      <a:pt x="1039091" y="10025"/>
                      <a:pt x="1056937" y="27870"/>
                    </a:cubicBezTo>
                    <a:cubicBezTo>
                      <a:pt x="1074782" y="45716"/>
                      <a:pt x="1084807" y="69919"/>
                      <a:pt x="1084807" y="95156"/>
                    </a:cubicBezTo>
                    <a:lnTo>
                      <a:pt x="1084807" y="114049"/>
                    </a:lnTo>
                    <a:cubicBezTo>
                      <a:pt x="1084807" y="166602"/>
                      <a:pt x="1042204" y="209205"/>
                      <a:pt x="989651" y="209205"/>
                    </a:cubicBezTo>
                    <a:lnTo>
                      <a:pt x="95156" y="209205"/>
                    </a:lnTo>
                    <a:cubicBezTo>
                      <a:pt x="42603" y="209205"/>
                      <a:pt x="0" y="166602"/>
                      <a:pt x="0" y="114049"/>
                    </a:cubicBezTo>
                    <a:lnTo>
                      <a:pt x="0" y="95156"/>
                    </a:lnTo>
                    <a:cubicBezTo>
                      <a:pt x="0" y="42603"/>
                      <a:pt x="42603" y="0"/>
                      <a:pt x="95156" y="0"/>
                    </a:cubicBezTo>
                    <a:close/>
                  </a:path>
                </a:pathLst>
              </a:custGeom>
              <a:solidFill>
                <a:srgbClr val="FDFBFB"/>
              </a:solidFill>
            </p:spPr>
            <p:txBody>
              <a:bodyPr/>
              <a:lstStyle/>
              <a:p>
                <a:endParaRPr lang="en-US"/>
              </a:p>
            </p:txBody>
          </p:sp>
          <p:sp>
            <p:nvSpPr>
              <p:cNvPr id="28" name="TextBox 28"/>
              <p:cNvSpPr txBox="1"/>
              <p:nvPr/>
            </p:nvSpPr>
            <p:spPr>
              <a:xfrm>
                <a:off x="0" y="-28575"/>
                <a:ext cx="1084807" cy="237780"/>
              </a:xfrm>
              <a:prstGeom prst="rect">
                <a:avLst/>
              </a:prstGeom>
            </p:spPr>
            <p:txBody>
              <a:bodyPr lIns="50800" tIns="50800" rIns="50800" bIns="50800" rtlCol="0" anchor="ctr"/>
              <a:lstStyle/>
              <a:p>
                <a:pPr algn="ctr">
                  <a:lnSpc>
                    <a:spcPts val="1567"/>
                  </a:lnSpc>
                </a:pPr>
                <a:endParaRPr/>
              </a:p>
            </p:txBody>
          </p:sp>
        </p:grpSp>
        <p:sp>
          <p:nvSpPr>
            <p:cNvPr id="29" name="TextBox 29"/>
            <p:cNvSpPr txBox="1"/>
            <p:nvPr/>
          </p:nvSpPr>
          <p:spPr>
            <a:xfrm>
              <a:off x="177642" y="4903541"/>
              <a:ext cx="3590228"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Engineering Process</a:t>
              </a:r>
            </a:p>
          </p:txBody>
        </p:sp>
        <p:sp>
          <p:nvSpPr>
            <p:cNvPr id="30" name="TextBox 30"/>
            <p:cNvSpPr txBox="1"/>
            <p:nvPr/>
          </p:nvSpPr>
          <p:spPr>
            <a:xfrm>
              <a:off x="4276051" y="6019167"/>
              <a:ext cx="7683054" cy="16630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Raleway"/>
                </a:rPr>
                <a:t>The Grant Management teams works with the Recipient to monitor completion of all pre-award activities including the development of the draft grant agreement.</a:t>
              </a:r>
            </a:p>
          </p:txBody>
        </p:sp>
        <p:grpSp>
          <p:nvGrpSpPr>
            <p:cNvPr id="31" name="Group 31"/>
            <p:cNvGrpSpPr/>
            <p:nvPr/>
          </p:nvGrpSpPr>
          <p:grpSpPr>
            <a:xfrm>
              <a:off x="0" y="6243377"/>
              <a:ext cx="3905305" cy="1262270"/>
              <a:chOff x="0" y="0"/>
              <a:chExt cx="1084807" cy="350631"/>
            </a:xfrm>
          </p:grpSpPr>
          <p:sp>
            <p:nvSpPr>
              <p:cNvPr id="32" name="Freeform 32"/>
              <p:cNvSpPr/>
              <p:nvPr/>
            </p:nvSpPr>
            <p:spPr>
              <a:xfrm>
                <a:off x="0" y="0"/>
                <a:ext cx="1084807" cy="350631"/>
              </a:xfrm>
              <a:custGeom>
                <a:avLst/>
                <a:gdLst/>
                <a:ahLst/>
                <a:cxnLst/>
                <a:rect l="l" t="t" r="r" b="b"/>
                <a:pathLst>
                  <a:path w="1084807" h="350631">
                    <a:moveTo>
                      <a:pt x="95156" y="0"/>
                    </a:moveTo>
                    <a:lnTo>
                      <a:pt x="989651" y="0"/>
                    </a:lnTo>
                    <a:cubicBezTo>
                      <a:pt x="1014888" y="0"/>
                      <a:pt x="1039091" y="10025"/>
                      <a:pt x="1056937" y="27870"/>
                    </a:cubicBezTo>
                    <a:cubicBezTo>
                      <a:pt x="1074782" y="45716"/>
                      <a:pt x="1084807" y="69919"/>
                      <a:pt x="1084807" y="95156"/>
                    </a:cubicBezTo>
                    <a:lnTo>
                      <a:pt x="1084807" y="255475"/>
                    </a:lnTo>
                    <a:cubicBezTo>
                      <a:pt x="1084807" y="308028"/>
                      <a:pt x="1042204" y="350631"/>
                      <a:pt x="989651" y="350631"/>
                    </a:cubicBezTo>
                    <a:lnTo>
                      <a:pt x="95156" y="350631"/>
                    </a:lnTo>
                    <a:cubicBezTo>
                      <a:pt x="42603" y="350631"/>
                      <a:pt x="0" y="308028"/>
                      <a:pt x="0" y="255475"/>
                    </a:cubicBezTo>
                    <a:lnTo>
                      <a:pt x="0" y="95156"/>
                    </a:lnTo>
                    <a:cubicBezTo>
                      <a:pt x="0" y="42603"/>
                      <a:pt x="42603" y="0"/>
                      <a:pt x="95156" y="0"/>
                    </a:cubicBezTo>
                    <a:close/>
                  </a:path>
                </a:pathLst>
              </a:custGeom>
              <a:solidFill>
                <a:srgbClr val="FDFBFB"/>
              </a:solidFill>
            </p:spPr>
            <p:txBody>
              <a:bodyPr/>
              <a:lstStyle/>
              <a:p>
                <a:endParaRPr lang="en-US"/>
              </a:p>
            </p:txBody>
          </p:sp>
          <p:sp>
            <p:nvSpPr>
              <p:cNvPr id="33" name="TextBox 33"/>
              <p:cNvSpPr txBox="1"/>
              <p:nvPr/>
            </p:nvSpPr>
            <p:spPr>
              <a:xfrm>
                <a:off x="0" y="-28575"/>
                <a:ext cx="1084807" cy="379206"/>
              </a:xfrm>
              <a:prstGeom prst="rect">
                <a:avLst/>
              </a:prstGeom>
            </p:spPr>
            <p:txBody>
              <a:bodyPr lIns="50800" tIns="50800" rIns="50800" bIns="50800" rtlCol="0" anchor="ctr"/>
              <a:lstStyle/>
              <a:p>
                <a:pPr algn="ctr">
                  <a:lnSpc>
                    <a:spcPts val="1567"/>
                  </a:lnSpc>
                </a:pPr>
                <a:endParaRPr/>
              </a:p>
            </p:txBody>
          </p:sp>
        </p:grpSp>
        <p:sp>
          <p:nvSpPr>
            <p:cNvPr id="34" name="TextBox 34"/>
            <p:cNvSpPr txBox="1"/>
            <p:nvPr/>
          </p:nvSpPr>
          <p:spPr>
            <a:xfrm>
              <a:off x="177642" y="6380551"/>
              <a:ext cx="3590228" cy="9671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Grants Management Process</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7094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Award Phase (Agreement Execution)</a:t>
            </a:r>
          </a:p>
        </p:txBody>
      </p:sp>
      <p:grpSp>
        <p:nvGrpSpPr>
          <p:cNvPr id="9" name="Group 9"/>
          <p:cNvGrpSpPr/>
          <p:nvPr/>
        </p:nvGrpSpPr>
        <p:grpSpPr>
          <a:xfrm>
            <a:off x="506395" y="1206667"/>
            <a:ext cx="8930097" cy="5635816"/>
            <a:chOff x="0" y="0"/>
            <a:chExt cx="11906796" cy="7514421"/>
          </a:xfrm>
        </p:grpSpPr>
        <p:grpSp>
          <p:nvGrpSpPr>
            <p:cNvPr id="10" name="Group 10"/>
            <p:cNvGrpSpPr/>
            <p:nvPr/>
          </p:nvGrpSpPr>
          <p:grpSpPr>
            <a:xfrm>
              <a:off x="0" y="164873"/>
              <a:ext cx="2776914" cy="1089268"/>
              <a:chOff x="0" y="0"/>
              <a:chExt cx="989366" cy="388087"/>
            </a:xfrm>
          </p:grpSpPr>
          <p:sp>
            <p:nvSpPr>
              <p:cNvPr id="11" name="Freeform 11"/>
              <p:cNvSpPr/>
              <p:nvPr/>
            </p:nvSpPr>
            <p:spPr>
              <a:xfrm>
                <a:off x="0" y="0"/>
                <a:ext cx="989366" cy="388087"/>
              </a:xfrm>
              <a:custGeom>
                <a:avLst/>
                <a:gdLst/>
                <a:ahLst/>
                <a:cxnLst/>
                <a:rect l="l" t="t" r="r" b="b"/>
                <a:pathLst>
                  <a:path w="989366" h="388087">
                    <a:moveTo>
                      <a:pt x="133822" y="0"/>
                    </a:moveTo>
                    <a:lnTo>
                      <a:pt x="855544" y="0"/>
                    </a:lnTo>
                    <a:cubicBezTo>
                      <a:pt x="891036" y="0"/>
                      <a:pt x="925074" y="14099"/>
                      <a:pt x="950170" y="39196"/>
                    </a:cubicBezTo>
                    <a:cubicBezTo>
                      <a:pt x="975267" y="64292"/>
                      <a:pt x="989366" y="98330"/>
                      <a:pt x="989366" y="133822"/>
                    </a:cubicBezTo>
                    <a:lnTo>
                      <a:pt x="989366" y="254265"/>
                    </a:lnTo>
                    <a:cubicBezTo>
                      <a:pt x="989366" y="289757"/>
                      <a:pt x="975267" y="323795"/>
                      <a:pt x="950170" y="348892"/>
                    </a:cubicBezTo>
                    <a:cubicBezTo>
                      <a:pt x="925074" y="373988"/>
                      <a:pt x="891036" y="388087"/>
                      <a:pt x="855544" y="388087"/>
                    </a:cubicBezTo>
                    <a:lnTo>
                      <a:pt x="133822" y="388087"/>
                    </a:lnTo>
                    <a:cubicBezTo>
                      <a:pt x="98330" y="388087"/>
                      <a:pt x="64292" y="373988"/>
                      <a:pt x="39196" y="348892"/>
                    </a:cubicBezTo>
                    <a:cubicBezTo>
                      <a:pt x="14099" y="323795"/>
                      <a:pt x="0" y="289757"/>
                      <a:pt x="0" y="254265"/>
                    </a:cubicBezTo>
                    <a:lnTo>
                      <a:pt x="0" y="133822"/>
                    </a:lnTo>
                    <a:cubicBezTo>
                      <a:pt x="0" y="98330"/>
                      <a:pt x="14099" y="64292"/>
                      <a:pt x="39196" y="39196"/>
                    </a:cubicBezTo>
                    <a:cubicBezTo>
                      <a:pt x="64292" y="14099"/>
                      <a:pt x="98330" y="0"/>
                      <a:pt x="133822" y="0"/>
                    </a:cubicBezTo>
                    <a:close/>
                  </a:path>
                </a:pathLst>
              </a:custGeom>
              <a:solidFill>
                <a:srgbClr val="FDFBFB"/>
              </a:solidFill>
            </p:spPr>
            <p:txBody>
              <a:bodyPr/>
              <a:lstStyle/>
              <a:p>
                <a:endParaRPr lang="en-US"/>
              </a:p>
            </p:txBody>
          </p:sp>
          <p:sp>
            <p:nvSpPr>
              <p:cNvPr id="12" name="TextBox 12"/>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0" y="358655"/>
              <a:ext cx="2776914" cy="635029"/>
            </a:xfrm>
            <a:prstGeom prst="rect">
              <a:avLst/>
            </a:prstGeom>
          </p:spPr>
          <p:txBody>
            <a:bodyPr lIns="0" tIns="0" rIns="0" bIns="0" rtlCol="0" anchor="t">
              <a:spAutoFit/>
            </a:bodyPr>
            <a:lstStyle/>
            <a:p>
              <a:pPr algn="ctr">
                <a:lnSpc>
                  <a:spcPts val="3929"/>
                </a:lnSpc>
                <a:spcBef>
                  <a:spcPct val="0"/>
                </a:spcBef>
              </a:pPr>
              <a:r>
                <a:rPr lang="en-US" sz="2806">
                  <a:solidFill>
                    <a:srgbClr val="062544"/>
                  </a:solidFill>
                  <a:latin typeface="Roboto Bold"/>
                </a:rPr>
                <a:t>MARAD</a:t>
              </a:r>
            </a:p>
          </p:txBody>
        </p:sp>
        <p:sp>
          <p:nvSpPr>
            <p:cNvPr id="14" name="TextBox 14"/>
            <p:cNvSpPr txBox="1"/>
            <p:nvPr/>
          </p:nvSpPr>
          <p:spPr>
            <a:xfrm>
              <a:off x="3142523" y="-47625"/>
              <a:ext cx="8589384" cy="2501265"/>
            </a:xfrm>
            <a:prstGeom prst="rect">
              <a:avLst/>
            </a:prstGeom>
          </p:spPr>
          <p:txBody>
            <a:bodyPr lIns="0" tIns="0" rIns="0" bIns="0" rtlCol="0" anchor="t">
              <a:spAutoFit/>
            </a:bodyPr>
            <a:lstStyle/>
            <a:p>
              <a:pPr>
                <a:lnSpc>
                  <a:spcPts val="2519"/>
                </a:lnSpc>
              </a:pPr>
              <a:r>
                <a:rPr lang="en-US" sz="1799">
                  <a:solidFill>
                    <a:srgbClr val="FFFFFF"/>
                  </a:solidFill>
                  <a:latin typeface="Raleway"/>
                </a:rPr>
                <a:t>Once the NEPA process is completed and required approvals are obtained, the Grant Management Specialist and the Grants Officer finalizes the Grant Agreement and sends it to the Recipient's authorized representative for final review and signature.</a:t>
              </a:r>
            </a:p>
            <a:p>
              <a:pPr>
                <a:lnSpc>
                  <a:spcPts val="2519"/>
                </a:lnSpc>
                <a:spcBef>
                  <a:spcPct val="0"/>
                </a:spcBef>
              </a:pPr>
              <a:endParaRPr lang="en-US" sz="1799">
                <a:solidFill>
                  <a:srgbClr val="FFFFFF"/>
                </a:solidFill>
                <a:latin typeface="Raleway"/>
              </a:endParaRPr>
            </a:p>
          </p:txBody>
        </p:sp>
        <p:grpSp>
          <p:nvGrpSpPr>
            <p:cNvPr id="15" name="Group 15"/>
            <p:cNvGrpSpPr/>
            <p:nvPr/>
          </p:nvGrpSpPr>
          <p:grpSpPr>
            <a:xfrm>
              <a:off x="0" y="1749213"/>
              <a:ext cx="2776914" cy="1089268"/>
              <a:chOff x="0" y="0"/>
              <a:chExt cx="989366" cy="388087"/>
            </a:xfrm>
          </p:grpSpPr>
          <p:sp>
            <p:nvSpPr>
              <p:cNvPr id="16" name="Freeform 16"/>
              <p:cNvSpPr/>
              <p:nvPr/>
            </p:nvSpPr>
            <p:spPr>
              <a:xfrm>
                <a:off x="0" y="0"/>
                <a:ext cx="989366" cy="388087"/>
              </a:xfrm>
              <a:custGeom>
                <a:avLst/>
                <a:gdLst/>
                <a:ahLst/>
                <a:cxnLst/>
                <a:rect l="l" t="t" r="r" b="b"/>
                <a:pathLst>
                  <a:path w="989366" h="388087">
                    <a:moveTo>
                      <a:pt x="133822" y="0"/>
                    </a:moveTo>
                    <a:lnTo>
                      <a:pt x="855544" y="0"/>
                    </a:lnTo>
                    <a:cubicBezTo>
                      <a:pt x="891036" y="0"/>
                      <a:pt x="925074" y="14099"/>
                      <a:pt x="950170" y="39196"/>
                    </a:cubicBezTo>
                    <a:cubicBezTo>
                      <a:pt x="975267" y="64292"/>
                      <a:pt x="989366" y="98330"/>
                      <a:pt x="989366" y="133822"/>
                    </a:cubicBezTo>
                    <a:lnTo>
                      <a:pt x="989366" y="254265"/>
                    </a:lnTo>
                    <a:cubicBezTo>
                      <a:pt x="989366" y="289757"/>
                      <a:pt x="975267" y="323795"/>
                      <a:pt x="950170" y="348892"/>
                    </a:cubicBezTo>
                    <a:cubicBezTo>
                      <a:pt x="925074" y="373988"/>
                      <a:pt x="891036" y="388087"/>
                      <a:pt x="855544" y="388087"/>
                    </a:cubicBezTo>
                    <a:lnTo>
                      <a:pt x="133822" y="388087"/>
                    </a:lnTo>
                    <a:cubicBezTo>
                      <a:pt x="98330" y="388087"/>
                      <a:pt x="64292" y="373988"/>
                      <a:pt x="39196" y="348892"/>
                    </a:cubicBezTo>
                    <a:cubicBezTo>
                      <a:pt x="14099" y="323795"/>
                      <a:pt x="0" y="289757"/>
                      <a:pt x="0" y="254265"/>
                    </a:cubicBezTo>
                    <a:lnTo>
                      <a:pt x="0" y="133822"/>
                    </a:lnTo>
                    <a:cubicBezTo>
                      <a:pt x="0" y="98330"/>
                      <a:pt x="14099" y="64292"/>
                      <a:pt x="39196" y="39196"/>
                    </a:cubicBezTo>
                    <a:cubicBezTo>
                      <a:pt x="64292" y="14099"/>
                      <a:pt x="98330" y="0"/>
                      <a:pt x="133822" y="0"/>
                    </a:cubicBezTo>
                    <a:close/>
                  </a:path>
                </a:pathLst>
              </a:custGeom>
              <a:solidFill>
                <a:srgbClr val="FDFBFB"/>
              </a:solidFill>
            </p:spPr>
            <p:txBody>
              <a:bodyPr/>
              <a:lstStyle/>
              <a:p>
                <a:endParaRPr lang="en-US"/>
              </a:p>
            </p:txBody>
          </p:sp>
          <p:sp>
            <p:nvSpPr>
              <p:cNvPr id="17" name="TextBox 17"/>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18" name="TextBox 18"/>
            <p:cNvSpPr txBox="1"/>
            <p:nvPr/>
          </p:nvSpPr>
          <p:spPr>
            <a:xfrm>
              <a:off x="0" y="1942996"/>
              <a:ext cx="2776914" cy="635029"/>
            </a:xfrm>
            <a:prstGeom prst="rect">
              <a:avLst/>
            </a:prstGeom>
          </p:spPr>
          <p:txBody>
            <a:bodyPr lIns="0" tIns="0" rIns="0" bIns="0" rtlCol="0" anchor="t">
              <a:spAutoFit/>
            </a:bodyPr>
            <a:lstStyle/>
            <a:p>
              <a:pPr algn="ctr">
                <a:lnSpc>
                  <a:spcPts val="3929"/>
                </a:lnSpc>
                <a:spcBef>
                  <a:spcPct val="0"/>
                </a:spcBef>
              </a:pPr>
              <a:r>
                <a:rPr lang="en-US" sz="2806">
                  <a:solidFill>
                    <a:srgbClr val="062544"/>
                  </a:solidFill>
                  <a:latin typeface="Roboto Bold"/>
                </a:rPr>
                <a:t>RECIPIENT</a:t>
              </a:r>
            </a:p>
          </p:txBody>
        </p:sp>
        <p:sp>
          <p:nvSpPr>
            <p:cNvPr id="19" name="TextBox 19"/>
            <p:cNvSpPr txBox="1"/>
            <p:nvPr/>
          </p:nvSpPr>
          <p:spPr>
            <a:xfrm>
              <a:off x="3142523" y="1914541"/>
              <a:ext cx="8589384" cy="1187027"/>
            </a:xfrm>
            <a:prstGeom prst="rect">
              <a:avLst/>
            </a:prstGeom>
          </p:spPr>
          <p:txBody>
            <a:bodyPr lIns="0" tIns="0" rIns="0" bIns="0" rtlCol="0" anchor="t">
              <a:spAutoFit/>
            </a:bodyPr>
            <a:lstStyle/>
            <a:p>
              <a:pPr>
                <a:lnSpc>
                  <a:spcPts val="2239"/>
                </a:lnSpc>
              </a:pPr>
              <a:endParaRPr/>
            </a:p>
            <a:p>
              <a:pPr>
                <a:lnSpc>
                  <a:spcPts val="2519"/>
                </a:lnSpc>
                <a:spcBef>
                  <a:spcPct val="0"/>
                </a:spcBef>
              </a:pPr>
              <a:r>
                <a:rPr lang="en-US" sz="1799">
                  <a:solidFill>
                    <a:srgbClr val="FFFFFF"/>
                  </a:solidFill>
                  <a:latin typeface="Raleway"/>
                </a:rPr>
                <a:t>The applicant is required to sign and return the Grant Agreement to the Grants Officer.</a:t>
              </a:r>
            </a:p>
          </p:txBody>
        </p:sp>
        <p:grpSp>
          <p:nvGrpSpPr>
            <p:cNvPr id="20" name="Group 20"/>
            <p:cNvGrpSpPr/>
            <p:nvPr/>
          </p:nvGrpSpPr>
          <p:grpSpPr>
            <a:xfrm>
              <a:off x="0" y="3270282"/>
              <a:ext cx="2776914" cy="1089268"/>
              <a:chOff x="0" y="0"/>
              <a:chExt cx="989366" cy="388087"/>
            </a:xfrm>
          </p:grpSpPr>
          <p:sp>
            <p:nvSpPr>
              <p:cNvPr id="21" name="Freeform 21"/>
              <p:cNvSpPr/>
              <p:nvPr/>
            </p:nvSpPr>
            <p:spPr>
              <a:xfrm>
                <a:off x="0" y="0"/>
                <a:ext cx="989366" cy="388087"/>
              </a:xfrm>
              <a:custGeom>
                <a:avLst/>
                <a:gdLst/>
                <a:ahLst/>
                <a:cxnLst/>
                <a:rect l="l" t="t" r="r" b="b"/>
                <a:pathLst>
                  <a:path w="989366" h="388087">
                    <a:moveTo>
                      <a:pt x="133822" y="0"/>
                    </a:moveTo>
                    <a:lnTo>
                      <a:pt x="855544" y="0"/>
                    </a:lnTo>
                    <a:cubicBezTo>
                      <a:pt x="891036" y="0"/>
                      <a:pt x="925074" y="14099"/>
                      <a:pt x="950170" y="39196"/>
                    </a:cubicBezTo>
                    <a:cubicBezTo>
                      <a:pt x="975267" y="64292"/>
                      <a:pt x="989366" y="98330"/>
                      <a:pt x="989366" y="133822"/>
                    </a:cubicBezTo>
                    <a:lnTo>
                      <a:pt x="989366" y="254265"/>
                    </a:lnTo>
                    <a:cubicBezTo>
                      <a:pt x="989366" y="289757"/>
                      <a:pt x="975267" y="323795"/>
                      <a:pt x="950170" y="348892"/>
                    </a:cubicBezTo>
                    <a:cubicBezTo>
                      <a:pt x="925074" y="373988"/>
                      <a:pt x="891036" y="388087"/>
                      <a:pt x="855544" y="388087"/>
                    </a:cubicBezTo>
                    <a:lnTo>
                      <a:pt x="133822" y="388087"/>
                    </a:lnTo>
                    <a:cubicBezTo>
                      <a:pt x="98330" y="388087"/>
                      <a:pt x="64292" y="373988"/>
                      <a:pt x="39196" y="348892"/>
                    </a:cubicBezTo>
                    <a:cubicBezTo>
                      <a:pt x="14099" y="323795"/>
                      <a:pt x="0" y="289757"/>
                      <a:pt x="0" y="254265"/>
                    </a:cubicBezTo>
                    <a:lnTo>
                      <a:pt x="0" y="133822"/>
                    </a:lnTo>
                    <a:cubicBezTo>
                      <a:pt x="0" y="98330"/>
                      <a:pt x="14099" y="64292"/>
                      <a:pt x="39196" y="39196"/>
                    </a:cubicBezTo>
                    <a:cubicBezTo>
                      <a:pt x="64292" y="14099"/>
                      <a:pt x="98330" y="0"/>
                      <a:pt x="133822" y="0"/>
                    </a:cubicBezTo>
                    <a:close/>
                  </a:path>
                </a:pathLst>
              </a:custGeom>
              <a:solidFill>
                <a:srgbClr val="FDFBFB"/>
              </a:solidFill>
            </p:spPr>
            <p:txBody>
              <a:bodyPr/>
              <a:lstStyle/>
              <a:p>
                <a:endParaRPr lang="en-US"/>
              </a:p>
            </p:txBody>
          </p:sp>
          <p:sp>
            <p:nvSpPr>
              <p:cNvPr id="22" name="TextBox 22"/>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23" name="TextBox 23"/>
            <p:cNvSpPr txBox="1"/>
            <p:nvPr/>
          </p:nvSpPr>
          <p:spPr>
            <a:xfrm>
              <a:off x="0" y="3464064"/>
              <a:ext cx="2776914" cy="635029"/>
            </a:xfrm>
            <a:prstGeom prst="rect">
              <a:avLst/>
            </a:prstGeom>
          </p:spPr>
          <p:txBody>
            <a:bodyPr lIns="0" tIns="0" rIns="0" bIns="0" rtlCol="0" anchor="t">
              <a:spAutoFit/>
            </a:bodyPr>
            <a:lstStyle/>
            <a:p>
              <a:pPr algn="ctr">
                <a:lnSpc>
                  <a:spcPts val="3929"/>
                </a:lnSpc>
                <a:spcBef>
                  <a:spcPct val="0"/>
                </a:spcBef>
              </a:pPr>
              <a:r>
                <a:rPr lang="en-US" sz="2806">
                  <a:solidFill>
                    <a:srgbClr val="062544"/>
                  </a:solidFill>
                  <a:latin typeface="Roboto Bold"/>
                </a:rPr>
                <a:t>MARAD</a:t>
              </a:r>
            </a:p>
          </p:txBody>
        </p:sp>
        <p:sp>
          <p:nvSpPr>
            <p:cNvPr id="24" name="TextBox 24"/>
            <p:cNvSpPr txBox="1"/>
            <p:nvPr/>
          </p:nvSpPr>
          <p:spPr>
            <a:xfrm>
              <a:off x="3142523" y="3426084"/>
              <a:ext cx="8589384" cy="824865"/>
            </a:xfrm>
            <a:prstGeom prst="rect">
              <a:avLst/>
            </a:prstGeom>
          </p:spPr>
          <p:txBody>
            <a:bodyPr lIns="0" tIns="0" rIns="0" bIns="0" rtlCol="0" anchor="t">
              <a:spAutoFit/>
            </a:bodyPr>
            <a:lstStyle/>
            <a:p>
              <a:pPr>
                <a:lnSpc>
                  <a:spcPts val="2519"/>
                </a:lnSpc>
                <a:spcBef>
                  <a:spcPct val="0"/>
                </a:spcBef>
              </a:pPr>
              <a:r>
                <a:rPr lang="en-US" sz="1799">
                  <a:solidFill>
                    <a:srgbClr val="FFFFFF"/>
                  </a:solidFill>
                  <a:latin typeface="Raleway"/>
                </a:rPr>
                <a:t>Once received, the Grant Agreement will be placed into the MARAD concurrence process for final approval.</a:t>
              </a:r>
            </a:p>
          </p:txBody>
        </p:sp>
        <p:grpSp>
          <p:nvGrpSpPr>
            <p:cNvPr id="25" name="Group 25"/>
            <p:cNvGrpSpPr/>
            <p:nvPr/>
          </p:nvGrpSpPr>
          <p:grpSpPr>
            <a:xfrm>
              <a:off x="0" y="4904085"/>
              <a:ext cx="2776914" cy="1089268"/>
              <a:chOff x="0" y="0"/>
              <a:chExt cx="989366" cy="388087"/>
            </a:xfrm>
          </p:grpSpPr>
          <p:sp>
            <p:nvSpPr>
              <p:cNvPr id="26" name="Freeform 26"/>
              <p:cNvSpPr/>
              <p:nvPr/>
            </p:nvSpPr>
            <p:spPr>
              <a:xfrm>
                <a:off x="0" y="0"/>
                <a:ext cx="989366" cy="388087"/>
              </a:xfrm>
              <a:custGeom>
                <a:avLst/>
                <a:gdLst/>
                <a:ahLst/>
                <a:cxnLst/>
                <a:rect l="l" t="t" r="r" b="b"/>
                <a:pathLst>
                  <a:path w="989366" h="388087">
                    <a:moveTo>
                      <a:pt x="133822" y="0"/>
                    </a:moveTo>
                    <a:lnTo>
                      <a:pt x="855544" y="0"/>
                    </a:lnTo>
                    <a:cubicBezTo>
                      <a:pt x="891036" y="0"/>
                      <a:pt x="925074" y="14099"/>
                      <a:pt x="950170" y="39196"/>
                    </a:cubicBezTo>
                    <a:cubicBezTo>
                      <a:pt x="975267" y="64292"/>
                      <a:pt x="989366" y="98330"/>
                      <a:pt x="989366" y="133822"/>
                    </a:cubicBezTo>
                    <a:lnTo>
                      <a:pt x="989366" y="254265"/>
                    </a:lnTo>
                    <a:cubicBezTo>
                      <a:pt x="989366" y="289757"/>
                      <a:pt x="975267" y="323795"/>
                      <a:pt x="950170" y="348892"/>
                    </a:cubicBezTo>
                    <a:cubicBezTo>
                      <a:pt x="925074" y="373988"/>
                      <a:pt x="891036" y="388087"/>
                      <a:pt x="855544" y="388087"/>
                    </a:cubicBezTo>
                    <a:lnTo>
                      <a:pt x="133822" y="388087"/>
                    </a:lnTo>
                    <a:cubicBezTo>
                      <a:pt x="98330" y="388087"/>
                      <a:pt x="64292" y="373988"/>
                      <a:pt x="39196" y="348892"/>
                    </a:cubicBezTo>
                    <a:cubicBezTo>
                      <a:pt x="14099" y="323795"/>
                      <a:pt x="0" y="289757"/>
                      <a:pt x="0" y="254265"/>
                    </a:cubicBezTo>
                    <a:lnTo>
                      <a:pt x="0" y="133822"/>
                    </a:lnTo>
                    <a:cubicBezTo>
                      <a:pt x="0" y="98330"/>
                      <a:pt x="14099" y="64292"/>
                      <a:pt x="39196" y="39196"/>
                    </a:cubicBezTo>
                    <a:cubicBezTo>
                      <a:pt x="64292" y="14099"/>
                      <a:pt x="98330" y="0"/>
                      <a:pt x="133822" y="0"/>
                    </a:cubicBezTo>
                    <a:close/>
                  </a:path>
                </a:pathLst>
              </a:custGeom>
              <a:solidFill>
                <a:srgbClr val="FDFBFB"/>
              </a:solidFill>
            </p:spPr>
            <p:txBody>
              <a:bodyPr/>
              <a:lstStyle/>
              <a:p>
                <a:endParaRPr lang="en-US"/>
              </a:p>
            </p:txBody>
          </p:sp>
          <p:sp>
            <p:nvSpPr>
              <p:cNvPr id="27" name="TextBox 27"/>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28" name="TextBox 28"/>
            <p:cNvSpPr txBox="1"/>
            <p:nvPr/>
          </p:nvSpPr>
          <p:spPr>
            <a:xfrm>
              <a:off x="0" y="5097867"/>
              <a:ext cx="2776914" cy="635029"/>
            </a:xfrm>
            <a:prstGeom prst="rect">
              <a:avLst/>
            </a:prstGeom>
          </p:spPr>
          <p:txBody>
            <a:bodyPr lIns="0" tIns="0" rIns="0" bIns="0" rtlCol="0" anchor="t">
              <a:spAutoFit/>
            </a:bodyPr>
            <a:lstStyle/>
            <a:p>
              <a:pPr algn="ctr">
                <a:lnSpc>
                  <a:spcPts val="3929"/>
                </a:lnSpc>
                <a:spcBef>
                  <a:spcPct val="0"/>
                </a:spcBef>
              </a:pPr>
              <a:r>
                <a:rPr lang="en-US" sz="2806">
                  <a:solidFill>
                    <a:srgbClr val="062544"/>
                  </a:solidFill>
                  <a:latin typeface="Roboto Bold"/>
                </a:rPr>
                <a:t>MARAD</a:t>
              </a:r>
            </a:p>
          </p:txBody>
        </p:sp>
        <p:sp>
          <p:nvSpPr>
            <p:cNvPr id="29" name="TextBox 29"/>
            <p:cNvSpPr txBox="1"/>
            <p:nvPr/>
          </p:nvSpPr>
          <p:spPr>
            <a:xfrm>
              <a:off x="3142523" y="5059887"/>
              <a:ext cx="8764273" cy="824865"/>
            </a:xfrm>
            <a:prstGeom prst="rect">
              <a:avLst/>
            </a:prstGeom>
          </p:spPr>
          <p:txBody>
            <a:bodyPr lIns="0" tIns="0" rIns="0" bIns="0" rtlCol="0" anchor="t">
              <a:spAutoFit/>
            </a:bodyPr>
            <a:lstStyle/>
            <a:p>
              <a:pPr>
                <a:lnSpc>
                  <a:spcPts val="2519"/>
                </a:lnSpc>
                <a:spcBef>
                  <a:spcPct val="0"/>
                </a:spcBef>
              </a:pPr>
              <a:r>
                <a:rPr lang="en-US" sz="1799">
                  <a:solidFill>
                    <a:srgbClr val="FFFFFF"/>
                  </a:solidFill>
                  <a:latin typeface="Raleway"/>
                </a:rPr>
                <a:t>Once approved, the Grant Agreement is signed (executed) by the Maritime Administrator.</a:t>
              </a:r>
            </a:p>
          </p:txBody>
        </p:sp>
        <p:grpSp>
          <p:nvGrpSpPr>
            <p:cNvPr id="30" name="Group 30"/>
            <p:cNvGrpSpPr/>
            <p:nvPr/>
          </p:nvGrpSpPr>
          <p:grpSpPr>
            <a:xfrm>
              <a:off x="0" y="6425153"/>
              <a:ext cx="2776914" cy="1089268"/>
              <a:chOff x="0" y="0"/>
              <a:chExt cx="989366" cy="388087"/>
            </a:xfrm>
          </p:grpSpPr>
          <p:sp>
            <p:nvSpPr>
              <p:cNvPr id="31" name="Freeform 31"/>
              <p:cNvSpPr/>
              <p:nvPr/>
            </p:nvSpPr>
            <p:spPr>
              <a:xfrm>
                <a:off x="0" y="0"/>
                <a:ext cx="989366" cy="388087"/>
              </a:xfrm>
              <a:custGeom>
                <a:avLst/>
                <a:gdLst/>
                <a:ahLst/>
                <a:cxnLst/>
                <a:rect l="l" t="t" r="r" b="b"/>
                <a:pathLst>
                  <a:path w="989366" h="388087">
                    <a:moveTo>
                      <a:pt x="133822" y="0"/>
                    </a:moveTo>
                    <a:lnTo>
                      <a:pt x="855544" y="0"/>
                    </a:lnTo>
                    <a:cubicBezTo>
                      <a:pt x="891036" y="0"/>
                      <a:pt x="925074" y="14099"/>
                      <a:pt x="950170" y="39196"/>
                    </a:cubicBezTo>
                    <a:cubicBezTo>
                      <a:pt x="975267" y="64292"/>
                      <a:pt x="989366" y="98330"/>
                      <a:pt x="989366" y="133822"/>
                    </a:cubicBezTo>
                    <a:lnTo>
                      <a:pt x="989366" y="254265"/>
                    </a:lnTo>
                    <a:cubicBezTo>
                      <a:pt x="989366" y="289757"/>
                      <a:pt x="975267" y="323795"/>
                      <a:pt x="950170" y="348892"/>
                    </a:cubicBezTo>
                    <a:cubicBezTo>
                      <a:pt x="925074" y="373988"/>
                      <a:pt x="891036" y="388087"/>
                      <a:pt x="855544" y="388087"/>
                    </a:cubicBezTo>
                    <a:lnTo>
                      <a:pt x="133822" y="388087"/>
                    </a:lnTo>
                    <a:cubicBezTo>
                      <a:pt x="98330" y="388087"/>
                      <a:pt x="64292" y="373988"/>
                      <a:pt x="39196" y="348892"/>
                    </a:cubicBezTo>
                    <a:cubicBezTo>
                      <a:pt x="14099" y="323795"/>
                      <a:pt x="0" y="289757"/>
                      <a:pt x="0" y="254265"/>
                    </a:cubicBezTo>
                    <a:lnTo>
                      <a:pt x="0" y="133822"/>
                    </a:lnTo>
                    <a:cubicBezTo>
                      <a:pt x="0" y="98330"/>
                      <a:pt x="14099" y="64292"/>
                      <a:pt x="39196" y="39196"/>
                    </a:cubicBezTo>
                    <a:cubicBezTo>
                      <a:pt x="64292" y="14099"/>
                      <a:pt x="98330" y="0"/>
                      <a:pt x="133822" y="0"/>
                    </a:cubicBezTo>
                    <a:close/>
                  </a:path>
                </a:pathLst>
              </a:custGeom>
              <a:solidFill>
                <a:srgbClr val="FDFBFB"/>
              </a:solidFill>
            </p:spPr>
            <p:txBody>
              <a:bodyPr/>
              <a:lstStyle/>
              <a:p>
                <a:endParaRPr lang="en-US"/>
              </a:p>
            </p:txBody>
          </p:sp>
          <p:sp>
            <p:nvSpPr>
              <p:cNvPr id="32" name="TextBox 32"/>
              <p:cNvSpPr txBox="1"/>
              <p:nvPr/>
            </p:nvSpPr>
            <p:spPr>
              <a:xfrm>
                <a:off x="0" y="-28575"/>
                <a:ext cx="989366" cy="416662"/>
              </a:xfrm>
              <a:prstGeom prst="rect">
                <a:avLst/>
              </a:prstGeom>
            </p:spPr>
            <p:txBody>
              <a:bodyPr lIns="50800" tIns="50800" rIns="50800" bIns="50800" rtlCol="0" anchor="ctr"/>
              <a:lstStyle/>
              <a:p>
                <a:pPr algn="ctr">
                  <a:lnSpc>
                    <a:spcPts val="1567"/>
                  </a:lnSpc>
                </a:pPr>
                <a:endParaRPr/>
              </a:p>
            </p:txBody>
          </p:sp>
        </p:grpSp>
        <p:sp>
          <p:nvSpPr>
            <p:cNvPr id="33" name="TextBox 33"/>
            <p:cNvSpPr txBox="1"/>
            <p:nvPr/>
          </p:nvSpPr>
          <p:spPr>
            <a:xfrm>
              <a:off x="0" y="6618935"/>
              <a:ext cx="2776914" cy="635029"/>
            </a:xfrm>
            <a:prstGeom prst="rect">
              <a:avLst/>
            </a:prstGeom>
          </p:spPr>
          <p:txBody>
            <a:bodyPr lIns="0" tIns="0" rIns="0" bIns="0" rtlCol="0" anchor="t">
              <a:spAutoFit/>
            </a:bodyPr>
            <a:lstStyle/>
            <a:p>
              <a:pPr algn="ctr">
                <a:lnSpc>
                  <a:spcPts val="3929"/>
                </a:lnSpc>
                <a:spcBef>
                  <a:spcPct val="0"/>
                </a:spcBef>
              </a:pPr>
              <a:r>
                <a:rPr lang="en-US" sz="2806">
                  <a:solidFill>
                    <a:srgbClr val="062544"/>
                  </a:solidFill>
                  <a:latin typeface="Roboto Bold"/>
                </a:rPr>
                <a:t>MARAD</a:t>
              </a:r>
            </a:p>
          </p:txBody>
        </p:sp>
        <p:sp>
          <p:nvSpPr>
            <p:cNvPr id="34" name="TextBox 34"/>
            <p:cNvSpPr txBox="1"/>
            <p:nvPr/>
          </p:nvSpPr>
          <p:spPr>
            <a:xfrm>
              <a:off x="3142523" y="6580955"/>
              <a:ext cx="8764273" cy="824865"/>
            </a:xfrm>
            <a:prstGeom prst="rect">
              <a:avLst/>
            </a:prstGeom>
          </p:spPr>
          <p:txBody>
            <a:bodyPr lIns="0" tIns="0" rIns="0" bIns="0" rtlCol="0" anchor="t">
              <a:spAutoFit/>
            </a:bodyPr>
            <a:lstStyle/>
            <a:p>
              <a:pPr>
                <a:lnSpc>
                  <a:spcPts val="2519"/>
                </a:lnSpc>
                <a:spcBef>
                  <a:spcPct val="0"/>
                </a:spcBef>
              </a:pPr>
              <a:r>
                <a:rPr lang="en-US" sz="1799">
                  <a:solidFill>
                    <a:srgbClr val="FFFFFF"/>
                  </a:solidFill>
                  <a:latin typeface="Raleway"/>
                </a:rPr>
                <a:t>Lastly, the Grants Officer will issue a Notice to Proceed to officially start the project to the Recipient.</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093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Post Award Phase</a:t>
            </a:r>
          </a:p>
        </p:txBody>
      </p:sp>
      <p:grpSp>
        <p:nvGrpSpPr>
          <p:cNvPr id="9" name="Group 9"/>
          <p:cNvGrpSpPr/>
          <p:nvPr/>
        </p:nvGrpSpPr>
        <p:grpSpPr>
          <a:xfrm>
            <a:off x="420972" y="1196081"/>
            <a:ext cx="8911657" cy="5858886"/>
            <a:chOff x="0" y="0"/>
            <a:chExt cx="11882209" cy="7811848"/>
          </a:xfrm>
        </p:grpSpPr>
        <p:grpSp>
          <p:nvGrpSpPr>
            <p:cNvPr id="10" name="Group 10"/>
            <p:cNvGrpSpPr/>
            <p:nvPr/>
          </p:nvGrpSpPr>
          <p:grpSpPr>
            <a:xfrm>
              <a:off x="0" y="42723"/>
              <a:ext cx="3905305" cy="1187940"/>
              <a:chOff x="0" y="0"/>
              <a:chExt cx="1084807" cy="329983"/>
            </a:xfrm>
          </p:grpSpPr>
          <p:sp>
            <p:nvSpPr>
              <p:cNvPr id="11" name="Freeform 11"/>
              <p:cNvSpPr/>
              <p:nvPr/>
            </p:nvSpPr>
            <p:spPr>
              <a:xfrm>
                <a:off x="0" y="0"/>
                <a:ext cx="1084807" cy="329983"/>
              </a:xfrm>
              <a:custGeom>
                <a:avLst/>
                <a:gdLst/>
                <a:ahLst/>
                <a:cxnLst/>
                <a:rect l="l" t="t" r="r" b="b"/>
                <a:pathLst>
                  <a:path w="1084807" h="329983">
                    <a:moveTo>
                      <a:pt x="95156" y="0"/>
                    </a:moveTo>
                    <a:lnTo>
                      <a:pt x="989651" y="0"/>
                    </a:lnTo>
                    <a:cubicBezTo>
                      <a:pt x="1014888" y="0"/>
                      <a:pt x="1039091" y="10025"/>
                      <a:pt x="1056937" y="27870"/>
                    </a:cubicBezTo>
                    <a:cubicBezTo>
                      <a:pt x="1074782" y="45716"/>
                      <a:pt x="1084807" y="69919"/>
                      <a:pt x="1084807" y="95156"/>
                    </a:cubicBezTo>
                    <a:lnTo>
                      <a:pt x="1084807" y="234828"/>
                    </a:lnTo>
                    <a:cubicBezTo>
                      <a:pt x="1084807" y="287381"/>
                      <a:pt x="1042204" y="329983"/>
                      <a:pt x="989651" y="329983"/>
                    </a:cubicBezTo>
                    <a:lnTo>
                      <a:pt x="95156" y="329983"/>
                    </a:lnTo>
                    <a:cubicBezTo>
                      <a:pt x="42603" y="329983"/>
                      <a:pt x="0" y="287381"/>
                      <a:pt x="0" y="234828"/>
                    </a:cubicBezTo>
                    <a:lnTo>
                      <a:pt x="0" y="95156"/>
                    </a:lnTo>
                    <a:cubicBezTo>
                      <a:pt x="0" y="42603"/>
                      <a:pt x="42603" y="0"/>
                      <a:pt x="95156" y="0"/>
                    </a:cubicBezTo>
                    <a:close/>
                  </a:path>
                </a:pathLst>
              </a:custGeom>
              <a:solidFill>
                <a:srgbClr val="FDFBFB"/>
              </a:solidFill>
            </p:spPr>
            <p:txBody>
              <a:bodyPr/>
              <a:lstStyle/>
              <a:p>
                <a:endParaRPr lang="en-US"/>
              </a:p>
            </p:txBody>
          </p:sp>
          <p:sp>
            <p:nvSpPr>
              <p:cNvPr id="12" name="TextBox 12"/>
              <p:cNvSpPr txBox="1"/>
              <p:nvPr/>
            </p:nvSpPr>
            <p:spPr>
              <a:xfrm>
                <a:off x="0" y="-28575"/>
                <a:ext cx="1084807" cy="358558"/>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400974" y="147310"/>
              <a:ext cx="3103357" cy="9671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Grant Modification Request</a:t>
              </a:r>
            </a:p>
          </p:txBody>
        </p:sp>
        <p:sp>
          <p:nvSpPr>
            <p:cNvPr id="14" name="TextBox 14"/>
            <p:cNvSpPr txBox="1"/>
            <p:nvPr/>
          </p:nvSpPr>
          <p:spPr>
            <a:xfrm>
              <a:off x="4199155" y="-28575"/>
              <a:ext cx="7511260" cy="13019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These are revisions to the grant scope, schedule, and budget. They are considered modifications to the award and may require MARAD approval. Recipients are required to report and discuss these changes with MARAD.</a:t>
              </a:r>
            </a:p>
          </p:txBody>
        </p:sp>
        <p:sp>
          <p:nvSpPr>
            <p:cNvPr id="15" name="TextBox 15"/>
            <p:cNvSpPr txBox="1"/>
            <p:nvPr/>
          </p:nvSpPr>
          <p:spPr>
            <a:xfrm>
              <a:off x="4199155" y="1498812"/>
              <a:ext cx="7511260" cy="16321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Reports track and update project status regarding scope, schedule, and budget during the performance period. Report is to update information about project implementation, progress, changes, and potential issues. Reports are to be submitted on the 20th day after the last day of the reported quarter.</a:t>
              </a:r>
            </a:p>
          </p:txBody>
        </p:sp>
        <p:sp>
          <p:nvSpPr>
            <p:cNvPr id="16" name="TextBox 16"/>
            <p:cNvSpPr txBox="1"/>
            <p:nvPr/>
          </p:nvSpPr>
          <p:spPr>
            <a:xfrm>
              <a:off x="4199155" y="3492740"/>
              <a:ext cx="7511260" cy="13019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After Substantial Completion of the construction, Quarterly Performance Measure reports are due. Reports to be sent for 12 consecutive quarters. This report provides an ex=post examination of project effectiveness.</a:t>
              </a:r>
            </a:p>
          </p:txBody>
        </p:sp>
        <p:sp>
          <p:nvSpPr>
            <p:cNvPr id="17" name="TextBox 17"/>
            <p:cNvSpPr txBox="1"/>
            <p:nvPr/>
          </p:nvSpPr>
          <p:spPr>
            <a:xfrm>
              <a:off x="4199155" y="5167977"/>
              <a:ext cx="7511260" cy="6415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The Federal Financial Report is a cumulative report of all financial transactions during a reporting period. The report is due quarterly.</a:t>
              </a:r>
            </a:p>
          </p:txBody>
        </p:sp>
        <p:grpSp>
          <p:nvGrpSpPr>
            <p:cNvPr id="18" name="Group 18"/>
            <p:cNvGrpSpPr/>
            <p:nvPr/>
          </p:nvGrpSpPr>
          <p:grpSpPr>
            <a:xfrm>
              <a:off x="0" y="1734446"/>
              <a:ext cx="3905305" cy="1216982"/>
              <a:chOff x="0" y="0"/>
              <a:chExt cx="1084807" cy="338051"/>
            </a:xfrm>
          </p:grpSpPr>
          <p:sp>
            <p:nvSpPr>
              <p:cNvPr id="19" name="Freeform 19"/>
              <p:cNvSpPr/>
              <p:nvPr/>
            </p:nvSpPr>
            <p:spPr>
              <a:xfrm>
                <a:off x="0" y="0"/>
                <a:ext cx="1084807" cy="338051"/>
              </a:xfrm>
              <a:custGeom>
                <a:avLst/>
                <a:gdLst/>
                <a:ahLst/>
                <a:cxnLst/>
                <a:rect l="l" t="t" r="r" b="b"/>
                <a:pathLst>
                  <a:path w="1084807" h="338051">
                    <a:moveTo>
                      <a:pt x="95156" y="0"/>
                    </a:moveTo>
                    <a:lnTo>
                      <a:pt x="989651" y="0"/>
                    </a:lnTo>
                    <a:cubicBezTo>
                      <a:pt x="1014888" y="0"/>
                      <a:pt x="1039091" y="10025"/>
                      <a:pt x="1056937" y="27870"/>
                    </a:cubicBezTo>
                    <a:cubicBezTo>
                      <a:pt x="1074782" y="45716"/>
                      <a:pt x="1084807" y="69919"/>
                      <a:pt x="1084807" y="95156"/>
                    </a:cubicBezTo>
                    <a:lnTo>
                      <a:pt x="1084807" y="242895"/>
                    </a:lnTo>
                    <a:cubicBezTo>
                      <a:pt x="1084807" y="295448"/>
                      <a:pt x="1042204" y="338051"/>
                      <a:pt x="989651" y="338051"/>
                    </a:cubicBezTo>
                    <a:lnTo>
                      <a:pt x="95156" y="338051"/>
                    </a:lnTo>
                    <a:cubicBezTo>
                      <a:pt x="42603" y="338051"/>
                      <a:pt x="0" y="295448"/>
                      <a:pt x="0" y="242895"/>
                    </a:cubicBezTo>
                    <a:lnTo>
                      <a:pt x="0" y="95156"/>
                    </a:lnTo>
                    <a:cubicBezTo>
                      <a:pt x="0" y="42603"/>
                      <a:pt x="42603" y="0"/>
                      <a:pt x="95156" y="0"/>
                    </a:cubicBezTo>
                    <a:close/>
                  </a:path>
                </a:pathLst>
              </a:custGeom>
              <a:solidFill>
                <a:srgbClr val="FDFBFB"/>
              </a:solidFill>
            </p:spPr>
            <p:txBody>
              <a:bodyPr/>
              <a:lstStyle/>
              <a:p>
                <a:endParaRPr lang="en-US"/>
              </a:p>
            </p:txBody>
          </p:sp>
          <p:sp>
            <p:nvSpPr>
              <p:cNvPr id="20" name="TextBox 20"/>
              <p:cNvSpPr txBox="1"/>
              <p:nvPr/>
            </p:nvSpPr>
            <p:spPr>
              <a:xfrm>
                <a:off x="0" y="-28575"/>
                <a:ext cx="1084807" cy="366626"/>
              </a:xfrm>
              <a:prstGeom prst="rect">
                <a:avLst/>
              </a:prstGeom>
            </p:spPr>
            <p:txBody>
              <a:bodyPr lIns="50800" tIns="50800" rIns="50800" bIns="50800" rtlCol="0" anchor="ctr"/>
              <a:lstStyle/>
              <a:p>
                <a:pPr algn="ctr">
                  <a:lnSpc>
                    <a:spcPts val="1567"/>
                  </a:lnSpc>
                </a:pPr>
                <a:endParaRPr/>
              </a:p>
            </p:txBody>
          </p:sp>
        </p:grpSp>
        <p:sp>
          <p:nvSpPr>
            <p:cNvPr id="21" name="TextBox 21"/>
            <p:cNvSpPr txBox="1"/>
            <p:nvPr/>
          </p:nvSpPr>
          <p:spPr>
            <a:xfrm>
              <a:off x="400974" y="1839250"/>
              <a:ext cx="3103357" cy="9671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Quarterly Progress Reports</a:t>
              </a:r>
            </a:p>
          </p:txBody>
        </p:sp>
        <p:grpSp>
          <p:nvGrpSpPr>
            <p:cNvPr id="22" name="Group 22"/>
            <p:cNvGrpSpPr/>
            <p:nvPr/>
          </p:nvGrpSpPr>
          <p:grpSpPr>
            <a:xfrm>
              <a:off x="0" y="3486573"/>
              <a:ext cx="3905305" cy="1297940"/>
              <a:chOff x="0" y="0"/>
              <a:chExt cx="1084807" cy="360539"/>
            </a:xfrm>
          </p:grpSpPr>
          <p:sp>
            <p:nvSpPr>
              <p:cNvPr id="23" name="Freeform 23"/>
              <p:cNvSpPr/>
              <p:nvPr/>
            </p:nvSpPr>
            <p:spPr>
              <a:xfrm>
                <a:off x="0" y="0"/>
                <a:ext cx="1084807" cy="360539"/>
              </a:xfrm>
              <a:custGeom>
                <a:avLst/>
                <a:gdLst/>
                <a:ahLst/>
                <a:cxnLst/>
                <a:rect l="l" t="t" r="r" b="b"/>
                <a:pathLst>
                  <a:path w="1084807" h="360539">
                    <a:moveTo>
                      <a:pt x="95156" y="0"/>
                    </a:moveTo>
                    <a:lnTo>
                      <a:pt x="989651" y="0"/>
                    </a:lnTo>
                    <a:cubicBezTo>
                      <a:pt x="1014888" y="0"/>
                      <a:pt x="1039091" y="10025"/>
                      <a:pt x="1056937" y="27870"/>
                    </a:cubicBezTo>
                    <a:cubicBezTo>
                      <a:pt x="1074782" y="45716"/>
                      <a:pt x="1084807" y="69919"/>
                      <a:pt x="1084807" y="95156"/>
                    </a:cubicBezTo>
                    <a:lnTo>
                      <a:pt x="1084807" y="265383"/>
                    </a:lnTo>
                    <a:cubicBezTo>
                      <a:pt x="1084807" y="317936"/>
                      <a:pt x="1042204" y="360539"/>
                      <a:pt x="989651" y="360539"/>
                    </a:cubicBezTo>
                    <a:lnTo>
                      <a:pt x="95156" y="360539"/>
                    </a:lnTo>
                    <a:cubicBezTo>
                      <a:pt x="42603" y="360539"/>
                      <a:pt x="0" y="317936"/>
                      <a:pt x="0" y="265383"/>
                    </a:cubicBezTo>
                    <a:lnTo>
                      <a:pt x="0" y="95156"/>
                    </a:lnTo>
                    <a:cubicBezTo>
                      <a:pt x="0" y="42603"/>
                      <a:pt x="42603" y="0"/>
                      <a:pt x="95156" y="0"/>
                    </a:cubicBezTo>
                    <a:close/>
                  </a:path>
                </a:pathLst>
              </a:custGeom>
              <a:solidFill>
                <a:srgbClr val="FDFBFB"/>
              </a:solidFill>
            </p:spPr>
            <p:txBody>
              <a:bodyPr/>
              <a:lstStyle/>
              <a:p>
                <a:endParaRPr lang="en-US"/>
              </a:p>
            </p:txBody>
          </p:sp>
          <p:sp>
            <p:nvSpPr>
              <p:cNvPr id="24" name="TextBox 24"/>
              <p:cNvSpPr txBox="1"/>
              <p:nvPr/>
            </p:nvSpPr>
            <p:spPr>
              <a:xfrm>
                <a:off x="0" y="-28575"/>
                <a:ext cx="1084807" cy="389114"/>
              </a:xfrm>
              <a:prstGeom prst="rect">
                <a:avLst/>
              </a:prstGeom>
            </p:spPr>
            <p:txBody>
              <a:bodyPr lIns="50800" tIns="50800" rIns="50800" bIns="50800" rtlCol="0" anchor="ctr"/>
              <a:lstStyle/>
              <a:p>
                <a:pPr algn="ctr">
                  <a:lnSpc>
                    <a:spcPts val="1567"/>
                  </a:lnSpc>
                </a:pPr>
                <a:endParaRPr/>
              </a:p>
            </p:txBody>
          </p:sp>
        </p:grpSp>
        <p:sp>
          <p:nvSpPr>
            <p:cNvPr id="25" name="TextBox 25"/>
            <p:cNvSpPr txBox="1"/>
            <p:nvPr/>
          </p:nvSpPr>
          <p:spPr>
            <a:xfrm>
              <a:off x="0" y="3650643"/>
              <a:ext cx="3905305" cy="9671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Quarterly Performance Reports</a:t>
              </a:r>
            </a:p>
          </p:txBody>
        </p:sp>
        <p:grpSp>
          <p:nvGrpSpPr>
            <p:cNvPr id="26" name="Group 26"/>
            <p:cNvGrpSpPr/>
            <p:nvPr/>
          </p:nvGrpSpPr>
          <p:grpSpPr>
            <a:xfrm>
              <a:off x="0" y="4976164"/>
              <a:ext cx="3905305" cy="1071909"/>
              <a:chOff x="0" y="0"/>
              <a:chExt cx="1084807" cy="297752"/>
            </a:xfrm>
          </p:grpSpPr>
          <p:sp>
            <p:nvSpPr>
              <p:cNvPr id="27" name="Freeform 27"/>
              <p:cNvSpPr/>
              <p:nvPr/>
            </p:nvSpPr>
            <p:spPr>
              <a:xfrm>
                <a:off x="0" y="0"/>
                <a:ext cx="1084807" cy="297752"/>
              </a:xfrm>
              <a:custGeom>
                <a:avLst/>
                <a:gdLst/>
                <a:ahLst/>
                <a:cxnLst/>
                <a:rect l="l" t="t" r="r" b="b"/>
                <a:pathLst>
                  <a:path w="1084807" h="297752">
                    <a:moveTo>
                      <a:pt x="95156" y="0"/>
                    </a:moveTo>
                    <a:lnTo>
                      <a:pt x="989651" y="0"/>
                    </a:lnTo>
                    <a:cubicBezTo>
                      <a:pt x="1014888" y="0"/>
                      <a:pt x="1039091" y="10025"/>
                      <a:pt x="1056937" y="27870"/>
                    </a:cubicBezTo>
                    <a:cubicBezTo>
                      <a:pt x="1074782" y="45716"/>
                      <a:pt x="1084807" y="69919"/>
                      <a:pt x="1084807" y="95156"/>
                    </a:cubicBezTo>
                    <a:lnTo>
                      <a:pt x="1084807" y="202597"/>
                    </a:lnTo>
                    <a:cubicBezTo>
                      <a:pt x="1084807" y="255150"/>
                      <a:pt x="1042204" y="297752"/>
                      <a:pt x="989651" y="297752"/>
                    </a:cubicBezTo>
                    <a:lnTo>
                      <a:pt x="95156" y="297752"/>
                    </a:lnTo>
                    <a:cubicBezTo>
                      <a:pt x="42603" y="297752"/>
                      <a:pt x="0" y="255150"/>
                      <a:pt x="0" y="202597"/>
                    </a:cubicBezTo>
                    <a:lnTo>
                      <a:pt x="0" y="95156"/>
                    </a:lnTo>
                    <a:cubicBezTo>
                      <a:pt x="0" y="42603"/>
                      <a:pt x="42603" y="0"/>
                      <a:pt x="95156" y="0"/>
                    </a:cubicBezTo>
                    <a:close/>
                  </a:path>
                </a:pathLst>
              </a:custGeom>
              <a:solidFill>
                <a:srgbClr val="FDFBFB"/>
              </a:solidFill>
            </p:spPr>
            <p:txBody>
              <a:bodyPr/>
              <a:lstStyle/>
              <a:p>
                <a:endParaRPr lang="en-US"/>
              </a:p>
            </p:txBody>
          </p:sp>
          <p:sp>
            <p:nvSpPr>
              <p:cNvPr id="28" name="TextBox 28"/>
              <p:cNvSpPr txBox="1"/>
              <p:nvPr/>
            </p:nvSpPr>
            <p:spPr>
              <a:xfrm>
                <a:off x="0" y="-28575"/>
                <a:ext cx="1084807" cy="326327"/>
              </a:xfrm>
              <a:prstGeom prst="rect">
                <a:avLst/>
              </a:prstGeom>
            </p:spPr>
            <p:txBody>
              <a:bodyPr lIns="50800" tIns="50800" rIns="50800" bIns="50800" rtlCol="0" anchor="ctr"/>
              <a:lstStyle/>
              <a:p>
                <a:pPr algn="ctr">
                  <a:lnSpc>
                    <a:spcPts val="1567"/>
                  </a:lnSpc>
                </a:pPr>
                <a:endParaRPr/>
              </a:p>
            </p:txBody>
          </p:sp>
        </p:grpSp>
        <p:sp>
          <p:nvSpPr>
            <p:cNvPr id="29" name="TextBox 29"/>
            <p:cNvSpPr txBox="1"/>
            <p:nvPr/>
          </p:nvSpPr>
          <p:spPr>
            <a:xfrm>
              <a:off x="177642" y="4999038"/>
              <a:ext cx="3590228" cy="967105"/>
            </a:xfrm>
            <a:prstGeom prst="rect">
              <a:avLst/>
            </a:prstGeom>
          </p:spPr>
          <p:txBody>
            <a:bodyPr lIns="0" tIns="0" rIns="0" bIns="0" rtlCol="0" anchor="t">
              <a:spAutoFit/>
            </a:bodyPr>
            <a:lstStyle/>
            <a:p>
              <a:pPr algn="ctr">
                <a:lnSpc>
                  <a:spcPts val="2940"/>
                </a:lnSpc>
              </a:pPr>
              <a:r>
                <a:rPr lang="en-US" sz="2100">
                  <a:solidFill>
                    <a:srgbClr val="062544"/>
                  </a:solidFill>
                  <a:latin typeface="Roboto Bold"/>
                </a:rPr>
                <a:t>Financial Report</a:t>
              </a:r>
            </a:p>
            <a:p>
              <a:pPr algn="ctr">
                <a:lnSpc>
                  <a:spcPts val="2940"/>
                </a:lnSpc>
                <a:spcBef>
                  <a:spcPct val="0"/>
                </a:spcBef>
              </a:pPr>
              <a:r>
                <a:rPr lang="en-US" sz="2100">
                  <a:solidFill>
                    <a:srgbClr val="062544"/>
                  </a:solidFill>
                  <a:latin typeface="Roboto Bold"/>
                </a:rPr>
                <a:t>SF-425</a:t>
              </a:r>
            </a:p>
          </p:txBody>
        </p:sp>
        <p:sp>
          <p:nvSpPr>
            <p:cNvPr id="30" name="TextBox 30"/>
            <p:cNvSpPr txBox="1"/>
            <p:nvPr/>
          </p:nvSpPr>
          <p:spPr>
            <a:xfrm>
              <a:off x="4199155" y="6179687"/>
              <a:ext cx="7683054" cy="16321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All requests for reimbursements must be submitted on the Request for Advance or Reimbursement form (SF-270) with supporting documentation. All reimbursements are to be submitted through the iSupplier system for processing. </a:t>
              </a:r>
              <a:r>
                <a:rPr lang="en-US" sz="1400">
                  <a:solidFill>
                    <a:srgbClr val="FFFFFF"/>
                  </a:solidFill>
                  <a:latin typeface="Raleway Bold"/>
                </a:rPr>
                <a:t>MARAD does not accept Advance payments.</a:t>
              </a:r>
            </a:p>
          </p:txBody>
        </p:sp>
        <p:grpSp>
          <p:nvGrpSpPr>
            <p:cNvPr id="31" name="Group 31"/>
            <p:cNvGrpSpPr/>
            <p:nvPr/>
          </p:nvGrpSpPr>
          <p:grpSpPr>
            <a:xfrm>
              <a:off x="0" y="6475385"/>
              <a:ext cx="3905305" cy="581660"/>
              <a:chOff x="0" y="0"/>
              <a:chExt cx="1084807" cy="161572"/>
            </a:xfrm>
          </p:grpSpPr>
          <p:sp>
            <p:nvSpPr>
              <p:cNvPr id="32" name="Freeform 32"/>
              <p:cNvSpPr/>
              <p:nvPr/>
            </p:nvSpPr>
            <p:spPr>
              <a:xfrm>
                <a:off x="0" y="0"/>
                <a:ext cx="1084807" cy="161572"/>
              </a:xfrm>
              <a:custGeom>
                <a:avLst/>
                <a:gdLst/>
                <a:ahLst/>
                <a:cxnLst/>
                <a:rect l="l" t="t" r="r" b="b"/>
                <a:pathLst>
                  <a:path w="1084807" h="161572">
                    <a:moveTo>
                      <a:pt x="80786" y="0"/>
                    </a:moveTo>
                    <a:lnTo>
                      <a:pt x="1004021" y="0"/>
                    </a:lnTo>
                    <a:cubicBezTo>
                      <a:pt x="1025447" y="0"/>
                      <a:pt x="1045995" y="8511"/>
                      <a:pt x="1061145" y="23662"/>
                    </a:cubicBezTo>
                    <a:cubicBezTo>
                      <a:pt x="1076296" y="38812"/>
                      <a:pt x="1084807" y="59360"/>
                      <a:pt x="1084807" y="80786"/>
                    </a:cubicBezTo>
                    <a:lnTo>
                      <a:pt x="1084807" y="80786"/>
                    </a:lnTo>
                    <a:cubicBezTo>
                      <a:pt x="1084807" y="102212"/>
                      <a:pt x="1076296" y="122760"/>
                      <a:pt x="1061145" y="137911"/>
                    </a:cubicBezTo>
                    <a:cubicBezTo>
                      <a:pt x="1045995" y="153061"/>
                      <a:pt x="1025447" y="161572"/>
                      <a:pt x="1004021" y="161572"/>
                    </a:cubicBezTo>
                    <a:lnTo>
                      <a:pt x="80786" y="161572"/>
                    </a:lnTo>
                    <a:cubicBezTo>
                      <a:pt x="59360" y="161572"/>
                      <a:pt x="38812" y="153061"/>
                      <a:pt x="23662" y="137911"/>
                    </a:cubicBezTo>
                    <a:cubicBezTo>
                      <a:pt x="8511" y="122760"/>
                      <a:pt x="0" y="102212"/>
                      <a:pt x="0" y="80786"/>
                    </a:cubicBezTo>
                    <a:lnTo>
                      <a:pt x="0" y="80786"/>
                    </a:lnTo>
                    <a:cubicBezTo>
                      <a:pt x="0" y="59360"/>
                      <a:pt x="8511" y="38812"/>
                      <a:pt x="23662" y="23662"/>
                    </a:cubicBezTo>
                    <a:cubicBezTo>
                      <a:pt x="38812" y="8511"/>
                      <a:pt x="59360" y="0"/>
                      <a:pt x="80786" y="0"/>
                    </a:cubicBezTo>
                    <a:close/>
                  </a:path>
                </a:pathLst>
              </a:custGeom>
              <a:solidFill>
                <a:srgbClr val="FDFBFB"/>
              </a:solidFill>
            </p:spPr>
            <p:txBody>
              <a:bodyPr/>
              <a:lstStyle/>
              <a:p>
                <a:endParaRPr lang="en-US"/>
              </a:p>
            </p:txBody>
          </p:sp>
          <p:sp>
            <p:nvSpPr>
              <p:cNvPr id="33" name="TextBox 33"/>
              <p:cNvSpPr txBox="1"/>
              <p:nvPr/>
            </p:nvSpPr>
            <p:spPr>
              <a:xfrm>
                <a:off x="0" y="-28575"/>
                <a:ext cx="1084807" cy="190147"/>
              </a:xfrm>
              <a:prstGeom prst="rect">
                <a:avLst/>
              </a:prstGeom>
            </p:spPr>
            <p:txBody>
              <a:bodyPr lIns="50800" tIns="50800" rIns="50800" bIns="50800" rtlCol="0" anchor="ctr"/>
              <a:lstStyle/>
              <a:p>
                <a:pPr algn="ctr">
                  <a:lnSpc>
                    <a:spcPts val="1567"/>
                  </a:lnSpc>
                </a:pPr>
                <a:endParaRPr/>
              </a:p>
            </p:txBody>
          </p:sp>
        </p:grpSp>
        <p:sp>
          <p:nvSpPr>
            <p:cNvPr id="34" name="TextBox 34"/>
            <p:cNvSpPr txBox="1"/>
            <p:nvPr/>
          </p:nvSpPr>
          <p:spPr>
            <a:xfrm>
              <a:off x="157539" y="6506500"/>
              <a:ext cx="3590228"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SF-270</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55062"/>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Post Award Phase</a:t>
            </a:r>
          </a:p>
        </p:txBody>
      </p:sp>
      <p:grpSp>
        <p:nvGrpSpPr>
          <p:cNvPr id="9" name="Group 9"/>
          <p:cNvGrpSpPr/>
          <p:nvPr/>
        </p:nvGrpSpPr>
        <p:grpSpPr>
          <a:xfrm>
            <a:off x="374865" y="1351960"/>
            <a:ext cx="8782811" cy="5396820"/>
            <a:chOff x="0" y="0"/>
            <a:chExt cx="11710415" cy="7195760"/>
          </a:xfrm>
        </p:grpSpPr>
        <p:grpSp>
          <p:nvGrpSpPr>
            <p:cNvPr id="10" name="Group 10"/>
            <p:cNvGrpSpPr/>
            <p:nvPr/>
          </p:nvGrpSpPr>
          <p:grpSpPr>
            <a:xfrm>
              <a:off x="0" y="42723"/>
              <a:ext cx="3905305" cy="764623"/>
              <a:chOff x="0" y="0"/>
              <a:chExt cx="1084807" cy="212395"/>
            </a:xfrm>
          </p:grpSpPr>
          <p:sp>
            <p:nvSpPr>
              <p:cNvPr id="11" name="Freeform 11"/>
              <p:cNvSpPr/>
              <p:nvPr/>
            </p:nvSpPr>
            <p:spPr>
              <a:xfrm>
                <a:off x="0" y="0"/>
                <a:ext cx="1084807" cy="212395"/>
              </a:xfrm>
              <a:custGeom>
                <a:avLst/>
                <a:gdLst/>
                <a:ahLst/>
                <a:cxnLst/>
                <a:rect l="l" t="t" r="r" b="b"/>
                <a:pathLst>
                  <a:path w="1084807" h="212395">
                    <a:moveTo>
                      <a:pt x="95156" y="0"/>
                    </a:moveTo>
                    <a:lnTo>
                      <a:pt x="989651" y="0"/>
                    </a:lnTo>
                    <a:cubicBezTo>
                      <a:pt x="1014888" y="0"/>
                      <a:pt x="1039091" y="10025"/>
                      <a:pt x="1056937" y="27870"/>
                    </a:cubicBezTo>
                    <a:cubicBezTo>
                      <a:pt x="1074782" y="45716"/>
                      <a:pt x="1084807" y="69919"/>
                      <a:pt x="1084807" y="95156"/>
                    </a:cubicBezTo>
                    <a:lnTo>
                      <a:pt x="1084807" y="117240"/>
                    </a:lnTo>
                    <a:cubicBezTo>
                      <a:pt x="1084807" y="169793"/>
                      <a:pt x="1042204" y="212395"/>
                      <a:pt x="989651" y="212395"/>
                    </a:cubicBezTo>
                    <a:lnTo>
                      <a:pt x="95156" y="212395"/>
                    </a:lnTo>
                    <a:cubicBezTo>
                      <a:pt x="42603" y="212395"/>
                      <a:pt x="0" y="169793"/>
                      <a:pt x="0" y="117240"/>
                    </a:cubicBezTo>
                    <a:lnTo>
                      <a:pt x="0" y="95156"/>
                    </a:lnTo>
                    <a:cubicBezTo>
                      <a:pt x="0" y="42603"/>
                      <a:pt x="42603" y="0"/>
                      <a:pt x="95156" y="0"/>
                    </a:cubicBezTo>
                    <a:close/>
                  </a:path>
                </a:pathLst>
              </a:custGeom>
              <a:solidFill>
                <a:srgbClr val="FDFBFB"/>
              </a:solidFill>
            </p:spPr>
            <p:txBody>
              <a:bodyPr/>
              <a:lstStyle/>
              <a:p>
                <a:endParaRPr lang="en-US"/>
              </a:p>
            </p:txBody>
          </p:sp>
          <p:sp>
            <p:nvSpPr>
              <p:cNvPr id="12" name="TextBox 12"/>
              <p:cNvSpPr txBox="1"/>
              <p:nvPr/>
            </p:nvSpPr>
            <p:spPr>
              <a:xfrm>
                <a:off x="0" y="-28575"/>
                <a:ext cx="1084807" cy="240970"/>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400974" y="147310"/>
              <a:ext cx="3103357"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Single Audits</a:t>
              </a:r>
            </a:p>
          </p:txBody>
        </p:sp>
        <p:sp>
          <p:nvSpPr>
            <p:cNvPr id="14" name="TextBox 14"/>
            <p:cNvSpPr txBox="1"/>
            <p:nvPr/>
          </p:nvSpPr>
          <p:spPr>
            <a:xfrm>
              <a:off x="4199155" y="-28575"/>
              <a:ext cx="7511260" cy="9717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Recipients who expend $750,000 or more in Federal awards funds in a fiscal year must have a Single audit conducted by an independent auditor in accordance with 2 CFR 200 Subpart F.</a:t>
              </a:r>
            </a:p>
          </p:txBody>
        </p:sp>
        <p:sp>
          <p:nvSpPr>
            <p:cNvPr id="15" name="TextBox 15"/>
            <p:cNvSpPr txBox="1"/>
            <p:nvPr/>
          </p:nvSpPr>
          <p:spPr>
            <a:xfrm>
              <a:off x="4199155" y="1661109"/>
              <a:ext cx="7511260" cy="9717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Per 2 CFR 200.328, MARAD is authorized to conduct site visits as warranted by program needs. Reviews are completed as desk and/or on-site reviews.</a:t>
              </a:r>
            </a:p>
          </p:txBody>
        </p:sp>
        <p:sp>
          <p:nvSpPr>
            <p:cNvPr id="16" name="TextBox 16"/>
            <p:cNvSpPr txBox="1"/>
            <p:nvPr/>
          </p:nvSpPr>
          <p:spPr>
            <a:xfrm>
              <a:off x="4199155" y="3385646"/>
              <a:ext cx="7511260" cy="13019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Reviews are conducted to validate the Recipient's compliance with Federal statutory laws and regulations pertaining to their Federal award. This review will be completed by the MARAD's Compliance Team under the direction of the Office of the Chief Financial Officer.</a:t>
              </a:r>
            </a:p>
          </p:txBody>
        </p:sp>
        <p:sp>
          <p:nvSpPr>
            <p:cNvPr id="17" name="TextBox 17"/>
            <p:cNvSpPr txBox="1"/>
            <p:nvPr/>
          </p:nvSpPr>
          <p:spPr>
            <a:xfrm>
              <a:off x="4199155" y="5233398"/>
              <a:ext cx="7511260" cy="1962362"/>
            </a:xfrm>
            <a:prstGeom prst="rect">
              <a:avLst/>
            </a:prstGeom>
          </p:spPr>
          <p:txBody>
            <a:bodyPr lIns="0" tIns="0" rIns="0" bIns="0" rtlCol="0" anchor="t">
              <a:spAutoFit/>
            </a:bodyPr>
            <a:lstStyle/>
            <a:p>
              <a:pPr>
                <a:lnSpc>
                  <a:spcPts val="1960"/>
                </a:lnSpc>
                <a:spcBef>
                  <a:spcPct val="0"/>
                </a:spcBef>
              </a:pPr>
              <a:r>
                <a:rPr lang="en-US" sz="1400">
                  <a:solidFill>
                    <a:srgbClr val="FFFFFF"/>
                  </a:solidFill>
                  <a:latin typeface="Raleway"/>
                </a:rPr>
                <a:t>The closeout process starts when all construction activities are completed, and the last reporting requirement has been submitted. Per 2 CFR 200.344, the Recipient is required to submit, no later than 120 calendar days after the end of the period of performance period, all financial, performance, and other reports as required by the terms and conditions of the Federal award.</a:t>
              </a:r>
            </a:p>
          </p:txBody>
        </p:sp>
        <p:grpSp>
          <p:nvGrpSpPr>
            <p:cNvPr id="18" name="Group 18"/>
            <p:cNvGrpSpPr/>
            <p:nvPr/>
          </p:nvGrpSpPr>
          <p:grpSpPr>
            <a:xfrm>
              <a:off x="0" y="1552787"/>
              <a:ext cx="3905305" cy="1216982"/>
              <a:chOff x="0" y="0"/>
              <a:chExt cx="1084807" cy="338051"/>
            </a:xfrm>
          </p:grpSpPr>
          <p:sp>
            <p:nvSpPr>
              <p:cNvPr id="19" name="Freeform 19"/>
              <p:cNvSpPr/>
              <p:nvPr/>
            </p:nvSpPr>
            <p:spPr>
              <a:xfrm>
                <a:off x="0" y="0"/>
                <a:ext cx="1084807" cy="338051"/>
              </a:xfrm>
              <a:custGeom>
                <a:avLst/>
                <a:gdLst/>
                <a:ahLst/>
                <a:cxnLst/>
                <a:rect l="l" t="t" r="r" b="b"/>
                <a:pathLst>
                  <a:path w="1084807" h="338051">
                    <a:moveTo>
                      <a:pt x="95156" y="0"/>
                    </a:moveTo>
                    <a:lnTo>
                      <a:pt x="989651" y="0"/>
                    </a:lnTo>
                    <a:cubicBezTo>
                      <a:pt x="1014888" y="0"/>
                      <a:pt x="1039091" y="10025"/>
                      <a:pt x="1056937" y="27870"/>
                    </a:cubicBezTo>
                    <a:cubicBezTo>
                      <a:pt x="1074782" y="45716"/>
                      <a:pt x="1084807" y="69919"/>
                      <a:pt x="1084807" y="95156"/>
                    </a:cubicBezTo>
                    <a:lnTo>
                      <a:pt x="1084807" y="242895"/>
                    </a:lnTo>
                    <a:cubicBezTo>
                      <a:pt x="1084807" y="295448"/>
                      <a:pt x="1042204" y="338051"/>
                      <a:pt x="989651" y="338051"/>
                    </a:cubicBezTo>
                    <a:lnTo>
                      <a:pt x="95156" y="338051"/>
                    </a:lnTo>
                    <a:cubicBezTo>
                      <a:pt x="42603" y="338051"/>
                      <a:pt x="0" y="295448"/>
                      <a:pt x="0" y="242895"/>
                    </a:cubicBezTo>
                    <a:lnTo>
                      <a:pt x="0" y="95156"/>
                    </a:lnTo>
                    <a:cubicBezTo>
                      <a:pt x="0" y="42603"/>
                      <a:pt x="42603" y="0"/>
                      <a:pt x="95156" y="0"/>
                    </a:cubicBezTo>
                    <a:close/>
                  </a:path>
                </a:pathLst>
              </a:custGeom>
              <a:solidFill>
                <a:srgbClr val="FDFBFB"/>
              </a:solidFill>
            </p:spPr>
            <p:txBody>
              <a:bodyPr/>
              <a:lstStyle/>
              <a:p>
                <a:endParaRPr lang="en-US"/>
              </a:p>
            </p:txBody>
          </p:sp>
          <p:sp>
            <p:nvSpPr>
              <p:cNvPr id="20" name="TextBox 20"/>
              <p:cNvSpPr txBox="1"/>
              <p:nvPr/>
            </p:nvSpPr>
            <p:spPr>
              <a:xfrm>
                <a:off x="0" y="-28575"/>
                <a:ext cx="1084807" cy="366626"/>
              </a:xfrm>
              <a:prstGeom prst="rect">
                <a:avLst/>
              </a:prstGeom>
            </p:spPr>
            <p:txBody>
              <a:bodyPr lIns="50800" tIns="50800" rIns="50800" bIns="50800" rtlCol="0" anchor="ctr"/>
              <a:lstStyle/>
              <a:p>
                <a:pPr algn="ctr">
                  <a:lnSpc>
                    <a:spcPts val="1567"/>
                  </a:lnSpc>
                </a:pPr>
                <a:endParaRPr/>
              </a:p>
            </p:txBody>
          </p:sp>
        </p:grpSp>
        <p:sp>
          <p:nvSpPr>
            <p:cNvPr id="21" name="TextBox 21"/>
            <p:cNvSpPr txBox="1"/>
            <p:nvPr/>
          </p:nvSpPr>
          <p:spPr>
            <a:xfrm>
              <a:off x="400974" y="1657590"/>
              <a:ext cx="3103357" cy="9671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Grant Oversight Reviews</a:t>
              </a:r>
            </a:p>
          </p:txBody>
        </p:sp>
        <p:grpSp>
          <p:nvGrpSpPr>
            <p:cNvPr id="22" name="Group 22"/>
            <p:cNvGrpSpPr/>
            <p:nvPr/>
          </p:nvGrpSpPr>
          <p:grpSpPr>
            <a:xfrm>
              <a:off x="0" y="3591569"/>
              <a:ext cx="3905305" cy="905391"/>
              <a:chOff x="0" y="0"/>
              <a:chExt cx="1084807" cy="251497"/>
            </a:xfrm>
          </p:grpSpPr>
          <p:sp>
            <p:nvSpPr>
              <p:cNvPr id="23" name="Freeform 23"/>
              <p:cNvSpPr/>
              <p:nvPr/>
            </p:nvSpPr>
            <p:spPr>
              <a:xfrm>
                <a:off x="0" y="0"/>
                <a:ext cx="1084807" cy="251497"/>
              </a:xfrm>
              <a:custGeom>
                <a:avLst/>
                <a:gdLst/>
                <a:ahLst/>
                <a:cxnLst/>
                <a:rect l="l" t="t" r="r" b="b"/>
                <a:pathLst>
                  <a:path w="1084807" h="251497">
                    <a:moveTo>
                      <a:pt x="95156" y="0"/>
                    </a:moveTo>
                    <a:lnTo>
                      <a:pt x="989651" y="0"/>
                    </a:lnTo>
                    <a:cubicBezTo>
                      <a:pt x="1014888" y="0"/>
                      <a:pt x="1039091" y="10025"/>
                      <a:pt x="1056937" y="27870"/>
                    </a:cubicBezTo>
                    <a:cubicBezTo>
                      <a:pt x="1074782" y="45716"/>
                      <a:pt x="1084807" y="69919"/>
                      <a:pt x="1084807" y="95156"/>
                    </a:cubicBezTo>
                    <a:lnTo>
                      <a:pt x="1084807" y="156342"/>
                    </a:lnTo>
                    <a:cubicBezTo>
                      <a:pt x="1084807" y="208895"/>
                      <a:pt x="1042204" y="251497"/>
                      <a:pt x="989651" y="251497"/>
                    </a:cubicBezTo>
                    <a:lnTo>
                      <a:pt x="95156" y="251497"/>
                    </a:lnTo>
                    <a:cubicBezTo>
                      <a:pt x="42603" y="251497"/>
                      <a:pt x="0" y="208895"/>
                      <a:pt x="0" y="156342"/>
                    </a:cubicBezTo>
                    <a:lnTo>
                      <a:pt x="0" y="95156"/>
                    </a:lnTo>
                    <a:cubicBezTo>
                      <a:pt x="0" y="42603"/>
                      <a:pt x="42603" y="0"/>
                      <a:pt x="95156" y="0"/>
                    </a:cubicBezTo>
                    <a:close/>
                  </a:path>
                </a:pathLst>
              </a:custGeom>
              <a:solidFill>
                <a:srgbClr val="FDFBFB"/>
              </a:solidFill>
            </p:spPr>
            <p:txBody>
              <a:bodyPr/>
              <a:lstStyle/>
              <a:p>
                <a:endParaRPr lang="en-US"/>
              </a:p>
            </p:txBody>
          </p:sp>
          <p:sp>
            <p:nvSpPr>
              <p:cNvPr id="24" name="TextBox 24"/>
              <p:cNvSpPr txBox="1"/>
              <p:nvPr/>
            </p:nvSpPr>
            <p:spPr>
              <a:xfrm>
                <a:off x="0" y="-28575"/>
                <a:ext cx="1084807" cy="280072"/>
              </a:xfrm>
              <a:prstGeom prst="rect">
                <a:avLst/>
              </a:prstGeom>
            </p:spPr>
            <p:txBody>
              <a:bodyPr lIns="50800" tIns="50800" rIns="50800" bIns="50800" rtlCol="0" anchor="ctr"/>
              <a:lstStyle/>
              <a:p>
                <a:pPr algn="ctr">
                  <a:lnSpc>
                    <a:spcPts val="1567"/>
                  </a:lnSpc>
                </a:pPr>
                <a:endParaRPr/>
              </a:p>
            </p:txBody>
          </p:sp>
        </p:grpSp>
        <p:sp>
          <p:nvSpPr>
            <p:cNvPr id="25" name="TextBox 25"/>
            <p:cNvSpPr txBox="1"/>
            <p:nvPr/>
          </p:nvSpPr>
          <p:spPr>
            <a:xfrm>
              <a:off x="0" y="3791199"/>
              <a:ext cx="3905305"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Compliance Reviews</a:t>
              </a:r>
            </a:p>
          </p:txBody>
        </p:sp>
        <p:grpSp>
          <p:nvGrpSpPr>
            <p:cNvPr id="26" name="Group 26"/>
            <p:cNvGrpSpPr/>
            <p:nvPr/>
          </p:nvGrpSpPr>
          <p:grpSpPr>
            <a:xfrm>
              <a:off x="0" y="5890475"/>
              <a:ext cx="3905305" cy="676782"/>
              <a:chOff x="0" y="0"/>
              <a:chExt cx="1084807" cy="187995"/>
            </a:xfrm>
          </p:grpSpPr>
          <p:sp>
            <p:nvSpPr>
              <p:cNvPr id="27" name="Freeform 27"/>
              <p:cNvSpPr/>
              <p:nvPr/>
            </p:nvSpPr>
            <p:spPr>
              <a:xfrm>
                <a:off x="0" y="0"/>
                <a:ext cx="1084807" cy="187995"/>
              </a:xfrm>
              <a:custGeom>
                <a:avLst/>
                <a:gdLst/>
                <a:ahLst/>
                <a:cxnLst/>
                <a:rect l="l" t="t" r="r" b="b"/>
                <a:pathLst>
                  <a:path w="1084807" h="187995">
                    <a:moveTo>
                      <a:pt x="93998" y="0"/>
                    </a:moveTo>
                    <a:lnTo>
                      <a:pt x="990809" y="0"/>
                    </a:lnTo>
                    <a:cubicBezTo>
                      <a:pt x="1015739" y="0"/>
                      <a:pt x="1039648" y="9903"/>
                      <a:pt x="1057276" y="27531"/>
                    </a:cubicBezTo>
                    <a:cubicBezTo>
                      <a:pt x="1074904" y="45159"/>
                      <a:pt x="1084807" y="69068"/>
                      <a:pt x="1084807" y="93998"/>
                    </a:cubicBezTo>
                    <a:lnTo>
                      <a:pt x="1084807" y="93998"/>
                    </a:lnTo>
                    <a:cubicBezTo>
                      <a:pt x="1084807" y="145911"/>
                      <a:pt x="1042723" y="187995"/>
                      <a:pt x="990809" y="187995"/>
                    </a:cubicBezTo>
                    <a:lnTo>
                      <a:pt x="93998" y="187995"/>
                    </a:lnTo>
                    <a:cubicBezTo>
                      <a:pt x="42084" y="187995"/>
                      <a:pt x="0" y="145911"/>
                      <a:pt x="0" y="93998"/>
                    </a:cubicBezTo>
                    <a:lnTo>
                      <a:pt x="0" y="93998"/>
                    </a:lnTo>
                    <a:cubicBezTo>
                      <a:pt x="0" y="42084"/>
                      <a:pt x="42084" y="0"/>
                      <a:pt x="93998" y="0"/>
                    </a:cubicBezTo>
                    <a:close/>
                  </a:path>
                </a:pathLst>
              </a:custGeom>
              <a:solidFill>
                <a:srgbClr val="FDFBFB"/>
              </a:solidFill>
            </p:spPr>
            <p:txBody>
              <a:bodyPr/>
              <a:lstStyle/>
              <a:p>
                <a:endParaRPr lang="en-US"/>
              </a:p>
            </p:txBody>
          </p:sp>
          <p:sp>
            <p:nvSpPr>
              <p:cNvPr id="28" name="TextBox 28"/>
              <p:cNvSpPr txBox="1"/>
              <p:nvPr/>
            </p:nvSpPr>
            <p:spPr>
              <a:xfrm>
                <a:off x="0" y="-28575"/>
                <a:ext cx="1084807" cy="216570"/>
              </a:xfrm>
              <a:prstGeom prst="rect">
                <a:avLst/>
              </a:prstGeom>
            </p:spPr>
            <p:txBody>
              <a:bodyPr lIns="50800" tIns="50800" rIns="50800" bIns="50800" rtlCol="0" anchor="ctr"/>
              <a:lstStyle/>
              <a:p>
                <a:pPr algn="ctr">
                  <a:lnSpc>
                    <a:spcPts val="1567"/>
                  </a:lnSpc>
                </a:pPr>
                <a:endParaRPr/>
              </a:p>
            </p:txBody>
          </p:sp>
        </p:grpSp>
        <p:sp>
          <p:nvSpPr>
            <p:cNvPr id="29" name="TextBox 29"/>
            <p:cNvSpPr txBox="1"/>
            <p:nvPr/>
          </p:nvSpPr>
          <p:spPr>
            <a:xfrm>
              <a:off x="157539" y="5982761"/>
              <a:ext cx="3590228" cy="471805"/>
            </a:xfrm>
            <a:prstGeom prst="rect">
              <a:avLst/>
            </a:prstGeom>
          </p:spPr>
          <p:txBody>
            <a:bodyPr lIns="0" tIns="0" rIns="0" bIns="0" rtlCol="0" anchor="t">
              <a:spAutoFit/>
            </a:bodyPr>
            <a:lstStyle/>
            <a:p>
              <a:pPr algn="ctr">
                <a:lnSpc>
                  <a:spcPts val="2940"/>
                </a:lnSpc>
                <a:spcBef>
                  <a:spcPct val="0"/>
                </a:spcBef>
              </a:pPr>
              <a:r>
                <a:rPr lang="en-US" sz="2100">
                  <a:solidFill>
                    <a:srgbClr val="062544"/>
                  </a:solidFill>
                  <a:latin typeface="Roboto Bold"/>
                </a:rPr>
                <a:t>Grant Closeout</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7349652" y="146502"/>
            <a:ext cx="2403948" cy="7304410"/>
          </a:xfrm>
          <a:custGeom>
            <a:avLst/>
            <a:gdLst/>
            <a:ahLst/>
            <a:cxnLst/>
            <a:rect l="l" t="t" r="r" b="b"/>
            <a:pathLst>
              <a:path w="2403948" h="7304410">
                <a:moveTo>
                  <a:pt x="0" y="0"/>
                </a:moveTo>
                <a:lnTo>
                  <a:pt x="2403948" y="0"/>
                </a:lnTo>
                <a:lnTo>
                  <a:pt x="2403948" y="7304410"/>
                </a:lnTo>
                <a:lnTo>
                  <a:pt x="0" y="7304410"/>
                </a:lnTo>
                <a:lnTo>
                  <a:pt x="0" y="0"/>
                </a:lnTo>
                <a:close/>
              </a:path>
            </a:pathLst>
          </a:custGeom>
          <a:blipFill>
            <a:blip r:embed="rId2"/>
            <a:stretch>
              <a:fillRect l="-354781"/>
            </a:stretch>
          </a:blipFill>
        </p:spPr>
        <p:txBody>
          <a:bodyPr/>
          <a:lstStyle/>
          <a:p>
            <a:endParaRPr lang="en-US"/>
          </a:p>
        </p:txBody>
      </p:sp>
      <p:grpSp>
        <p:nvGrpSpPr>
          <p:cNvPr id="3" name="Group 3"/>
          <p:cNvGrpSpPr/>
          <p:nvPr/>
        </p:nvGrpSpPr>
        <p:grpSpPr>
          <a:xfrm>
            <a:off x="0" y="0"/>
            <a:ext cx="9753600" cy="1208492"/>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Grant Management</a:t>
            </a:r>
          </a:p>
        </p:txBody>
      </p:sp>
      <p:sp>
        <p:nvSpPr>
          <p:cNvPr id="10" name="TextBox 10"/>
          <p:cNvSpPr txBox="1"/>
          <p:nvPr/>
        </p:nvSpPr>
        <p:spPr>
          <a:xfrm>
            <a:off x="379892" y="1208492"/>
            <a:ext cx="6859108" cy="721995"/>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FFFF"/>
                </a:solidFill>
                <a:latin typeface="Roboto Bold"/>
              </a:rPr>
              <a:t>Important Requirements</a:t>
            </a:r>
          </a:p>
        </p:txBody>
      </p:sp>
      <p:sp>
        <p:nvSpPr>
          <p:cNvPr id="11" name="TextBox 11"/>
          <p:cNvSpPr txBox="1"/>
          <p:nvPr/>
        </p:nvSpPr>
        <p:spPr>
          <a:xfrm>
            <a:off x="379892" y="1978551"/>
            <a:ext cx="6759080" cy="4983861"/>
          </a:xfrm>
          <a:prstGeom prst="rect">
            <a:avLst/>
          </a:prstGeom>
        </p:spPr>
        <p:txBody>
          <a:bodyPr lIns="0" tIns="0" rIns="0" bIns="0" rtlCol="0" anchor="t">
            <a:spAutoFit/>
          </a:bodyPr>
          <a:lstStyle/>
          <a:p>
            <a:pPr marL="496571" lvl="1" indent="-248285">
              <a:lnSpc>
                <a:spcPts val="3358"/>
              </a:lnSpc>
              <a:buFont typeface="Arial"/>
              <a:buChar char="•"/>
            </a:pPr>
            <a:r>
              <a:rPr lang="en-US" sz="2300">
                <a:solidFill>
                  <a:srgbClr val="FFFFFF"/>
                </a:solidFill>
                <a:latin typeface="Raleway"/>
              </a:rPr>
              <a:t>Procurement Standards</a:t>
            </a:r>
          </a:p>
          <a:p>
            <a:pPr marL="496571" lvl="1" indent="-248285">
              <a:lnSpc>
                <a:spcPts val="3358"/>
              </a:lnSpc>
              <a:buFont typeface="Arial"/>
              <a:buChar char="•"/>
            </a:pPr>
            <a:r>
              <a:rPr lang="en-US" sz="2300">
                <a:solidFill>
                  <a:srgbClr val="FFFFFF"/>
                </a:solidFill>
                <a:latin typeface="Raleway"/>
              </a:rPr>
              <a:t>Build America Buy America Act</a:t>
            </a:r>
          </a:p>
          <a:p>
            <a:pPr marL="993141" lvl="2" indent="-331047">
              <a:lnSpc>
                <a:spcPts val="3358"/>
              </a:lnSpc>
              <a:buFont typeface="Arial"/>
              <a:buChar char="⚬"/>
            </a:pPr>
            <a:r>
              <a:rPr lang="en-US" sz="2300">
                <a:solidFill>
                  <a:srgbClr val="FFFFFF"/>
                </a:solidFill>
                <a:latin typeface="Raleway"/>
              </a:rPr>
              <a:t>"Buy America" Requirements</a:t>
            </a:r>
          </a:p>
          <a:p>
            <a:pPr marL="496571" lvl="1" indent="-248285">
              <a:lnSpc>
                <a:spcPts val="3358"/>
              </a:lnSpc>
              <a:buFont typeface="Arial"/>
              <a:buChar char="•"/>
            </a:pPr>
            <a:r>
              <a:rPr lang="en-US" sz="2300">
                <a:solidFill>
                  <a:srgbClr val="FFFFFF"/>
                </a:solidFill>
                <a:latin typeface="Raleway"/>
              </a:rPr>
              <a:t>Davis-Bacon Act</a:t>
            </a:r>
          </a:p>
          <a:p>
            <a:pPr marL="496571" lvl="1" indent="-248285">
              <a:lnSpc>
                <a:spcPts val="3358"/>
              </a:lnSpc>
              <a:buFont typeface="Arial"/>
              <a:buChar char="•"/>
            </a:pPr>
            <a:r>
              <a:rPr lang="en-US" sz="2300">
                <a:solidFill>
                  <a:srgbClr val="FFFFFF"/>
                </a:solidFill>
                <a:latin typeface="Raleway"/>
              </a:rPr>
              <a:t>Pre-Award Costs  and Efficient Use of non-Federal Funds</a:t>
            </a:r>
          </a:p>
          <a:p>
            <a:pPr marL="993141" lvl="2" indent="-331047">
              <a:lnSpc>
                <a:spcPts val="3358"/>
              </a:lnSpc>
              <a:buFont typeface="Arial"/>
              <a:buChar char="⚬"/>
            </a:pPr>
            <a:r>
              <a:rPr lang="en-US" sz="2300" u="sng">
                <a:solidFill>
                  <a:srgbClr val="FFFFFF"/>
                </a:solidFill>
                <a:latin typeface="Raleway Bold"/>
              </a:rPr>
              <a:t>NOTE:</a:t>
            </a:r>
            <a:r>
              <a:rPr lang="en-US" sz="2300">
                <a:solidFill>
                  <a:srgbClr val="FFFFFF"/>
                </a:solidFill>
                <a:latin typeface="Raleway"/>
              </a:rPr>
              <a:t> No costs can be incurred in this phase without MARAD approval</a:t>
            </a:r>
          </a:p>
          <a:p>
            <a:pPr marL="496571" lvl="1" indent="-248285">
              <a:lnSpc>
                <a:spcPts val="3358"/>
              </a:lnSpc>
              <a:buFont typeface="Arial"/>
              <a:buChar char="•"/>
            </a:pPr>
            <a:r>
              <a:rPr lang="en-US" sz="2300">
                <a:solidFill>
                  <a:srgbClr val="FFFFFF"/>
                </a:solidFill>
                <a:latin typeface="Raleway"/>
              </a:rPr>
              <a:t>Civil Rights Obligations and Nondiscrimination Laws</a:t>
            </a:r>
          </a:p>
          <a:p>
            <a:pPr>
              <a:lnSpc>
                <a:spcPts val="1606"/>
              </a:lnSpc>
            </a:pPr>
            <a:endParaRPr lang="en-US" sz="2300">
              <a:solidFill>
                <a:srgbClr val="FFFFFF"/>
              </a:solidFill>
              <a:latin typeface="Raleway"/>
            </a:endParaRPr>
          </a:p>
          <a:p>
            <a:pPr marL="690882" lvl="2" indent="-230294">
              <a:lnSpc>
                <a:spcPts val="2336"/>
              </a:lnSpc>
              <a:buFont typeface="Arial"/>
              <a:buChar char="⚬"/>
            </a:pPr>
            <a:r>
              <a:rPr lang="en-US" sz="1600">
                <a:solidFill>
                  <a:srgbClr val="FFFFFF"/>
                </a:solidFill>
                <a:latin typeface="Raleway Bold"/>
              </a:rPr>
              <a:t>Civil Rights training to be provided by the MARAD office of Civil Rights at a later date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99C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049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40965"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Ports &amp; Waterway Contact Information</a:t>
            </a:r>
          </a:p>
        </p:txBody>
      </p:sp>
      <p:grpSp>
        <p:nvGrpSpPr>
          <p:cNvPr id="9" name="Group 9"/>
          <p:cNvGrpSpPr/>
          <p:nvPr/>
        </p:nvGrpSpPr>
        <p:grpSpPr>
          <a:xfrm>
            <a:off x="826678" y="1096407"/>
            <a:ext cx="8100243" cy="5958349"/>
            <a:chOff x="0" y="0"/>
            <a:chExt cx="10800324" cy="7944466"/>
          </a:xfrm>
        </p:grpSpPr>
        <p:grpSp>
          <p:nvGrpSpPr>
            <p:cNvPr id="10" name="Group 10"/>
            <p:cNvGrpSpPr/>
            <p:nvPr/>
          </p:nvGrpSpPr>
          <p:grpSpPr>
            <a:xfrm>
              <a:off x="0" y="0"/>
              <a:ext cx="10794718" cy="7944466"/>
              <a:chOff x="0" y="0"/>
              <a:chExt cx="2442210" cy="1797365"/>
            </a:xfrm>
          </p:grpSpPr>
          <p:sp>
            <p:nvSpPr>
              <p:cNvPr id="11" name="Freeform 11"/>
              <p:cNvSpPr/>
              <p:nvPr/>
            </p:nvSpPr>
            <p:spPr>
              <a:xfrm>
                <a:off x="0" y="0"/>
                <a:ext cx="2442210" cy="1797365"/>
              </a:xfrm>
              <a:custGeom>
                <a:avLst/>
                <a:gdLst/>
                <a:ahLst/>
                <a:cxnLst/>
                <a:rect l="l" t="t" r="r" b="b"/>
                <a:pathLst>
                  <a:path w="2442210" h="1797365">
                    <a:moveTo>
                      <a:pt x="0" y="0"/>
                    </a:moveTo>
                    <a:lnTo>
                      <a:pt x="2442210" y="0"/>
                    </a:lnTo>
                    <a:lnTo>
                      <a:pt x="2442210" y="1797365"/>
                    </a:lnTo>
                    <a:lnTo>
                      <a:pt x="0" y="1797365"/>
                    </a:lnTo>
                    <a:close/>
                  </a:path>
                </a:pathLst>
              </a:custGeom>
              <a:solidFill>
                <a:srgbClr val="062544">
                  <a:alpha val="82745"/>
                </a:srgbClr>
              </a:solidFill>
            </p:spPr>
            <p:txBody>
              <a:bodyPr/>
              <a:lstStyle/>
              <a:p>
                <a:endParaRPr lang="en-US"/>
              </a:p>
            </p:txBody>
          </p:sp>
          <p:sp>
            <p:nvSpPr>
              <p:cNvPr id="12" name="TextBox 12"/>
              <p:cNvSpPr txBox="1"/>
              <p:nvPr/>
            </p:nvSpPr>
            <p:spPr>
              <a:xfrm>
                <a:off x="0" y="-28575"/>
                <a:ext cx="2442210" cy="1825940"/>
              </a:xfrm>
              <a:prstGeom prst="rect">
                <a:avLst/>
              </a:prstGeom>
            </p:spPr>
            <p:txBody>
              <a:bodyPr lIns="62372" tIns="62372" rIns="62372" bIns="62372" rtlCol="0" anchor="ctr"/>
              <a:lstStyle/>
              <a:p>
                <a:pPr algn="ctr">
                  <a:lnSpc>
                    <a:spcPts val="1567"/>
                  </a:lnSpc>
                </a:pPr>
                <a:endParaRPr/>
              </a:p>
            </p:txBody>
          </p:sp>
        </p:grpSp>
        <p:sp>
          <p:nvSpPr>
            <p:cNvPr id="13" name="Freeform 13"/>
            <p:cNvSpPr/>
            <p:nvPr/>
          </p:nvSpPr>
          <p:spPr>
            <a:xfrm>
              <a:off x="6802583" y="6404560"/>
              <a:ext cx="1341945" cy="1341945"/>
            </a:xfrm>
            <a:custGeom>
              <a:avLst/>
              <a:gdLst/>
              <a:ahLst/>
              <a:cxnLst/>
              <a:rect l="l" t="t" r="r" b="b"/>
              <a:pathLst>
                <a:path w="1341945" h="1341945">
                  <a:moveTo>
                    <a:pt x="0" y="0"/>
                  </a:moveTo>
                  <a:lnTo>
                    <a:pt x="1341945" y="0"/>
                  </a:lnTo>
                  <a:lnTo>
                    <a:pt x="1341945" y="1341945"/>
                  </a:lnTo>
                  <a:lnTo>
                    <a:pt x="0" y="134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77139" y="401830"/>
              <a:ext cx="5311593" cy="1460639"/>
            </a:xfrm>
            <a:prstGeom prst="rect">
              <a:avLst/>
            </a:prstGeom>
          </p:spPr>
          <p:txBody>
            <a:bodyPr lIns="0" tIns="0" rIns="0" bIns="0" rtlCol="0" anchor="t">
              <a:spAutoFit/>
            </a:bodyPr>
            <a:lstStyle/>
            <a:p>
              <a:pPr>
                <a:lnSpc>
                  <a:spcPts val="2325"/>
                </a:lnSpc>
              </a:pPr>
              <a:r>
                <a:rPr lang="en-US" sz="1660">
                  <a:solidFill>
                    <a:srgbClr val="FFFFFF"/>
                  </a:solidFill>
                  <a:latin typeface="Raleway Bold"/>
                </a:rPr>
                <a:t>WILLIAM (BILL) PAAPE</a:t>
              </a:r>
            </a:p>
            <a:p>
              <a:pPr>
                <a:lnSpc>
                  <a:spcPts val="2325"/>
                </a:lnSpc>
              </a:pPr>
              <a:r>
                <a:rPr lang="en-US" sz="1660">
                  <a:solidFill>
                    <a:srgbClr val="0099CB"/>
                  </a:solidFill>
                  <a:latin typeface="Raleway Bold"/>
                </a:rPr>
                <a:t>Associate Administrator </a:t>
              </a:r>
              <a:r>
                <a:rPr lang="en-US" sz="1660">
                  <a:solidFill>
                    <a:srgbClr val="FFFFFF"/>
                  </a:solidFill>
                  <a:latin typeface="Raleway Bold"/>
                </a:rPr>
                <a:t> </a:t>
              </a:r>
            </a:p>
            <a:p>
              <a:pPr>
                <a:lnSpc>
                  <a:spcPts val="2034"/>
                </a:lnSpc>
              </a:pPr>
              <a:r>
                <a:rPr lang="en-US" sz="1453">
                  <a:solidFill>
                    <a:srgbClr val="FFFFFF"/>
                  </a:solidFill>
                  <a:latin typeface="Raleway"/>
                </a:rPr>
                <a:t>Office of Ports &amp; Waterways</a:t>
              </a:r>
            </a:p>
            <a:p>
              <a:pPr>
                <a:lnSpc>
                  <a:spcPts val="2034"/>
                </a:lnSpc>
                <a:spcBef>
                  <a:spcPct val="0"/>
                </a:spcBef>
              </a:pPr>
              <a:r>
                <a:rPr lang="en-US" sz="1453" u="sng">
                  <a:solidFill>
                    <a:srgbClr val="FFFFFF"/>
                  </a:solidFill>
                  <a:latin typeface="Raleway"/>
                </a:rPr>
                <a:t>william.paape@dot.gov</a:t>
              </a:r>
            </a:p>
          </p:txBody>
        </p:sp>
        <p:sp>
          <p:nvSpPr>
            <p:cNvPr id="15" name="TextBox 15"/>
            <p:cNvSpPr txBox="1"/>
            <p:nvPr/>
          </p:nvSpPr>
          <p:spPr>
            <a:xfrm>
              <a:off x="171533" y="2159024"/>
              <a:ext cx="5311593" cy="1460639"/>
            </a:xfrm>
            <a:prstGeom prst="rect">
              <a:avLst/>
            </a:prstGeom>
          </p:spPr>
          <p:txBody>
            <a:bodyPr lIns="0" tIns="0" rIns="0" bIns="0" rtlCol="0" anchor="t">
              <a:spAutoFit/>
            </a:bodyPr>
            <a:lstStyle/>
            <a:p>
              <a:pPr>
                <a:lnSpc>
                  <a:spcPts val="2325"/>
                </a:lnSpc>
              </a:pPr>
              <a:r>
                <a:rPr lang="en-US" sz="1660">
                  <a:solidFill>
                    <a:srgbClr val="FFFFFF"/>
                  </a:solidFill>
                  <a:latin typeface="Raleway Bold"/>
                </a:rPr>
                <a:t>TRETHA CHROMEY</a:t>
              </a:r>
            </a:p>
            <a:p>
              <a:pPr>
                <a:lnSpc>
                  <a:spcPts val="2325"/>
                </a:lnSpc>
              </a:pPr>
              <a:r>
                <a:rPr lang="en-US" sz="1660">
                  <a:solidFill>
                    <a:srgbClr val="0099CB"/>
                  </a:solidFill>
                  <a:latin typeface="Raleway Bold"/>
                </a:rPr>
                <a:t>Deputy Associate Administrator </a:t>
              </a:r>
              <a:r>
                <a:rPr lang="en-US" sz="1660">
                  <a:solidFill>
                    <a:srgbClr val="FFFFFF"/>
                  </a:solidFill>
                  <a:latin typeface="Raleway Bold"/>
                </a:rPr>
                <a:t> </a:t>
              </a:r>
            </a:p>
            <a:p>
              <a:pPr>
                <a:lnSpc>
                  <a:spcPts val="2034"/>
                </a:lnSpc>
              </a:pPr>
              <a:r>
                <a:rPr lang="en-US" sz="1453">
                  <a:solidFill>
                    <a:srgbClr val="FFFFFF"/>
                  </a:solidFill>
                  <a:latin typeface="Raleway"/>
                </a:rPr>
                <a:t>Office of Ports &amp; Waterways</a:t>
              </a:r>
            </a:p>
            <a:p>
              <a:pPr>
                <a:lnSpc>
                  <a:spcPts val="2034"/>
                </a:lnSpc>
                <a:spcBef>
                  <a:spcPct val="0"/>
                </a:spcBef>
              </a:pPr>
              <a:r>
                <a:rPr lang="en-US" sz="1453" u="sng">
                  <a:solidFill>
                    <a:srgbClr val="FFFFFF"/>
                  </a:solidFill>
                  <a:latin typeface="Raleway"/>
                </a:rPr>
                <a:t>tretha.chromey@dot.gov</a:t>
              </a:r>
            </a:p>
          </p:txBody>
        </p:sp>
        <p:sp>
          <p:nvSpPr>
            <p:cNvPr id="16" name="TextBox 16"/>
            <p:cNvSpPr txBox="1"/>
            <p:nvPr/>
          </p:nvSpPr>
          <p:spPr>
            <a:xfrm>
              <a:off x="177139" y="3938388"/>
              <a:ext cx="5311593" cy="1460639"/>
            </a:xfrm>
            <a:prstGeom prst="rect">
              <a:avLst/>
            </a:prstGeom>
          </p:spPr>
          <p:txBody>
            <a:bodyPr lIns="0" tIns="0" rIns="0" bIns="0" rtlCol="0" anchor="t">
              <a:spAutoFit/>
            </a:bodyPr>
            <a:lstStyle/>
            <a:p>
              <a:pPr>
                <a:lnSpc>
                  <a:spcPts val="2325"/>
                </a:lnSpc>
              </a:pPr>
              <a:r>
                <a:rPr lang="en-US" sz="1660">
                  <a:solidFill>
                    <a:srgbClr val="FFFFFF"/>
                  </a:solidFill>
                  <a:latin typeface="Raleway Bold"/>
                </a:rPr>
                <a:t>PETER SIMONS</a:t>
              </a:r>
            </a:p>
            <a:p>
              <a:pPr>
                <a:lnSpc>
                  <a:spcPts val="2325"/>
                </a:lnSpc>
              </a:pPr>
              <a:r>
                <a:rPr lang="en-US" sz="1660">
                  <a:solidFill>
                    <a:srgbClr val="0099CB"/>
                  </a:solidFill>
                  <a:latin typeface="Raleway Bold"/>
                </a:rPr>
                <a:t>Acting Director </a:t>
              </a:r>
              <a:r>
                <a:rPr lang="en-US" sz="1660">
                  <a:solidFill>
                    <a:srgbClr val="FFFFFF"/>
                  </a:solidFill>
                  <a:latin typeface="Raleway Bold"/>
                </a:rPr>
                <a:t> </a:t>
              </a:r>
            </a:p>
            <a:p>
              <a:pPr>
                <a:lnSpc>
                  <a:spcPts val="2034"/>
                </a:lnSpc>
              </a:pPr>
              <a:r>
                <a:rPr lang="en-US" sz="1453">
                  <a:solidFill>
                    <a:srgbClr val="FFFFFF"/>
                  </a:solidFill>
                  <a:latin typeface="Raleway"/>
                </a:rPr>
                <a:t>Office of Port Infrastructure Development</a:t>
              </a:r>
            </a:p>
            <a:p>
              <a:pPr>
                <a:lnSpc>
                  <a:spcPts val="2034"/>
                </a:lnSpc>
                <a:spcBef>
                  <a:spcPct val="0"/>
                </a:spcBef>
              </a:pPr>
              <a:r>
                <a:rPr lang="en-US" sz="1453" u="sng">
                  <a:solidFill>
                    <a:srgbClr val="FFFFFF"/>
                  </a:solidFill>
                  <a:latin typeface="Raleway"/>
                </a:rPr>
                <a:t>peter.simons@dot.gov</a:t>
              </a:r>
            </a:p>
          </p:txBody>
        </p:sp>
        <p:sp>
          <p:nvSpPr>
            <p:cNvPr id="17" name="TextBox 17"/>
            <p:cNvSpPr txBox="1"/>
            <p:nvPr/>
          </p:nvSpPr>
          <p:spPr>
            <a:xfrm>
              <a:off x="171533" y="5694448"/>
              <a:ext cx="5311593" cy="1460639"/>
            </a:xfrm>
            <a:prstGeom prst="rect">
              <a:avLst/>
            </a:prstGeom>
          </p:spPr>
          <p:txBody>
            <a:bodyPr lIns="0" tIns="0" rIns="0" bIns="0" rtlCol="0" anchor="t">
              <a:spAutoFit/>
            </a:bodyPr>
            <a:lstStyle/>
            <a:p>
              <a:pPr>
                <a:lnSpc>
                  <a:spcPts val="2325"/>
                </a:lnSpc>
              </a:pPr>
              <a:r>
                <a:rPr lang="en-US" sz="1660">
                  <a:solidFill>
                    <a:srgbClr val="FFFFFF"/>
                  </a:solidFill>
                  <a:latin typeface="Raleway Bold"/>
                </a:rPr>
                <a:t>VINCE MANTERO</a:t>
              </a:r>
            </a:p>
            <a:p>
              <a:pPr>
                <a:lnSpc>
                  <a:spcPts val="2325"/>
                </a:lnSpc>
              </a:pPr>
              <a:r>
                <a:rPr lang="en-US" sz="1660">
                  <a:solidFill>
                    <a:srgbClr val="0099CB"/>
                  </a:solidFill>
                  <a:latin typeface="Raleway Bold"/>
                </a:rPr>
                <a:t>Director </a:t>
              </a:r>
              <a:r>
                <a:rPr lang="en-US" sz="1660">
                  <a:solidFill>
                    <a:srgbClr val="FFFFFF"/>
                  </a:solidFill>
                  <a:latin typeface="Raleway Bold"/>
                </a:rPr>
                <a:t> </a:t>
              </a:r>
            </a:p>
            <a:p>
              <a:pPr>
                <a:lnSpc>
                  <a:spcPts val="2034"/>
                </a:lnSpc>
              </a:pPr>
              <a:r>
                <a:rPr lang="en-US" sz="1453">
                  <a:solidFill>
                    <a:srgbClr val="FFFFFF"/>
                  </a:solidFill>
                  <a:latin typeface="Raleway"/>
                </a:rPr>
                <a:t>Office of Ports &amp; Waterways Planning</a:t>
              </a:r>
            </a:p>
            <a:p>
              <a:pPr>
                <a:lnSpc>
                  <a:spcPts val="2034"/>
                </a:lnSpc>
                <a:spcBef>
                  <a:spcPct val="0"/>
                </a:spcBef>
              </a:pPr>
              <a:r>
                <a:rPr lang="en-US" sz="1453" u="sng">
                  <a:solidFill>
                    <a:srgbClr val="FFFFFF"/>
                  </a:solidFill>
                  <a:latin typeface="Raleway"/>
                </a:rPr>
                <a:t>vince.mantero@dot.gov</a:t>
              </a:r>
            </a:p>
          </p:txBody>
        </p:sp>
        <p:sp>
          <p:nvSpPr>
            <p:cNvPr id="18" name="TextBox 18"/>
            <p:cNvSpPr txBox="1"/>
            <p:nvPr/>
          </p:nvSpPr>
          <p:spPr>
            <a:xfrm>
              <a:off x="5488731" y="401830"/>
              <a:ext cx="5305987" cy="1803685"/>
            </a:xfrm>
            <a:prstGeom prst="rect">
              <a:avLst/>
            </a:prstGeom>
          </p:spPr>
          <p:txBody>
            <a:bodyPr lIns="0" tIns="0" rIns="0" bIns="0" rtlCol="0" anchor="t">
              <a:spAutoFit/>
            </a:bodyPr>
            <a:lstStyle/>
            <a:p>
              <a:pPr>
                <a:lnSpc>
                  <a:spcPts val="2325"/>
                </a:lnSpc>
              </a:pPr>
              <a:r>
                <a:rPr lang="en-US" sz="1660">
                  <a:solidFill>
                    <a:srgbClr val="FFFFFF"/>
                  </a:solidFill>
                  <a:latin typeface="Raleway Bold"/>
                </a:rPr>
                <a:t>YVETTE FIELDS</a:t>
              </a:r>
            </a:p>
            <a:p>
              <a:pPr>
                <a:lnSpc>
                  <a:spcPts val="2325"/>
                </a:lnSpc>
              </a:pPr>
              <a:r>
                <a:rPr lang="en-US" sz="1660">
                  <a:solidFill>
                    <a:srgbClr val="0099CB"/>
                  </a:solidFill>
                  <a:latin typeface="Raleway Bold"/>
                </a:rPr>
                <a:t>DIRECTOR </a:t>
              </a:r>
              <a:r>
                <a:rPr lang="en-US" sz="1660">
                  <a:solidFill>
                    <a:srgbClr val="FFFFFF"/>
                  </a:solidFill>
                  <a:latin typeface="Raleway Bold"/>
                </a:rPr>
                <a:t> </a:t>
              </a:r>
            </a:p>
            <a:p>
              <a:pPr>
                <a:lnSpc>
                  <a:spcPts val="2034"/>
                </a:lnSpc>
              </a:pPr>
              <a:r>
                <a:rPr lang="en-US" sz="1453">
                  <a:solidFill>
                    <a:srgbClr val="FFFFFF"/>
                  </a:solidFill>
                  <a:latin typeface="Raleway"/>
                </a:rPr>
                <a:t>Office of Deepwater Ports Licensing &amp;</a:t>
              </a:r>
            </a:p>
            <a:p>
              <a:pPr>
                <a:lnSpc>
                  <a:spcPts val="2034"/>
                </a:lnSpc>
              </a:pPr>
              <a:r>
                <a:rPr lang="en-US" sz="1453">
                  <a:solidFill>
                    <a:srgbClr val="FFFFFF"/>
                  </a:solidFill>
                  <a:latin typeface="Raleway"/>
                </a:rPr>
                <a:t>Port Conveyance</a:t>
              </a:r>
            </a:p>
            <a:p>
              <a:pPr>
                <a:lnSpc>
                  <a:spcPts val="2034"/>
                </a:lnSpc>
                <a:spcBef>
                  <a:spcPct val="0"/>
                </a:spcBef>
              </a:pPr>
              <a:r>
                <a:rPr lang="en-US" sz="1453" u="sng">
                  <a:solidFill>
                    <a:srgbClr val="FFFFFF"/>
                  </a:solidFill>
                  <a:latin typeface="Raleway"/>
                </a:rPr>
                <a:t>yvette.fields@dot.gov</a:t>
              </a:r>
            </a:p>
          </p:txBody>
        </p:sp>
        <p:sp>
          <p:nvSpPr>
            <p:cNvPr id="19" name="TextBox 19"/>
            <p:cNvSpPr txBox="1"/>
            <p:nvPr/>
          </p:nvSpPr>
          <p:spPr>
            <a:xfrm>
              <a:off x="5483126" y="2501770"/>
              <a:ext cx="5311593" cy="1803685"/>
            </a:xfrm>
            <a:prstGeom prst="rect">
              <a:avLst/>
            </a:prstGeom>
          </p:spPr>
          <p:txBody>
            <a:bodyPr lIns="0" tIns="0" rIns="0" bIns="0" rtlCol="0" anchor="t">
              <a:spAutoFit/>
            </a:bodyPr>
            <a:lstStyle/>
            <a:p>
              <a:pPr>
                <a:lnSpc>
                  <a:spcPts val="2325"/>
                </a:lnSpc>
              </a:pPr>
              <a:r>
                <a:rPr lang="en-US" sz="1660">
                  <a:solidFill>
                    <a:srgbClr val="FFFFFF"/>
                  </a:solidFill>
                  <a:latin typeface="Raleway Bold"/>
                </a:rPr>
                <a:t>TRACEY FORD</a:t>
              </a:r>
            </a:p>
            <a:p>
              <a:pPr>
                <a:lnSpc>
                  <a:spcPts val="2325"/>
                </a:lnSpc>
              </a:pPr>
              <a:r>
                <a:rPr lang="en-US" sz="1660">
                  <a:solidFill>
                    <a:srgbClr val="0099CB"/>
                  </a:solidFill>
                  <a:latin typeface="Raleway Bold"/>
                </a:rPr>
                <a:t>Director </a:t>
              </a:r>
              <a:r>
                <a:rPr lang="en-US" sz="1660">
                  <a:solidFill>
                    <a:srgbClr val="FFFFFF"/>
                  </a:solidFill>
                  <a:latin typeface="Raleway Bold"/>
                </a:rPr>
                <a:t> </a:t>
              </a:r>
            </a:p>
            <a:p>
              <a:pPr>
                <a:lnSpc>
                  <a:spcPts val="2034"/>
                </a:lnSpc>
              </a:pPr>
              <a:r>
                <a:rPr lang="en-US" sz="1453">
                  <a:solidFill>
                    <a:srgbClr val="FFFFFF"/>
                  </a:solidFill>
                  <a:latin typeface="Raleway"/>
                </a:rPr>
                <a:t>Office of Federal Assistance Education &amp; Engagement </a:t>
              </a:r>
            </a:p>
            <a:p>
              <a:pPr>
                <a:lnSpc>
                  <a:spcPts val="2034"/>
                </a:lnSpc>
                <a:spcBef>
                  <a:spcPct val="0"/>
                </a:spcBef>
              </a:pPr>
              <a:r>
                <a:rPr lang="en-US" sz="1453" u="sng">
                  <a:solidFill>
                    <a:srgbClr val="FFFFFF"/>
                  </a:solidFill>
                  <a:latin typeface="Raleway"/>
                </a:rPr>
                <a:t>tracey.ford@dot.gov</a:t>
              </a:r>
            </a:p>
          </p:txBody>
        </p:sp>
        <p:sp>
          <p:nvSpPr>
            <p:cNvPr id="20" name="TextBox 20"/>
            <p:cNvSpPr txBox="1"/>
            <p:nvPr/>
          </p:nvSpPr>
          <p:spPr>
            <a:xfrm>
              <a:off x="5488731" y="4600875"/>
              <a:ext cx="5311593" cy="1460639"/>
            </a:xfrm>
            <a:prstGeom prst="rect">
              <a:avLst/>
            </a:prstGeom>
          </p:spPr>
          <p:txBody>
            <a:bodyPr lIns="0" tIns="0" rIns="0" bIns="0" rtlCol="0" anchor="t">
              <a:spAutoFit/>
            </a:bodyPr>
            <a:lstStyle/>
            <a:p>
              <a:pPr>
                <a:lnSpc>
                  <a:spcPts val="2325"/>
                </a:lnSpc>
              </a:pPr>
              <a:r>
                <a:rPr lang="en-US" sz="1660">
                  <a:solidFill>
                    <a:srgbClr val="FFFFFF"/>
                  </a:solidFill>
                  <a:latin typeface="Raleway Bold"/>
                </a:rPr>
                <a:t>JEFF FLUMIGNAN</a:t>
              </a:r>
            </a:p>
            <a:p>
              <a:pPr>
                <a:lnSpc>
                  <a:spcPts val="2325"/>
                </a:lnSpc>
              </a:pPr>
              <a:r>
                <a:rPr lang="en-US" sz="1660">
                  <a:solidFill>
                    <a:srgbClr val="0099CB"/>
                  </a:solidFill>
                  <a:latin typeface="Raleway Bold"/>
                </a:rPr>
                <a:t>Director </a:t>
              </a:r>
              <a:r>
                <a:rPr lang="en-US" sz="1660">
                  <a:solidFill>
                    <a:srgbClr val="FFFFFF"/>
                  </a:solidFill>
                  <a:latin typeface="Raleway Bold"/>
                </a:rPr>
                <a:t> </a:t>
              </a:r>
            </a:p>
            <a:p>
              <a:pPr>
                <a:lnSpc>
                  <a:spcPts val="2034"/>
                </a:lnSpc>
              </a:pPr>
              <a:r>
                <a:rPr lang="en-US" sz="1453">
                  <a:solidFill>
                    <a:srgbClr val="FFFFFF"/>
                  </a:solidFill>
                  <a:latin typeface="Raleway"/>
                </a:rPr>
                <a:t>Office of Maritime &amp; Intermodal Outreach</a:t>
              </a:r>
            </a:p>
            <a:p>
              <a:pPr>
                <a:lnSpc>
                  <a:spcPts val="2034"/>
                </a:lnSpc>
                <a:spcBef>
                  <a:spcPct val="0"/>
                </a:spcBef>
              </a:pPr>
              <a:r>
                <a:rPr lang="en-US" sz="1453" u="sng">
                  <a:solidFill>
                    <a:srgbClr val="FFFFFF"/>
                  </a:solidFill>
                  <a:latin typeface="Raleway"/>
                </a:rPr>
                <a:t>jeffrey.flumignan@dot.gov</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285" r="-6285"/>
            </a:stretch>
          </a:blipFill>
        </p:spPr>
        <p:txBody>
          <a:bodyPr/>
          <a:lstStyle/>
          <a:p>
            <a:endParaRPr lang="en-US"/>
          </a:p>
        </p:txBody>
      </p:sp>
      <p:grpSp>
        <p:nvGrpSpPr>
          <p:cNvPr id="3" name="Group 3"/>
          <p:cNvGrpSpPr/>
          <p:nvPr/>
        </p:nvGrpSpPr>
        <p:grpSpPr>
          <a:xfrm>
            <a:off x="623337" y="2964043"/>
            <a:ext cx="6460325" cy="2671457"/>
            <a:chOff x="0" y="0"/>
            <a:chExt cx="8613767" cy="3561943"/>
          </a:xfrm>
        </p:grpSpPr>
        <p:grpSp>
          <p:nvGrpSpPr>
            <p:cNvPr id="4" name="Group 4"/>
            <p:cNvGrpSpPr/>
            <p:nvPr/>
          </p:nvGrpSpPr>
          <p:grpSpPr>
            <a:xfrm>
              <a:off x="0" y="0"/>
              <a:ext cx="8613767" cy="3561943"/>
              <a:chOff x="0" y="0"/>
              <a:chExt cx="3190284" cy="1319238"/>
            </a:xfrm>
          </p:grpSpPr>
          <p:sp>
            <p:nvSpPr>
              <p:cNvPr id="5" name="Freeform 5"/>
              <p:cNvSpPr/>
              <p:nvPr/>
            </p:nvSpPr>
            <p:spPr>
              <a:xfrm>
                <a:off x="0" y="0"/>
                <a:ext cx="3190284" cy="1319238"/>
              </a:xfrm>
              <a:custGeom>
                <a:avLst/>
                <a:gdLst/>
                <a:ahLst/>
                <a:cxnLst/>
                <a:rect l="l" t="t" r="r" b="b"/>
                <a:pathLst>
                  <a:path w="3190284" h="1319238">
                    <a:moveTo>
                      <a:pt x="0" y="0"/>
                    </a:moveTo>
                    <a:lnTo>
                      <a:pt x="3190284" y="0"/>
                    </a:lnTo>
                    <a:lnTo>
                      <a:pt x="3190284" y="1319238"/>
                    </a:lnTo>
                    <a:lnTo>
                      <a:pt x="0" y="1319238"/>
                    </a:lnTo>
                    <a:close/>
                  </a:path>
                </a:pathLst>
              </a:custGeom>
              <a:solidFill>
                <a:srgbClr val="3E83C8">
                  <a:alpha val="69804"/>
                </a:srgbClr>
              </a:solidFill>
            </p:spPr>
            <p:txBody>
              <a:bodyPr/>
              <a:lstStyle/>
              <a:p>
                <a:endParaRPr lang="en-US"/>
              </a:p>
            </p:txBody>
          </p:sp>
          <p:sp>
            <p:nvSpPr>
              <p:cNvPr id="6" name="TextBox 6"/>
              <p:cNvSpPr txBox="1"/>
              <p:nvPr/>
            </p:nvSpPr>
            <p:spPr>
              <a:xfrm>
                <a:off x="0" y="-28575"/>
                <a:ext cx="3190284" cy="1347813"/>
              </a:xfrm>
              <a:prstGeom prst="rect">
                <a:avLst/>
              </a:prstGeom>
            </p:spPr>
            <p:txBody>
              <a:bodyPr lIns="27093" tIns="27093" rIns="27093" bIns="27093" rtlCol="0" anchor="ctr"/>
              <a:lstStyle/>
              <a:p>
                <a:pPr algn="ctr">
                  <a:lnSpc>
                    <a:spcPts val="1418"/>
                  </a:lnSpc>
                </a:pPr>
                <a:endParaRPr/>
              </a:p>
            </p:txBody>
          </p:sp>
        </p:grpSp>
        <p:sp>
          <p:nvSpPr>
            <p:cNvPr id="7" name="TextBox 7"/>
            <p:cNvSpPr txBox="1"/>
            <p:nvPr/>
          </p:nvSpPr>
          <p:spPr>
            <a:xfrm>
              <a:off x="153277" y="-28575"/>
              <a:ext cx="8336761" cy="3465725"/>
            </a:xfrm>
            <a:prstGeom prst="rect">
              <a:avLst/>
            </a:prstGeom>
          </p:spPr>
          <p:txBody>
            <a:bodyPr lIns="0" tIns="0" rIns="0" bIns="0" rtlCol="0" anchor="t">
              <a:spAutoFit/>
            </a:bodyPr>
            <a:lstStyle/>
            <a:p>
              <a:pPr>
                <a:lnSpc>
                  <a:spcPts val="6877"/>
                </a:lnSpc>
              </a:pPr>
              <a:r>
                <a:rPr lang="en-US" sz="5546">
                  <a:solidFill>
                    <a:srgbClr val="FFFFFF"/>
                  </a:solidFill>
                  <a:latin typeface="Raleway"/>
                </a:rPr>
                <a:t>The National Environmental Policy Act (NEPA)</a:t>
              </a:r>
            </a:p>
          </p:txBody>
        </p:sp>
      </p:grpSp>
      <p:grpSp>
        <p:nvGrpSpPr>
          <p:cNvPr id="8" name="Group 8"/>
          <p:cNvGrpSpPr/>
          <p:nvPr/>
        </p:nvGrpSpPr>
        <p:grpSpPr>
          <a:xfrm>
            <a:off x="0" y="0"/>
            <a:ext cx="9753600" cy="1143000"/>
            <a:chOff x="0" y="0"/>
            <a:chExt cx="3612444" cy="344176"/>
          </a:xfrm>
        </p:grpSpPr>
        <p:sp>
          <p:nvSpPr>
            <p:cNvPr id="9" name="Freeform 9"/>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0" name="TextBox 10"/>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1" name="Group 11"/>
          <p:cNvGrpSpPr/>
          <p:nvPr/>
        </p:nvGrpSpPr>
        <p:grpSpPr>
          <a:xfrm>
            <a:off x="6586686" y="146502"/>
            <a:ext cx="2975967" cy="636270"/>
            <a:chOff x="0" y="0"/>
            <a:chExt cx="3967956" cy="848360"/>
          </a:xfrm>
        </p:grpSpPr>
        <p:sp>
          <p:nvSpPr>
            <p:cNvPr id="12" name="Freeform 12"/>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4" name="TextBox 14"/>
          <p:cNvSpPr txBox="1"/>
          <p:nvPr/>
        </p:nvSpPr>
        <p:spPr>
          <a:xfrm>
            <a:off x="269201"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Office of Environmental Compliance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sp>
        <p:nvSpPr>
          <p:cNvPr id="9" name="TextBox 9"/>
          <p:cNvSpPr txBox="1"/>
          <p:nvPr/>
        </p:nvSpPr>
        <p:spPr>
          <a:xfrm>
            <a:off x="368141" y="1291655"/>
            <a:ext cx="8951297" cy="464820"/>
          </a:xfrm>
          <a:prstGeom prst="rect">
            <a:avLst/>
          </a:prstGeom>
        </p:spPr>
        <p:txBody>
          <a:bodyPr wrap="square" lIns="0" tIns="0" rIns="0" bIns="0" rtlCol="0" anchor="t">
            <a:spAutoFit/>
          </a:bodyPr>
          <a:lstStyle/>
          <a:p>
            <a:pPr>
              <a:lnSpc>
                <a:spcPts val="3779"/>
              </a:lnSpc>
              <a:spcBef>
                <a:spcPct val="0"/>
              </a:spcBef>
            </a:pPr>
            <a:r>
              <a:rPr lang="en-US" sz="2700" dirty="0">
                <a:solidFill>
                  <a:srgbClr val="FFFFFF"/>
                </a:solidFill>
                <a:latin typeface="Roboto Bold"/>
              </a:rPr>
              <a:t>The National Environmental Policy Act of 1970 (NEPA)</a:t>
            </a:r>
          </a:p>
        </p:txBody>
      </p:sp>
      <p:sp>
        <p:nvSpPr>
          <p:cNvPr id="10" name="TextBox 10"/>
          <p:cNvSpPr txBox="1"/>
          <p:nvPr/>
        </p:nvSpPr>
        <p:spPr>
          <a:xfrm>
            <a:off x="379490" y="1756475"/>
            <a:ext cx="8994620" cy="5121783"/>
          </a:xfrm>
          <a:prstGeom prst="rect">
            <a:avLst/>
          </a:prstGeom>
        </p:spPr>
        <p:txBody>
          <a:bodyPr lIns="0" tIns="0" rIns="0" bIns="0" rtlCol="0" anchor="t">
            <a:spAutoFit/>
          </a:bodyPr>
          <a:lstStyle/>
          <a:p>
            <a:pPr marL="453390" lvl="1" indent="-226695">
              <a:lnSpc>
                <a:spcPts val="3066"/>
              </a:lnSpc>
              <a:buFont typeface="Arial"/>
              <a:buChar char="•"/>
            </a:pPr>
            <a:r>
              <a:rPr lang="en-US" sz="2100">
                <a:solidFill>
                  <a:srgbClr val="FFFFFF"/>
                </a:solidFill>
                <a:latin typeface="Raleway"/>
              </a:rPr>
              <a:t>Requires that all Federal Agencies consider environmental impacts of all </a:t>
            </a:r>
            <a:r>
              <a:rPr lang="en-US" sz="2100">
                <a:solidFill>
                  <a:srgbClr val="FFFFFF"/>
                </a:solidFill>
                <a:latin typeface="Raleway Bold"/>
              </a:rPr>
              <a:t>actions </a:t>
            </a:r>
            <a:r>
              <a:rPr lang="en-US" sz="2100">
                <a:solidFill>
                  <a:srgbClr val="FFFFFF"/>
                </a:solidFill>
                <a:latin typeface="Raleway"/>
              </a:rPr>
              <a:t>that they are considering or undertake or that they undertake.</a:t>
            </a:r>
          </a:p>
          <a:p>
            <a:pPr marL="453390" lvl="1" indent="-226695">
              <a:lnSpc>
                <a:spcPts val="3066"/>
              </a:lnSpc>
              <a:buFont typeface="Arial"/>
              <a:buChar char="•"/>
            </a:pPr>
            <a:r>
              <a:rPr lang="en-US" sz="2100">
                <a:solidFill>
                  <a:srgbClr val="FFFFFF"/>
                </a:solidFill>
                <a:latin typeface="Raleway"/>
              </a:rPr>
              <a:t>NEPA requires agencies to assess the environmental effects of proposed </a:t>
            </a:r>
            <a:r>
              <a:rPr lang="en-US" sz="2100">
                <a:solidFill>
                  <a:srgbClr val="FFFFFF"/>
                </a:solidFill>
                <a:latin typeface="Raleway Bold"/>
              </a:rPr>
              <a:t>actions</a:t>
            </a:r>
            <a:r>
              <a:rPr lang="en-US" sz="2100">
                <a:solidFill>
                  <a:srgbClr val="FFFFFF"/>
                </a:solidFill>
                <a:latin typeface="Raleway"/>
              </a:rPr>
              <a:t> </a:t>
            </a:r>
            <a:r>
              <a:rPr lang="en-US" sz="2100">
                <a:solidFill>
                  <a:srgbClr val="FFFFFF"/>
                </a:solidFill>
                <a:latin typeface="Raleway Bold"/>
              </a:rPr>
              <a:t>PRIOR</a:t>
            </a:r>
            <a:r>
              <a:rPr lang="en-US" sz="2100">
                <a:solidFill>
                  <a:srgbClr val="FFFFFF"/>
                </a:solidFill>
                <a:latin typeface="Raleway"/>
              </a:rPr>
              <a:t> to making a decision to move forward.</a:t>
            </a:r>
          </a:p>
          <a:p>
            <a:pPr>
              <a:lnSpc>
                <a:spcPts val="2190"/>
              </a:lnSpc>
            </a:pPr>
            <a:endParaRPr lang="en-US" sz="2100">
              <a:solidFill>
                <a:srgbClr val="FFFFFF"/>
              </a:solidFill>
              <a:latin typeface="Raleway"/>
            </a:endParaRPr>
          </a:p>
          <a:p>
            <a:pPr marL="453390" lvl="1" indent="-226695">
              <a:lnSpc>
                <a:spcPts val="3066"/>
              </a:lnSpc>
              <a:buFont typeface="Arial"/>
              <a:buChar char="•"/>
            </a:pPr>
            <a:r>
              <a:rPr lang="en-US" sz="2100">
                <a:solidFill>
                  <a:srgbClr val="FFFFFF"/>
                </a:solidFill>
                <a:latin typeface="Raleway"/>
              </a:rPr>
              <a:t>An action includes:</a:t>
            </a:r>
          </a:p>
          <a:p>
            <a:pPr marL="906780" lvl="2" indent="-302260">
              <a:lnSpc>
                <a:spcPts val="3066"/>
              </a:lnSpc>
              <a:buFont typeface="Arial"/>
              <a:buChar char="⚬"/>
            </a:pPr>
            <a:r>
              <a:rPr lang="en-US" sz="2100">
                <a:solidFill>
                  <a:srgbClr val="FFFFFF"/>
                </a:solidFill>
                <a:latin typeface="Raleway"/>
              </a:rPr>
              <a:t>Projects and programs partially or entirely financed, assisted, conducted, regulated, or approved by a federal agency.</a:t>
            </a:r>
          </a:p>
          <a:p>
            <a:pPr marL="906780" lvl="2" indent="-302260">
              <a:lnSpc>
                <a:spcPts val="3066"/>
              </a:lnSpc>
              <a:buFont typeface="Arial"/>
              <a:buChar char="⚬"/>
            </a:pPr>
            <a:r>
              <a:rPr lang="en-US" sz="2100">
                <a:solidFill>
                  <a:srgbClr val="FFFFFF"/>
                </a:solidFill>
                <a:latin typeface="Raleway"/>
              </a:rPr>
              <a:t>New or revised agency rules, regulations, plans, policies, or procedures</a:t>
            </a:r>
          </a:p>
          <a:p>
            <a:pPr marL="906780" lvl="2" indent="-302260">
              <a:lnSpc>
                <a:spcPts val="3066"/>
              </a:lnSpc>
              <a:buFont typeface="Arial"/>
              <a:buChar char="⚬"/>
            </a:pPr>
            <a:r>
              <a:rPr lang="en-US" sz="2100">
                <a:solidFill>
                  <a:srgbClr val="FFFFFF"/>
                </a:solidFill>
                <a:latin typeface="Raleway"/>
              </a:rPr>
              <a:t>Legislative proposals</a:t>
            </a:r>
          </a:p>
          <a:p>
            <a:pPr>
              <a:lnSpc>
                <a:spcPts val="2190"/>
              </a:lnSpc>
            </a:pPr>
            <a:endParaRPr lang="en-US" sz="2100">
              <a:solidFill>
                <a:srgbClr val="FFFFFF"/>
              </a:solidFill>
              <a:latin typeface="Raleway"/>
            </a:endParaRPr>
          </a:p>
          <a:p>
            <a:pPr marL="453390" lvl="1" indent="-226695">
              <a:lnSpc>
                <a:spcPts val="3066"/>
              </a:lnSpc>
              <a:buFont typeface="Arial"/>
              <a:buChar char="•"/>
            </a:pPr>
            <a:r>
              <a:rPr lang="en-US" sz="2100">
                <a:solidFill>
                  <a:srgbClr val="FFFFFF"/>
                </a:solidFill>
                <a:latin typeface="Raleway"/>
              </a:rPr>
              <a:t>Basically, all actions authorized or funded by MARAD.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26903"/>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dirty="0">
                <a:solidFill>
                  <a:srgbClr val="FFFFFF"/>
                </a:solidFill>
                <a:latin typeface="Roboto Bold"/>
              </a:rPr>
              <a:t>Pre-Award Processes - Environmental</a:t>
            </a:r>
          </a:p>
        </p:txBody>
      </p:sp>
      <p:sp>
        <p:nvSpPr>
          <p:cNvPr id="9" name="TextBox 9"/>
          <p:cNvSpPr txBox="1"/>
          <p:nvPr/>
        </p:nvSpPr>
        <p:spPr>
          <a:xfrm>
            <a:off x="555505" y="1709845"/>
            <a:ext cx="8642590" cy="4378452"/>
          </a:xfrm>
          <a:prstGeom prst="rect">
            <a:avLst/>
          </a:prstGeom>
        </p:spPr>
        <p:txBody>
          <a:bodyPr lIns="0" tIns="0" rIns="0" bIns="0" rtlCol="0" anchor="t">
            <a:spAutoFit/>
          </a:bodyPr>
          <a:lstStyle/>
          <a:p>
            <a:pPr marL="518160" lvl="1" indent="-259080">
              <a:lnSpc>
                <a:spcPts val="3504"/>
              </a:lnSpc>
              <a:buFont typeface="Arial"/>
              <a:buChar char="•"/>
            </a:pPr>
            <a:r>
              <a:rPr lang="en-US" sz="2400">
                <a:solidFill>
                  <a:srgbClr val="FFFFFF"/>
                </a:solidFill>
                <a:latin typeface="Raleway"/>
              </a:rPr>
              <a:t>All MARAD grant and loan programs are subject to NEPA.</a:t>
            </a:r>
          </a:p>
          <a:p>
            <a:pPr>
              <a:lnSpc>
                <a:spcPts val="3504"/>
              </a:lnSpc>
            </a:pPr>
            <a:endParaRPr lang="en-US" sz="2400">
              <a:solidFill>
                <a:srgbClr val="FFFFFF"/>
              </a:solidFill>
              <a:latin typeface="Raleway"/>
            </a:endParaRPr>
          </a:p>
          <a:p>
            <a:pPr marL="518160" lvl="1" indent="-259080">
              <a:lnSpc>
                <a:spcPts val="3504"/>
              </a:lnSpc>
              <a:buFont typeface="Arial"/>
              <a:buChar char="•"/>
            </a:pPr>
            <a:r>
              <a:rPr lang="en-US" sz="2400">
                <a:solidFill>
                  <a:srgbClr val="FFFFFF"/>
                </a:solidFill>
                <a:latin typeface="Raleway"/>
              </a:rPr>
              <a:t>NEPA must be completed before a Grant Agreement can be executed and funding can be obligated.</a:t>
            </a:r>
          </a:p>
          <a:p>
            <a:pPr>
              <a:lnSpc>
                <a:spcPts val="3504"/>
              </a:lnSpc>
            </a:pPr>
            <a:endParaRPr lang="en-US" sz="2400">
              <a:solidFill>
                <a:srgbClr val="FFFFFF"/>
              </a:solidFill>
              <a:latin typeface="Raleway"/>
            </a:endParaRPr>
          </a:p>
          <a:p>
            <a:pPr marL="518160" lvl="1" indent="-259080">
              <a:lnSpc>
                <a:spcPts val="3504"/>
              </a:lnSpc>
              <a:buFont typeface="Arial"/>
              <a:buChar char="•"/>
            </a:pPr>
            <a:r>
              <a:rPr lang="en-US" sz="2400">
                <a:solidFill>
                  <a:srgbClr val="FFFFFF"/>
                </a:solidFill>
                <a:latin typeface="Raleway"/>
              </a:rPr>
              <a:t>That means, for the most part, the grant project cannot be started before NEPA is completed. Except for some pre-approved exceptions, that means until NEPA is completed, there can be no procurement, no bidding, no construction.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3839390" y="890626"/>
            <a:ext cx="7656884" cy="6424574"/>
          </a:xfrm>
          <a:custGeom>
            <a:avLst/>
            <a:gdLst/>
            <a:ahLst/>
            <a:cxnLst/>
            <a:rect l="l" t="t" r="r" b="b"/>
            <a:pathLst>
              <a:path w="7656884" h="6424574">
                <a:moveTo>
                  <a:pt x="0" y="0"/>
                </a:moveTo>
                <a:lnTo>
                  <a:pt x="7656884" y="0"/>
                </a:lnTo>
                <a:lnTo>
                  <a:pt x="7656884" y="6424574"/>
                </a:lnTo>
                <a:lnTo>
                  <a:pt x="0" y="6424574"/>
                </a:lnTo>
                <a:lnTo>
                  <a:pt x="0" y="0"/>
                </a:lnTo>
                <a:close/>
              </a:path>
            </a:pathLst>
          </a:custGeom>
          <a:blipFill>
            <a:blip r:embed="rId2"/>
            <a:stretch>
              <a:fillRect r="-25701"/>
            </a:stretch>
          </a:blipFill>
        </p:spPr>
        <p:txBody>
          <a:bodyPr/>
          <a:lstStyle/>
          <a:p>
            <a:endParaRPr lang="en-US"/>
          </a:p>
        </p:txBody>
      </p:sp>
      <p:grpSp>
        <p:nvGrpSpPr>
          <p:cNvPr id="3" name="Group 3"/>
          <p:cNvGrpSpPr/>
          <p:nvPr/>
        </p:nvGrpSpPr>
        <p:grpSpPr>
          <a:xfrm>
            <a:off x="0" y="-1"/>
            <a:ext cx="9753600" cy="1221185"/>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grpSp>
        <p:nvGrpSpPr>
          <p:cNvPr id="10" name="Group 10"/>
          <p:cNvGrpSpPr/>
          <p:nvPr/>
        </p:nvGrpSpPr>
        <p:grpSpPr>
          <a:xfrm>
            <a:off x="3732036" y="1221185"/>
            <a:ext cx="5830617" cy="5603454"/>
            <a:chOff x="-113944" y="107931"/>
            <a:chExt cx="7774156" cy="7471272"/>
          </a:xfrm>
        </p:grpSpPr>
        <p:sp>
          <p:nvSpPr>
            <p:cNvPr id="11" name="TextBox 11"/>
            <p:cNvSpPr txBox="1"/>
            <p:nvPr/>
          </p:nvSpPr>
          <p:spPr>
            <a:xfrm>
              <a:off x="-113944" y="107931"/>
              <a:ext cx="3507479" cy="717127"/>
            </a:xfrm>
            <a:prstGeom prst="rect">
              <a:avLst/>
            </a:prstGeom>
          </p:spPr>
          <p:txBody>
            <a:bodyPr wrap="square" lIns="0" tIns="0" rIns="0" bIns="0" rtlCol="0" anchor="t">
              <a:spAutoFit/>
            </a:bodyPr>
            <a:lstStyle/>
            <a:p>
              <a:pPr algn="ctr">
                <a:lnSpc>
                  <a:spcPts val="4480"/>
                </a:lnSpc>
                <a:spcBef>
                  <a:spcPct val="0"/>
                </a:spcBef>
              </a:pPr>
              <a:r>
                <a:rPr lang="en-US" sz="3200" dirty="0">
                  <a:solidFill>
                    <a:srgbClr val="FFFFFF"/>
                  </a:solidFill>
                  <a:latin typeface="Roboto Bold"/>
                </a:rPr>
                <a:t>Permitting</a:t>
              </a:r>
            </a:p>
          </p:txBody>
        </p:sp>
        <p:sp>
          <p:nvSpPr>
            <p:cNvPr id="12" name="TextBox 12"/>
            <p:cNvSpPr txBox="1"/>
            <p:nvPr/>
          </p:nvSpPr>
          <p:spPr>
            <a:xfrm>
              <a:off x="0" y="844181"/>
              <a:ext cx="7660212" cy="6735022"/>
            </a:xfrm>
            <a:prstGeom prst="rect">
              <a:avLst/>
            </a:prstGeom>
          </p:spPr>
          <p:txBody>
            <a:bodyPr lIns="0" tIns="0" rIns="0" bIns="0" rtlCol="0" anchor="t">
              <a:spAutoFit/>
            </a:bodyPr>
            <a:lstStyle/>
            <a:p>
              <a:pPr marL="431799" lvl="1" indent="-215899">
                <a:lnSpc>
                  <a:spcPts val="2919"/>
                </a:lnSpc>
                <a:buFont typeface="Arial"/>
                <a:buChar char="•"/>
              </a:pPr>
              <a:r>
                <a:rPr lang="en-US" sz="1999">
                  <a:solidFill>
                    <a:srgbClr val="FFFFFF"/>
                  </a:solidFill>
                  <a:latin typeface="Raleway"/>
                </a:rPr>
                <a:t>NEPA is not a permit. It is a process.</a:t>
              </a:r>
            </a:p>
            <a:p>
              <a:pPr>
                <a:lnSpc>
                  <a:spcPts val="2919"/>
                </a:lnSpc>
              </a:pPr>
              <a:endParaRPr lang="en-US" sz="1999">
                <a:solidFill>
                  <a:srgbClr val="FFFFFF"/>
                </a:solidFill>
                <a:latin typeface="Raleway"/>
              </a:endParaRPr>
            </a:p>
            <a:p>
              <a:pPr marL="431799" lvl="1" indent="-215899">
                <a:lnSpc>
                  <a:spcPts val="2919"/>
                </a:lnSpc>
                <a:buFont typeface="Arial"/>
                <a:buChar char="•"/>
              </a:pPr>
              <a:r>
                <a:rPr lang="en-US" sz="1999">
                  <a:solidFill>
                    <a:srgbClr val="FFFFFF"/>
                  </a:solidFill>
                  <a:latin typeface="Raleway"/>
                </a:rPr>
                <a:t>Securing local/state/federal permits does not equal NEPA compliance.</a:t>
              </a:r>
            </a:p>
            <a:p>
              <a:pPr>
                <a:lnSpc>
                  <a:spcPts val="2919"/>
                </a:lnSpc>
              </a:pPr>
              <a:endParaRPr lang="en-US" sz="1999">
                <a:solidFill>
                  <a:srgbClr val="FFFFFF"/>
                </a:solidFill>
                <a:latin typeface="Raleway"/>
              </a:endParaRPr>
            </a:p>
            <a:p>
              <a:pPr marL="431799" lvl="1" indent="-215899">
                <a:lnSpc>
                  <a:spcPts val="2919"/>
                </a:lnSpc>
                <a:buFont typeface="Arial"/>
                <a:buChar char="•"/>
              </a:pPr>
              <a:r>
                <a:rPr lang="en-US" sz="1999">
                  <a:solidFill>
                    <a:srgbClr val="FFFFFF"/>
                  </a:solidFill>
                  <a:latin typeface="Raleway"/>
                </a:rPr>
                <a:t>Compliance with other environmental laws does not absolve MARAD of the responsibility to also comply with NEPA.</a:t>
              </a:r>
            </a:p>
            <a:p>
              <a:pPr>
                <a:lnSpc>
                  <a:spcPts val="2919"/>
                </a:lnSpc>
              </a:pPr>
              <a:endParaRPr lang="en-US" sz="1999">
                <a:solidFill>
                  <a:srgbClr val="FFFFFF"/>
                </a:solidFill>
                <a:latin typeface="Raleway"/>
              </a:endParaRPr>
            </a:p>
            <a:p>
              <a:pPr marL="431799" lvl="1" indent="-215899">
                <a:lnSpc>
                  <a:spcPts val="2919"/>
                </a:lnSpc>
                <a:buFont typeface="Arial"/>
                <a:buChar char="•"/>
              </a:pPr>
              <a:r>
                <a:rPr lang="en-US" sz="1999">
                  <a:solidFill>
                    <a:srgbClr val="FFFFFF"/>
                  </a:solidFill>
                  <a:latin typeface="Raleway"/>
                </a:rPr>
                <a:t>States have a process similar to NEPA. A State NEPA document cannot be used in place of a Federal NEPA document. However, the State NEPA document can be used to create a Federal NEPA document.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754264" y="1444468"/>
            <a:ext cx="691103" cy="691103"/>
          </a:xfrm>
          <a:custGeom>
            <a:avLst/>
            <a:gdLst/>
            <a:ahLst/>
            <a:cxnLst/>
            <a:rect l="l" t="t" r="r" b="b"/>
            <a:pathLst>
              <a:path w="691103" h="691103">
                <a:moveTo>
                  <a:pt x="0" y="0"/>
                </a:moveTo>
                <a:lnTo>
                  <a:pt x="691103" y="0"/>
                </a:lnTo>
                <a:lnTo>
                  <a:pt x="691103" y="691104"/>
                </a:lnTo>
                <a:lnTo>
                  <a:pt x="0" y="69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54264" y="2680501"/>
            <a:ext cx="712271" cy="712271"/>
          </a:xfrm>
          <a:custGeom>
            <a:avLst/>
            <a:gdLst/>
            <a:ahLst/>
            <a:cxnLst/>
            <a:rect l="l" t="t" r="r" b="b"/>
            <a:pathLst>
              <a:path w="712271" h="712271">
                <a:moveTo>
                  <a:pt x="0" y="0"/>
                </a:moveTo>
                <a:lnTo>
                  <a:pt x="712271" y="0"/>
                </a:lnTo>
                <a:lnTo>
                  <a:pt x="712271" y="712271"/>
                </a:lnTo>
                <a:lnTo>
                  <a:pt x="0" y="712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703547" y="1311118"/>
            <a:ext cx="2355553" cy="773430"/>
          </a:xfrm>
          <a:prstGeom prst="rect">
            <a:avLst/>
          </a:prstGeom>
        </p:spPr>
        <p:txBody>
          <a:bodyPr lIns="0" tIns="0" rIns="0" bIns="0" rtlCol="0" anchor="t">
            <a:spAutoFit/>
          </a:bodyPr>
          <a:lstStyle/>
          <a:p>
            <a:pPr>
              <a:lnSpc>
                <a:spcPts val="6300"/>
              </a:lnSpc>
            </a:pPr>
            <a:r>
              <a:rPr lang="en-US" sz="4200">
                <a:solidFill>
                  <a:srgbClr val="FFFFFF"/>
                </a:solidFill>
                <a:latin typeface="Raleway"/>
              </a:rPr>
              <a:t>MARAD</a:t>
            </a:r>
          </a:p>
        </p:txBody>
      </p:sp>
      <p:sp>
        <p:nvSpPr>
          <p:cNvPr id="5" name="TextBox 5"/>
          <p:cNvSpPr txBox="1"/>
          <p:nvPr/>
        </p:nvSpPr>
        <p:spPr>
          <a:xfrm>
            <a:off x="1680803" y="2383222"/>
            <a:ext cx="7666953" cy="1202055"/>
          </a:xfrm>
          <a:prstGeom prst="rect">
            <a:avLst/>
          </a:prstGeom>
        </p:spPr>
        <p:txBody>
          <a:bodyPr lIns="0" tIns="0" rIns="0" bIns="0" rtlCol="0" anchor="t">
            <a:spAutoFit/>
          </a:bodyPr>
          <a:lstStyle/>
          <a:p>
            <a:pPr>
              <a:lnSpc>
                <a:spcPts val="4800"/>
              </a:lnSpc>
            </a:pPr>
            <a:r>
              <a:rPr lang="en-US" sz="3200" dirty="0">
                <a:solidFill>
                  <a:srgbClr val="FFFFFF"/>
                </a:solidFill>
                <a:latin typeface="Raleway"/>
              </a:rPr>
              <a:t>Business Management Research Associates (BMRA)</a:t>
            </a:r>
          </a:p>
        </p:txBody>
      </p:sp>
      <p:grpSp>
        <p:nvGrpSpPr>
          <p:cNvPr id="6" name="Group 6"/>
          <p:cNvGrpSpPr/>
          <p:nvPr/>
        </p:nvGrpSpPr>
        <p:grpSpPr>
          <a:xfrm>
            <a:off x="0" y="0"/>
            <a:ext cx="9753600" cy="1202054"/>
            <a:chOff x="0" y="0"/>
            <a:chExt cx="3612444" cy="344176"/>
          </a:xfrm>
        </p:grpSpPr>
        <p:sp>
          <p:nvSpPr>
            <p:cNvPr id="7" name="Freeform 7"/>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8" name="TextBox 8"/>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9" name="Group 9"/>
          <p:cNvGrpSpPr/>
          <p:nvPr/>
        </p:nvGrpSpPr>
        <p:grpSpPr>
          <a:xfrm>
            <a:off x="6586686" y="146502"/>
            <a:ext cx="2975967" cy="636270"/>
            <a:chOff x="0" y="0"/>
            <a:chExt cx="3967956" cy="848360"/>
          </a:xfrm>
        </p:grpSpPr>
        <p:sp>
          <p:nvSpPr>
            <p:cNvPr id="10" name="Freeform 10"/>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2" name="TextBox 12"/>
          <p:cNvSpPr txBox="1"/>
          <p:nvPr/>
        </p:nvSpPr>
        <p:spPr>
          <a:xfrm>
            <a:off x="170379" y="79827"/>
            <a:ext cx="3334821" cy="721995"/>
          </a:xfrm>
          <a:prstGeom prst="rect">
            <a:avLst/>
          </a:prstGeom>
        </p:spPr>
        <p:txBody>
          <a:bodyPr wrap="square" lIns="0" tIns="0" rIns="0" bIns="0" rtlCol="0" anchor="t">
            <a:spAutoFit/>
          </a:bodyPr>
          <a:lstStyle/>
          <a:p>
            <a:pPr algn="ctr">
              <a:lnSpc>
                <a:spcPts val="5880"/>
              </a:lnSpc>
              <a:spcBef>
                <a:spcPct val="0"/>
              </a:spcBef>
            </a:pPr>
            <a:r>
              <a:rPr lang="en-US" sz="4200" dirty="0">
                <a:solidFill>
                  <a:srgbClr val="FFFFFF"/>
                </a:solidFill>
                <a:latin typeface="Roboto Bold"/>
              </a:rPr>
              <a:t>Introductions</a:t>
            </a:r>
          </a:p>
        </p:txBody>
      </p:sp>
      <p:grpSp>
        <p:nvGrpSpPr>
          <p:cNvPr id="13" name="Group 13"/>
          <p:cNvGrpSpPr/>
          <p:nvPr/>
        </p:nvGrpSpPr>
        <p:grpSpPr>
          <a:xfrm>
            <a:off x="731520" y="3899601"/>
            <a:ext cx="8185136" cy="2566411"/>
            <a:chOff x="0" y="0"/>
            <a:chExt cx="10913515" cy="3421881"/>
          </a:xfrm>
        </p:grpSpPr>
        <p:sp>
          <p:nvSpPr>
            <p:cNvPr id="14" name="Freeform 14"/>
            <p:cNvSpPr/>
            <p:nvPr/>
          </p:nvSpPr>
          <p:spPr>
            <a:xfrm>
              <a:off x="701071" y="1267460"/>
              <a:ext cx="686802" cy="686802"/>
            </a:xfrm>
            <a:custGeom>
              <a:avLst/>
              <a:gdLst/>
              <a:ahLst/>
              <a:cxnLst/>
              <a:rect l="l" t="t" r="r" b="b"/>
              <a:pathLst>
                <a:path w="686802" h="686802">
                  <a:moveTo>
                    <a:pt x="0" y="0"/>
                  </a:moveTo>
                  <a:lnTo>
                    <a:pt x="686802" y="0"/>
                  </a:lnTo>
                  <a:lnTo>
                    <a:pt x="686802" y="686802"/>
                  </a:lnTo>
                  <a:lnTo>
                    <a:pt x="0" y="6868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688371" y="2513062"/>
              <a:ext cx="699502" cy="699502"/>
            </a:xfrm>
            <a:custGeom>
              <a:avLst/>
              <a:gdLst/>
              <a:ahLst/>
              <a:cxnLst/>
              <a:rect l="l" t="t" r="r" b="b"/>
              <a:pathLst>
                <a:path w="699502" h="699502">
                  <a:moveTo>
                    <a:pt x="0" y="0"/>
                  </a:moveTo>
                  <a:lnTo>
                    <a:pt x="699502" y="0"/>
                  </a:lnTo>
                  <a:lnTo>
                    <a:pt x="699502" y="699502"/>
                  </a:lnTo>
                  <a:lnTo>
                    <a:pt x="0" y="699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6"/>
            <p:cNvSpPr txBox="1"/>
            <p:nvPr/>
          </p:nvSpPr>
          <p:spPr>
            <a:xfrm>
              <a:off x="1818406" y="1281296"/>
              <a:ext cx="9095109" cy="573405"/>
            </a:xfrm>
            <a:prstGeom prst="rect">
              <a:avLst/>
            </a:prstGeom>
          </p:spPr>
          <p:txBody>
            <a:bodyPr lIns="0" tIns="0" rIns="0" bIns="0" rtlCol="0" anchor="t">
              <a:spAutoFit/>
            </a:bodyPr>
            <a:lstStyle/>
            <a:p>
              <a:pPr>
                <a:lnSpc>
                  <a:spcPts val="3600"/>
                </a:lnSpc>
              </a:pPr>
              <a:r>
                <a:rPr lang="en-US" sz="2400">
                  <a:solidFill>
                    <a:srgbClr val="FFFFFF"/>
                  </a:solidFill>
                  <a:latin typeface="Raleway"/>
                </a:rPr>
                <a:t>What agency and port location are you from?</a:t>
              </a:r>
            </a:p>
          </p:txBody>
        </p:sp>
        <p:sp>
          <p:nvSpPr>
            <p:cNvPr id="17" name="TextBox 17"/>
            <p:cNvSpPr txBox="1"/>
            <p:nvPr/>
          </p:nvSpPr>
          <p:spPr>
            <a:xfrm>
              <a:off x="1818406" y="2238876"/>
              <a:ext cx="9095109" cy="1183005"/>
            </a:xfrm>
            <a:prstGeom prst="rect">
              <a:avLst/>
            </a:prstGeom>
          </p:spPr>
          <p:txBody>
            <a:bodyPr lIns="0" tIns="0" rIns="0" bIns="0" rtlCol="0" anchor="t">
              <a:spAutoFit/>
            </a:bodyPr>
            <a:lstStyle/>
            <a:p>
              <a:pPr>
                <a:lnSpc>
                  <a:spcPts val="3600"/>
                </a:lnSpc>
              </a:pPr>
              <a:r>
                <a:rPr lang="en-US" sz="2400">
                  <a:solidFill>
                    <a:srgbClr val="FFFFFF"/>
                  </a:solidFill>
                  <a:latin typeface="Raleway"/>
                </a:rPr>
                <a:t>What specific topics or part of the process are you interested in?</a:t>
              </a:r>
            </a:p>
          </p:txBody>
        </p:sp>
        <p:sp>
          <p:nvSpPr>
            <p:cNvPr id="18" name="TextBox 18"/>
            <p:cNvSpPr txBox="1"/>
            <p:nvPr/>
          </p:nvSpPr>
          <p:spPr>
            <a:xfrm>
              <a:off x="0" y="-85725"/>
              <a:ext cx="8466055" cy="934085"/>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Roboto Bold"/>
                </a:rPr>
                <a:t>Recipients, in the chat:</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64341"/>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435822" y="1164341"/>
            <a:ext cx="3638848" cy="556895"/>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Roboto Bold"/>
              </a:rPr>
              <a:t>3 Classes of Action </a:t>
            </a:r>
          </a:p>
        </p:txBody>
      </p:sp>
      <p:sp>
        <p:nvSpPr>
          <p:cNvPr id="9" name="Freeform 9"/>
          <p:cNvSpPr/>
          <p:nvPr/>
        </p:nvSpPr>
        <p:spPr>
          <a:xfrm>
            <a:off x="614476" y="1325729"/>
            <a:ext cx="3159095" cy="2593328"/>
          </a:xfrm>
          <a:custGeom>
            <a:avLst/>
            <a:gdLst/>
            <a:ahLst/>
            <a:cxnLst/>
            <a:rect l="l" t="t" r="r" b="b"/>
            <a:pathLst>
              <a:path w="3159095" h="2593328">
                <a:moveTo>
                  <a:pt x="0" y="0"/>
                </a:moveTo>
                <a:lnTo>
                  <a:pt x="3159095" y="0"/>
                </a:lnTo>
                <a:lnTo>
                  <a:pt x="3159095" y="2593328"/>
                </a:lnTo>
                <a:lnTo>
                  <a:pt x="0" y="2593328"/>
                </a:lnTo>
                <a:lnTo>
                  <a:pt x="0" y="0"/>
                </a:lnTo>
                <a:close/>
              </a:path>
            </a:pathLst>
          </a:custGeom>
          <a:blipFill>
            <a:blip r:embed="rId3"/>
            <a:stretch>
              <a:fillRect l="-14394" r="-14394"/>
            </a:stretch>
          </a:blipFill>
        </p:spPr>
        <p:txBody>
          <a:bodyPr/>
          <a:lstStyle/>
          <a:p>
            <a:endParaRPr lang="en-US"/>
          </a:p>
        </p:txBody>
      </p:sp>
      <p:sp>
        <p:nvSpPr>
          <p:cNvPr id="10" name="Freeform 10"/>
          <p:cNvSpPr/>
          <p:nvPr/>
        </p:nvSpPr>
        <p:spPr>
          <a:xfrm>
            <a:off x="614476" y="4337243"/>
            <a:ext cx="3159095" cy="2369321"/>
          </a:xfrm>
          <a:custGeom>
            <a:avLst/>
            <a:gdLst/>
            <a:ahLst/>
            <a:cxnLst/>
            <a:rect l="l" t="t" r="r" b="b"/>
            <a:pathLst>
              <a:path w="3159095" h="2369321">
                <a:moveTo>
                  <a:pt x="0" y="0"/>
                </a:moveTo>
                <a:lnTo>
                  <a:pt x="3159095" y="0"/>
                </a:lnTo>
                <a:lnTo>
                  <a:pt x="3159095" y="2369322"/>
                </a:lnTo>
                <a:lnTo>
                  <a:pt x="0" y="2369322"/>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sp>
        <p:nvSpPr>
          <p:cNvPr id="12" name="TextBox 12"/>
          <p:cNvSpPr txBox="1"/>
          <p:nvPr/>
        </p:nvSpPr>
        <p:spPr>
          <a:xfrm>
            <a:off x="4246861" y="1802295"/>
            <a:ext cx="4988069" cy="5452237"/>
          </a:xfrm>
          <a:prstGeom prst="rect">
            <a:avLst/>
          </a:prstGeom>
        </p:spPr>
        <p:txBody>
          <a:bodyPr lIns="0" tIns="0" rIns="0" bIns="0" rtlCol="0" anchor="t">
            <a:spAutoFit/>
          </a:bodyPr>
          <a:lstStyle/>
          <a:p>
            <a:pPr marL="431799" lvl="1" indent="-215899">
              <a:lnSpc>
                <a:spcPts val="2919"/>
              </a:lnSpc>
              <a:buFont typeface="Arial"/>
              <a:buChar char="•"/>
            </a:pPr>
            <a:r>
              <a:rPr lang="en-US" sz="1999">
                <a:solidFill>
                  <a:srgbClr val="FFFFFF"/>
                </a:solidFill>
                <a:latin typeface="Raleway Bold"/>
              </a:rPr>
              <a:t>Categorical Exclusion (CE)</a:t>
            </a:r>
          </a:p>
          <a:p>
            <a:pPr marL="777240" lvl="2" indent="-259080">
              <a:lnSpc>
                <a:spcPts val="2628"/>
              </a:lnSpc>
              <a:buFont typeface="Arial"/>
              <a:buChar char="⚬"/>
            </a:pPr>
            <a:r>
              <a:rPr lang="en-US" sz="1800">
                <a:solidFill>
                  <a:srgbClr val="FFFFFF"/>
                </a:solidFill>
                <a:latin typeface="Raleway"/>
              </a:rPr>
              <a:t>Category actions that individually or cumulatively have no significant effect on the quality of the human environment.</a:t>
            </a:r>
          </a:p>
          <a:p>
            <a:pPr>
              <a:lnSpc>
                <a:spcPts val="2628"/>
              </a:lnSpc>
            </a:pPr>
            <a:endParaRPr lang="en-US" sz="1800">
              <a:solidFill>
                <a:srgbClr val="FFFFFF"/>
              </a:solidFill>
              <a:latin typeface="Raleway"/>
            </a:endParaRPr>
          </a:p>
          <a:p>
            <a:pPr marL="431799" lvl="1" indent="-215899">
              <a:lnSpc>
                <a:spcPts val="2919"/>
              </a:lnSpc>
              <a:buFont typeface="Arial"/>
              <a:buChar char="•"/>
            </a:pPr>
            <a:r>
              <a:rPr lang="en-US" sz="1999">
                <a:solidFill>
                  <a:srgbClr val="FFFFFF"/>
                </a:solidFill>
                <a:latin typeface="Raleway Bold"/>
              </a:rPr>
              <a:t>Environmental Assessment (EA)</a:t>
            </a:r>
          </a:p>
          <a:p>
            <a:pPr marL="777240" lvl="2" indent="-259080">
              <a:lnSpc>
                <a:spcPts val="2628"/>
              </a:lnSpc>
              <a:buFont typeface="Arial"/>
              <a:buChar char="⚬"/>
            </a:pPr>
            <a:r>
              <a:rPr lang="en-US" sz="1800">
                <a:solidFill>
                  <a:srgbClr val="FFFFFF"/>
                </a:solidFill>
                <a:latin typeface="Raleway"/>
              </a:rPr>
              <a:t>Includes those actions for which the significance of the impacts are uncertain.</a:t>
            </a:r>
          </a:p>
          <a:p>
            <a:pPr>
              <a:lnSpc>
                <a:spcPts val="2628"/>
              </a:lnSpc>
            </a:pPr>
            <a:endParaRPr lang="en-US" sz="1800">
              <a:solidFill>
                <a:srgbClr val="FFFFFF"/>
              </a:solidFill>
              <a:latin typeface="Raleway"/>
            </a:endParaRPr>
          </a:p>
          <a:p>
            <a:pPr marL="431799" lvl="1" indent="-215899">
              <a:lnSpc>
                <a:spcPts val="2919"/>
              </a:lnSpc>
              <a:buFont typeface="Arial"/>
              <a:buChar char="•"/>
            </a:pPr>
            <a:r>
              <a:rPr lang="en-US" sz="1999">
                <a:solidFill>
                  <a:srgbClr val="FFFFFF"/>
                </a:solidFill>
                <a:latin typeface="Raleway Bold"/>
              </a:rPr>
              <a:t>Environmental Impact Statement (EIS)</a:t>
            </a:r>
          </a:p>
          <a:p>
            <a:pPr marL="777240" lvl="2" indent="-259080">
              <a:lnSpc>
                <a:spcPts val="2628"/>
              </a:lnSpc>
              <a:buFont typeface="Arial"/>
              <a:buChar char="⚬"/>
            </a:pPr>
            <a:r>
              <a:rPr lang="en-US" sz="1800">
                <a:solidFill>
                  <a:srgbClr val="FFFFFF"/>
                </a:solidFill>
                <a:latin typeface="Raleway"/>
              </a:rPr>
              <a:t>Cover those actions that have been determined to have significant environmental impact.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5328232" y="2109671"/>
            <a:ext cx="4152335" cy="3133924"/>
          </a:xfrm>
          <a:custGeom>
            <a:avLst/>
            <a:gdLst/>
            <a:ahLst/>
            <a:cxnLst/>
            <a:rect l="l" t="t" r="r" b="b"/>
            <a:pathLst>
              <a:path w="4152335" h="3133924">
                <a:moveTo>
                  <a:pt x="0" y="0"/>
                </a:moveTo>
                <a:lnTo>
                  <a:pt x="4152336" y="0"/>
                </a:lnTo>
                <a:lnTo>
                  <a:pt x="4152336" y="3133924"/>
                </a:lnTo>
                <a:lnTo>
                  <a:pt x="0" y="3133924"/>
                </a:lnTo>
                <a:lnTo>
                  <a:pt x="0" y="0"/>
                </a:lnTo>
                <a:close/>
              </a:path>
            </a:pathLst>
          </a:custGeom>
          <a:blipFill>
            <a:blip r:embed="rId3"/>
            <a:stretch>
              <a:fillRect l="-2640" r="-2640" b="-7061"/>
            </a:stretch>
          </a:blipFill>
        </p:spPr>
        <p:txBody>
          <a:bodyPr/>
          <a:lstStyle/>
          <a:p>
            <a:endParaRPr lang="en-US"/>
          </a:p>
        </p:txBody>
      </p:sp>
      <p:sp>
        <p:nvSpPr>
          <p:cNvPr id="9" name="TextBox 9"/>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grpSp>
        <p:nvGrpSpPr>
          <p:cNvPr id="10" name="Group 10"/>
          <p:cNvGrpSpPr/>
          <p:nvPr/>
        </p:nvGrpSpPr>
        <p:grpSpPr>
          <a:xfrm>
            <a:off x="266734" y="1289301"/>
            <a:ext cx="4792742" cy="5281376"/>
            <a:chOff x="0" y="167617"/>
            <a:chExt cx="6390323" cy="7041836"/>
          </a:xfrm>
        </p:grpSpPr>
        <p:sp>
          <p:nvSpPr>
            <p:cNvPr id="11" name="TextBox 11"/>
            <p:cNvSpPr txBox="1"/>
            <p:nvPr/>
          </p:nvSpPr>
          <p:spPr>
            <a:xfrm>
              <a:off x="152355" y="167617"/>
              <a:ext cx="5761362" cy="641773"/>
            </a:xfrm>
            <a:prstGeom prst="rect">
              <a:avLst/>
            </a:prstGeom>
          </p:spPr>
          <p:txBody>
            <a:bodyPr wrap="square" lIns="0" tIns="0" rIns="0" bIns="0" rtlCol="0" anchor="t">
              <a:spAutoFit/>
            </a:bodyPr>
            <a:lstStyle/>
            <a:p>
              <a:pPr>
                <a:lnSpc>
                  <a:spcPts val="3919"/>
                </a:lnSpc>
                <a:spcBef>
                  <a:spcPct val="0"/>
                </a:spcBef>
              </a:pPr>
              <a:r>
                <a:rPr lang="en-US" sz="2799" dirty="0">
                  <a:solidFill>
                    <a:srgbClr val="FFFFFF"/>
                  </a:solidFill>
                  <a:latin typeface="Roboto Bold"/>
                </a:rPr>
                <a:t>Categorial Exclusion (CE)</a:t>
              </a:r>
            </a:p>
          </p:txBody>
        </p:sp>
        <p:sp>
          <p:nvSpPr>
            <p:cNvPr id="12" name="TextBox 12"/>
            <p:cNvSpPr txBox="1"/>
            <p:nvPr/>
          </p:nvSpPr>
          <p:spPr>
            <a:xfrm>
              <a:off x="0" y="631234"/>
              <a:ext cx="6390323" cy="6578219"/>
            </a:xfrm>
            <a:prstGeom prst="rect">
              <a:avLst/>
            </a:prstGeom>
          </p:spPr>
          <p:txBody>
            <a:bodyPr lIns="0" tIns="0" rIns="0" bIns="0" rtlCol="0" anchor="t">
              <a:spAutoFit/>
            </a:bodyPr>
            <a:lstStyle/>
            <a:p>
              <a:pPr>
                <a:lnSpc>
                  <a:spcPts val="3066"/>
                </a:lnSpc>
              </a:pPr>
              <a:endParaRPr dirty="0"/>
            </a:p>
            <a:p>
              <a:pPr marL="453390" lvl="1" indent="-226695">
                <a:lnSpc>
                  <a:spcPts val="3066"/>
                </a:lnSpc>
                <a:buFont typeface="Arial"/>
                <a:buChar char="•"/>
              </a:pPr>
              <a:r>
                <a:rPr lang="en-US" sz="2100" dirty="0">
                  <a:solidFill>
                    <a:srgbClr val="FFFFFF"/>
                  </a:solidFill>
                  <a:latin typeface="Raleway"/>
                </a:rPr>
                <a:t>A CE is one of three basic types of NEPA analysis.</a:t>
              </a:r>
            </a:p>
            <a:p>
              <a:pPr marL="453390" lvl="1" indent="-226695">
                <a:lnSpc>
                  <a:spcPts val="3066"/>
                </a:lnSpc>
                <a:buFont typeface="Arial"/>
                <a:buChar char="•"/>
              </a:pPr>
              <a:r>
                <a:rPr lang="en-US" sz="2100" dirty="0">
                  <a:solidFill>
                    <a:srgbClr val="FFFFFF"/>
                  </a:solidFill>
                  <a:latin typeface="Raleway"/>
                </a:rPr>
                <a:t>A CE is a category of actions that, for many reasons, an Agency has determined do not generally result in significant environmental impacts. </a:t>
              </a:r>
            </a:p>
            <a:p>
              <a:pPr marL="453390" lvl="1" indent="-226695">
                <a:lnSpc>
                  <a:spcPts val="3066"/>
                </a:lnSpc>
                <a:buFont typeface="Arial"/>
                <a:buChar char="•"/>
              </a:pPr>
              <a:r>
                <a:rPr lang="en-US" sz="2100" dirty="0">
                  <a:solidFill>
                    <a:srgbClr val="FFFFFF"/>
                  </a:solidFill>
                  <a:latin typeface="Raleway"/>
                </a:rPr>
                <a:t>Common misconception that a CE means no NEPA analysis is required.</a:t>
              </a:r>
            </a:p>
            <a:p>
              <a:pPr marL="453390" lvl="1" indent="-226695">
                <a:lnSpc>
                  <a:spcPts val="3066"/>
                </a:lnSpc>
                <a:buFont typeface="Arial"/>
                <a:buChar char="•"/>
              </a:pPr>
              <a:r>
                <a:rPr lang="en-US" sz="2100" dirty="0">
                  <a:solidFill>
                    <a:srgbClr val="FFFFFF"/>
                  </a:solidFill>
                  <a:latin typeface="Raleway"/>
                </a:rPr>
                <a:t>CE’s must still be documented and retained by MARAD.</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75519"/>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grpSp>
        <p:nvGrpSpPr>
          <p:cNvPr id="9" name="Group 9"/>
          <p:cNvGrpSpPr/>
          <p:nvPr/>
        </p:nvGrpSpPr>
        <p:grpSpPr>
          <a:xfrm>
            <a:off x="120742" y="2254104"/>
            <a:ext cx="4162273" cy="3158125"/>
            <a:chOff x="0" y="0"/>
            <a:chExt cx="5549698" cy="4210833"/>
          </a:xfrm>
        </p:grpSpPr>
        <p:sp>
          <p:nvSpPr>
            <p:cNvPr id="10" name="Freeform 10"/>
            <p:cNvSpPr/>
            <p:nvPr/>
          </p:nvSpPr>
          <p:spPr>
            <a:xfrm>
              <a:off x="0" y="0"/>
              <a:ext cx="5549698" cy="4210833"/>
            </a:xfrm>
            <a:custGeom>
              <a:avLst/>
              <a:gdLst/>
              <a:ahLst/>
              <a:cxnLst/>
              <a:rect l="l" t="t" r="r" b="b"/>
              <a:pathLst>
                <a:path w="5549698" h="4210833">
                  <a:moveTo>
                    <a:pt x="0" y="0"/>
                  </a:moveTo>
                  <a:lnTo>
                    <a:pt x="5549698" y="0"/>
                  </a:lnTo>
                  <a:lnTo>
                    <a:pt x="5549698" y="4210833"/>
                  </a:lnTo>
                  <a:lnTo>
                    <a:pt x="0" y="4210833"/>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467604" y="1919976"/>
              <a:ext cx="4614490" cy="1302173"/>
            </a:xfrm>
            <a:prstGeom prst="rect">
              <a:avLst/>
            </a:prstGeom>
          </p:spPr>
          <p:txBody>
            <a:bodyPr lIns="0" tIns="0" rIns="0" bIns="0" rtlCol="0" anchor="t">
              <a:spAutoFit/>
            </a:bodyPr>
            <a:lstStyle/>
            <a:p>
              <a:pPr algn="ctr">
                <a:lnSpc>
                  <a:spcPts val="3919"/>
                </a:lnSpc>
              </a:pPr>
              <a:r>
                <a:rPr lang="en-US" sz="2799">
                  <a:solidFill>
                    <a:srgbClr val="000000"/>
                  </a:solidFill>
                  <a:latin typeface="Roboto Bold"/>
                </a:rPr>
                <a:t>WHEN A CE IS</a:t>
              </a:r>
            </a:p>
            <a:p>
              <a:pPr algn="ctr">
                <a:lnSpc>
                  <a:spcPts val="3919"/>
                </a:lnSpc>
                <a:spcBef>
                  <a:spcPct val="0"/>
                </a:spcBef>
              </a:pPr>
              <a:r>
                <a:rPr lang="en-US" sz="2799">
                  <a:solidFill>
                    <a:srgbClr val="000000"/>
                  </a:solidFill>
                  <a:latin typeface="Roboto Bold"/>
                </a:rPr>
                <a:t>NOT APPROPRIATE</a:t>
              </a:r>
            </a:p>
          </p:txBody>
        </p:sp>
      </p:grpSp>
      <p:sp>
        <p:nvSpPr>
          <p:cNvPr id="12" name="TextBox 12"/>
          <p:cNvSpPr txBox="1"/>
          <p:nvPr/>
        </p:nvSpPr>
        <p:spPr>
          <a:xfrm>
            <a:off x="4361673" y="1175519"/>
            <a:ext cx="4910932" cy="5658866"/>
          </a:xfrm>
          <a:prstGeom prst="rect">
            <a:avLst/>
          </a:prstGeom>
        </p:spPr>
        <p:txBody>
          <a:bodyPr lIns="0" tIns="0" rIns="0" bIns="0" rtlCol="0" anchor="t">
            <a:spAutoFit/>
          </a:bodyPr>
          <a:lstStyle/>
          <a:p>
            <a:pPr marL="367029" lvl="1" indent="-183514">
              <a:lnSpc>
                <a:spcPts val="2481"/>
              </a:lnSpc>
              <a:buFont typeface="Arial"/>
              <a:buChar char="•"/>
            </a:pPr>
            <a:r>
              <a:rPr lang="en-US" sz="1699">
                <a:solidFill>
                  <a:srgbClr val="FFFFFF"/>
                </a:solidFill>
                <a:latin typeface="Raleway"/>
              </a:rPr>
              <a:t>  Significantly affects public health or safety.</a:t>
            </a:r>
          </a:p>
          <a:p>
            <a:pPr marL="367029" lvl="1" indent="-183514">
              <a:lnSpc>
                <a:spcPts val="2481"/>
              </a:lnSpc>
              <a:buFont typeface="Arial"/>
              <a:buChar char="•"/>
            </a:pPr>
            <a:r>
              <a:rPr lang="en-US" sz="1699">
                <a:solidFill>
                  <a:srgbClr val="FFFFFF"/>
                </a:solidFill>
                <a:latin typeface="Raleway"/>
              </a:rPr>
              <a:t>  Highly uncertain, involves unique or unknown risks, has disproportionately high and adverse effects on minority and low-income populations, or that are substantially controversial on environmental grounds.</a:t>
            </a:r>
          </a:p>
          <a:p>
            <a:pPr marL="367029" lvl="1" indent="-183514">
              <a:lnSpc>
                <a:spcPts val="2481"/>
              </a:lnSpc>
              <a:buFont typeface="Arial"/>
              <a:buChar char="•"/>
            </a:pPr>
            <a:r>
              <a:rPr lang="en-US" sz="1699">
                <a:solidFill>
                  <a:srgbClr val="FFFFFF"/>
                </a:solidFill>
                <a:latin typeface="Raleway"/>
              </a:rPr>
              <a:t>  Establishes a precedent for future actions that have the potential for significant impacts.</a:t>
            </a:r>
          </a:p>
          <a:p>
            <a:pPr marL="367029" lvl="1" indent="-183514">
              <a:lnSpc>
                <a:spcPts val="2481"/>
              </a:lnSpc>
              <a:buFont typeface="Arial"/>
              <a:buChar char="•"/>
            </a:pPr>
            <a:r>
              <a:rPr lang="en-US" sz="1699">
                <a:solidFill>
                  <a:srgbClr val="FFFFFF"/>
                </a:solidFill>
                <a:latin typeface="Raleway"/>
              </a:rPr>
              <a:t>  Requires Federal or state permits (e.g..  in-water work).</a:t>
            </a:r>
          </a:p>
          <a:p>
            <a:pPr marL="367029" lvl="1" indent="-183514">
              <a:lnSpc>
                <a:spcPts val="2481"/>
              </a:lnSpc>
              <a:buFont typeface="Arial"/>
              <a:buChar char="•"/>
            </a:pPr>
            <a:r>
              <a:rPr lang="en-US" sz="1699">
                <a:solidFill>
                  <a:srgbClr val="FFFFFF"/>
                </a:solidFill>
                <a:latin typeface="Raleway"/>
              </a:rPr>
              <a:t>  Violates Federal, state, tribal, or local environmental laws, rules, or regulations.</a:t>
            </a:r>
          </a:p>
          <a:p>
            <a:pPr marL="367029" lvl="1" indent="-183514">
              <a:lnSpc>
                <a:spcPts val="2481"/>
              </a:lnSpc>
              <a:buFont typeface="Arial"/>
              <a:buChar char="•"/>
            </a:pPr>
            <a:r>
              <a:rPr lang="en-US" sz="1699">
                <a:solidFill>
                  <a:srgbClr val="FFFFFF"/>
                </a:solidFill>
                <a:latin typeface="Raleway"/>
              </a:rPr>
              <a:t>  Project has substantial public interest,</a:t>
            </a:r>
          </a:p>
          <a:p>
            <a:pPr marL="367029" lvl="1" indent="-183514">
              <a:lnSpc>
                <a:spcPts val="2481"/>
              </a:lnSpc>
              <a:buFont typeface="Arial"/>
              <a:buChar char="•"/>
            </a:pPr>
            <a:r>
              <a:rPr lang="en-US" sz="1699">
                <a:solidFill>
                  <a:srgbClr val="FFFFFF"/>
                </a:solidFill>
                <a:latin typeface="Raleway"/>
              </a:rPr>
              <a:t>  Significantly affects protected resources such as eligible or listed properties on the National Register of Historic Places, threatened/endangered species, and wildlife refuges.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731520" y="4395978"/>
            <a:ext cx="8209527" cy="2187702"/>
          </a:xfrm>
          <a:prstGeom prst="rect">
            <a:avLst/>
          </a:prstGeom>
        </p:spPr>
        <p:txBody>
          <a:bodyPr lIns="0" tIns="0" rIns="0" bIns="0" rtlCol="0" anchor="t">
            <a:spAutoFit/>
          </a:bodyPr>
          <a:lstStyle/>
          <a:p>
            <a:pPr>
              <a:lnSpc>
                <a:spcPts val="3504"/>
              </a:lnSpc>
            </a:pPr>
            <a:r>
              <a:rPr lang="en-US" sz="2400">
                <a:solidFill>
                  <a:srgbClr val="FFFFFF"/>
                </a:solidFill>
                <a:latin typeface="Raleway"/>
              </a:rPr>
              <a:t>The average timeframe for the different levels of NEPA documents are as follows:</a:t>
            </a:r>
          </a:p>
          <a:p>
            <a:pPr marL="518160" lvl="1" indent="-259080">
              <a:lnSpc>
                <a:spcPts val="3504"/>
              </a:lnSpc>
              <a:buFont typeface="Arial"/>
              <a:buChar char="•"/>
            </a:pPr>
            <a:r>
              <a:rPr lang="en-US" sz="2400">
                <a:solidFill>
                  <a:srgbClr val="FFFFFF"/>
                </a:solidFill>
                <a:latin typeface="Raleway"/>
              </a:rPr>
              <a:t>Categorical Exclusion: 2-3 months</a:t>
            </a:r>
          </a:p>
          <a:p>
            <a:pPr marL="518160" lvl="1" indent="-259080">
              <a:lnSpc>
                <a:spcPts val="3504"/>
              </a:lnSpc>
              <a:buFont typeface="Arial"/>
              <a:buChar char="•"/>
            </a:pPr>
            <a:r>
              <a:rPr lang="en-US" sz="2400">
                <a:solidFill>
                  <a:srgbClr val="FFFFFF"/>
                </a:solidFill>
                <a:latin typeface="Raleway"/>
              </a:rPr>
              <a:t>Environmental Assessment: 6-12 months</a:t>
            </a:r>
          </a:p>
          <a:p>
            <a:pPr marL="518160" lvl="1" indent="-259080">
              <a:lnSpc>
                <a:spcPts val="3504"/>
              </a:lnSpc>
              <a:buFont typeface="Arial"/>
              <a:buChar char="•"/>
            </a:pPr>
            <a:r>
              <a:rPr lang="en-US" sz="2400">
                <a:solidFill>
                  <a:srgbClr val="FFFFFF"/>
                </a:solidFill>
                <a:latin typeface="Raleway"/>
              </a:rPr>
              <a:t>Environmental Impact Statement: 12-24 months</a:t>
            </a:r>
          </a:p>
        </p:txBody>
      </p:sp>
      <p:sp>
        <p:nvSpPr>
          <p:cNvPr id="9" name="Freeform 9"/>
          <p:cNvSpPr/>
          <p:nvPr/>
        </p:nvSpPr>
        <p:spPr>
          <a:xfrm>
            <a:off x="731520" y="1202500"/>
            <a:ext cx="8290560" cy="3148482"/>
          </a:xfrm>
          <a:custGeom>
            <a:avLst/>
            <a:gdLst/>
            <a:ahLst/>
            <a:cxnLst/>
            <a:rect l="l" t="t" r="r" b="b"/>
            <a:pathLst>
              <a:path w="8290560" h="3148482">
                <a:moveTo>
                  <a:pt x="0" y="0"/>
                </a:moveTo>
                <a:lnTo>
                  <a:pt x="8290560" y="0"/>
                </a:lnTo>
                <a:lnTo>
                  <a:pt x="8290560" y="3148482"/>
                </a:lnTo>
                <a:lnTo>
                  <a:pt x="0" y="3148482"/>
                </a:lnTo>
                <a:lnTo>
                  <a:pt x="0" y="0"/>
                </a:lnTo>
                <a:close/>
              </a:path>
            </a:pathLst>
          </a:custGeom>
          <a:blipFill>
            <a:blip r:embed="rId3"/>
            <a:stretch>
              <a:fillRect t="-54292" b="-15877"/>
            </a:stretch>
          </a:blipFill>
        </p:spPr>
        <p:txBody>
          <a:bodyPr/>
          <a:lstStyle/>
          <a:p>
            <a:endParaRPr lang="en-US"/>
          </a:p>
        </p:txBody>
      </p:sp>
      <p:grpSp>
        <p:nvGrpSpPr>
          <p:cNvPr id="10" name="Group 10"/>
          <p:cNvGrpSpPr/>
          <p:nvPr/>
        </p:nvGrpSpPr>
        <p:grpSpPr>
          <a:xfrm>
            <a:off x="4302180" y="3392056"/>
            <a:ext cx="4719900" cy="774708"/>
            <a:chOff x="0" y="0"/>
            <a:chExt cx="1748111" cy="286929"/>
          </a:xfrm>
        </p:grpSpPr>
        <p:sp>
          <p:nvSpPr>
            <p:cNvPr id="11" name="Freeform 11"/>
            <p:cNvSpPr/>
            <p:nvPr/>
          </p:nvSpPr>
          <p:spPr>
            <a:xfrm>
              <a:off x="0" y="0"/>
              <a:ext cx="1748111" cy="286929"/>
            </a:xfrm>
            <a:custGeom>
              <a:avLst/>
              <a:gdLst/>
              <a:ahLst/>
              <a:cxnLst/>
              <a:rect l="l" t="t" r="r" b="b"/>
              <a:pathLst>
                <a:path w="1748111" h="286929">
                  <a:moveTo>
                    <a:pt x="0" y="0"/>
                  </a:moveTo>
                  <a:lnTo>
                    <a:pt x="1748111" y="0"/>
                  </a:lnTo>
                  <a:lnTo>
                    <a:pt x="1748111" y="286929"/>
                  </a:lnTo>
                  <a:lnTo>
                    <a:pt x="0" y="286929"/>
                  </a:lnTo>
                  <a:close/>
                </a:path>
              </a:pathLst>
            </a:custGeom>
            <a:solidFill>
              <a:srgbClr val="062544"/>
            </a:solidFill>
          </p:spPr>
          <p:txBody>
            <a:bodyPr/>
            <a:lstStyle/>
            <a:p>
              <a:endParaRPr lang="en-US"/>
            </a:p>
          </p:txBody>
        </p:sp>
        <p:sp>
          <p:nvSpPr>
            <p:cNvPr id="12" name="TextBox 12"/>
            <p:cNvSpPr txBox="1"/>
            <p:nvPr/>
          </p:nvSpPr>
          <p:spPr>
            <a:xfrm>
              <a:off x="0" y="-66675"/>
              <a:ext cx="1748111" cy="353604"/>
            </a:xfrm>
            <a:prstGeom prst="rect">
              <a:avLst/>
            </a:prstGeom>
          </p:spPr>
          <p:txBody>
            <a:bodyPr lIns="50800" tIns="50800" rIns="50800" bIns="50800" rtlCol="0" anchor="ctr"/>
            <a:lstStyle/>
            <a:p>
              <a:pPr algn="ctr">
                <a:lnSpc>
                  <a:spcPts val="4480"/>
                </a:lnSpc>
              </a:pPr>
              <a:r>
                <a:rPr lang="en-US" sz="3200">
                  <a:solidFill>
                    <a:srgbClr val="FFFFFF"/>
                  </a:solidFill>
                  <a:latin typeface="Raleway Bold"/>
                </a:rPr>
                <a:t>Potential Timelines</a:t>
              </a:r>
            </a:p>
          </p:txBody>
        </p:sp>
      </p:grpSp>
      <p:sp>
        <p:nvSpPr>
          <p:cNvPr id="13" name="TextBox 13"/>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grpSp>
        <p:nvGrpSpPr>
          <p:cNvPr id="9" name="Group 9"/>
          <p:cNvGrpSpPr/>
          <p:nvPr/>
        </p:nvGrpSpPr>
        <p:grpSpPr>
          <a:xfrm>
            <a:off x="731520" y="1912407"/>
            <a:ext cx="8290560" cy="4871129"/>
            <a:chOff x="0" y="0"/>
            <a:chExt cx="11054080" cy="6494839"/>
          </a:xfrm>
        </p:grpSpPr>
        <p:sp>
          <p:nvSpPr>
            <p:cNvPr id="10" name="TextBox 10"/>
            <p:cNvSpPr txBox="1"/>
            <p:nvPr/>
          </p:nvSpPr>
          <p:spPr>
            <a:xfrm>
              <a:off x="0" y="-76200"/>
              <a:ext cx="11054080" cy="1302173"/>
            </a:xfrm>
            <a:prstGeom prst="rect">
              <a:avLst/>
            </a:prstGeom>
          </p:spPr>
          <p:txBody>
            <a:bodyPr lIns="0" tIns="0" rIns="0" bIns="0" rtlCol="0" anchor="t">
              <a:spAutoFit/>
            </a:bodyPr>
            <a:lstStyle/>
            <a:p>
              <a:pPr algn="ctr">
                <a:lnSpc>
                  <a:spcPts val="3919"/>
                </a:lnSpc>
              </a:pPr>
              <a:r>
                <a:rPr lang="en-US" sz="2799">
                  <a:solidFill>
                    <a:srgbClr val="FFFFFF"/>
                  </a:solidFill>
                  <a:latin typeface="Roboto Bold"/>
                </a:rPr>
                <a:t>Section 106 Consultation</a:t>
              </a:r>
            </a:p>
            <a:p>
              <a:pPr algn="ctr">
                <a:lnSpc>
                  <a:spcPts val="3919"/>
                </a:lnSpc>
                <a:spcBef>
                  <a:spcPct val="0"/>
                </a:spcBef>
              </a:pPr>
              <a:endParaRPr lang="en-US" sz="2799">
                <a:solidFill>
                  <a:srgbClr val="FFFFFF"/>
                </a:solidFill>
                <a:latin typeface="Roboto Bold"/>
              </a:endParaRPr>
            </a:p>
          </p:txBody>
        </p:sp>
        <p:sp>
          <p:nvSpPr>
            <p:cNvPr id="11" name="TextBox 11"/>
            <p:cNvSpPr txBox="1"/>
            <p:nvPr/>
          </p:nvSpPr>
          <p:spPr>
            <a:xfrm>
              <a:off x="265300" y="1266503"/>
              <a:ext cx="10523481" cy="5228336"/>
            </a:xfrm>
            <a:prstGeom prst="rect">
              <a:avLst/>
            </a:prstGeom>
          </p:spPr>
          <p:txBody>
            <a:bodyPr lIns="0" tIns="0" rIns="0" bIns="0" rtlCol="0" anchor="t">
              <a:spAutoFit/>
            </a:bodyPr>
            <a:lstStyle/>
            <a:p>
              <a:pPr marL="518160" lvl="1" indent="-259080">
                <a:lnSpc>
                  <a:spcPts val="3504"/>
                </a:lnSpc>
                <a:buFont typeface="Arial"/>
                <a:buChar char="•"/>
              </a:pPr>
              <a:r>
                <a:rPr lang="en-US" sz="2400">
                  <a:solidFill>
                    <a:srgbClr val="FFFFFF"/>
                  </a:solidFill>
                  <a:latin typeface="Raleway"/>
                </a:rPr>
                <a:t>National Historic Preservation Act (NHPA)</a:t>
              </a:r>
            </a:p>
            <a:p>
              <a:pPr>
                <a:lnSpc>
                  <a:spcPts val="3504"/>
                </a:lnSpc>
              </a:pPr>
              <a:endParaRPr lang="en-US" sz="2400">
                <a:solidFill>
                  <a:srgbClr val="FFFFFF"/>
                </a:solidFill>
                <a:latin typeface="Raleway"/>
              </a:endParaRPr>
            </a:p>
            <a:p>
              <a:pPr marL="518160" lvl="1" indent="-259080">
                <a:lnSpc>
                  <a:spcPts val="3504"/>
                </a:lnSpc>
                <a:buFont typeface="Arial"/>
                <a:buChar char="•"/>
              </a:pPr>
              <a:r>
                <a:rPr lang="en-US" sz="2400">
                  <a:solidFill>
                    <a:srgbClr val="FFFFFF"/>
                  </a:solidFill>
                  <a:latin typeface="Raleway"/>
                </a:rPr>
                <a:t>Separate from NEPA but required to be completed prior to finalizing NEPA.</a:t>
              </a:r>
            </a:p>
            <a:p>
              <a:pPr>
                <a:lnSpc>
                  <a:spcPts val="3504"/>
                </a:lnSpc>
              </a:pPr>
              <a:endParaRPr lang="en-US" sz="2400">
                <a:solidFill>
                  <a:srgbClr val="FFFFFF"/>
                </a:solidFill>
                <a:latin typeface="Raleway"/>
              </a:endParaRPr>
            </a:p>
            <a:p>
              <a:pPr marL="518160" lvl="1" indent="-259080">
                <a:lnSpc>
                  <a:spcPts val="3504"/>
                </a:lnSpc>
                <a:buFont typeface="Arial"/>
                <a:buChar char="•"/>
              </a:pPr>
              <a:r>
                <a:rPr lang="en-US" sz="2400">
                  <a:solidFill>
                    <a:srgbClr val="FFFFFF"/>
                  </a:solidFill>
                  <a:latin typeface="Raleway"/>
                </a:rPr>
                <a:t>For </a:t>
              </a:r>
              <a:r>
                <a:rPr lang="en-US" sz="2400" u="sng">
                  <a:solidFill>
                    <a:srgbClr val="FFFFFF"/>
                  </a:solidFill>
                  <a:latin typeface="Raleway"/>
                </a:rPr>
                <a:t>EVERY</a:t>
              </a:r>
              <a:r>
                <a:rPr lang="en-US" sz="2400">
                  <a:solidFill>
                    <a:srgbClr val="FFFFFF"/>
                  </a:solidFill>
                  <a:latin typeface="Raleway"/>
                </a:rPr>
                <a:t> project, including Categorical Exclusions, consultation with SHPO is required </a:t>
              </a:r>
              <a:r>
                <a:rPr lang="en-US" sz="2400" u="sng">
                  <a:solidFill>
                    <a:srgbClr val="FFFFFF"/>
                  </a:solidFill>
                  <a:latin typeface="Raleway"/>
                </a:rPr>
                <a:t>PRIOR</a:t>
              </a:r>
              <a:r>
                <a:rPr lang="en-US" sz="2400">
                  <a:solidFill>
                    <a:srgbClr val="FFFFFF"/>
                  </a:solidFill>
                  <a:latin typeface="Raleway"/>
                </a:rPr>
                <a:t> to initiating the project (minimum 30-day response time).</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3716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grpSp>
        <p:nvGrpSpPr>
          <p:cNvPr id="9" name="Group 9"/>
          <p:cNvGrpSpPr/>
          <p:nvPr/>
        </p:nvGrpSpPr>
        <p:grpSpPr>
          <a:xfrm>
            <a:off x="731520" y="1799512"/>
            <a:ext cx="8290560" cy="4432979"/>
            <a:chOff x="0" y="0"/>
            <a:chExt cx="11054080" cy="5910639"/>
          </a:xfrm>
        </p:grpSpPr>
        <p:sp>
          <p:nvSpPr>
            <p:cNvPr id="10" name="TextBox 10"/>
            <p:cNvSpPr txBox="1"/>
            <p:nvPr/>
          </p:nvSpPr>
          <p:spPr>
            <a:xfrm>
              <a:off x="0" y="-76200"/>
              <a:ext cx="11054080" cy="1302173"/>
            </a:xfrm>
            <a:prstGeom prst="rect">
              <a:avLst/>
            </a:prstGeom>
          </p:spPr>
          <p:txBody>
            <a:bodyPr lIns="0" tIns="0" rIns="0" bIns="0" rtlCol="0" anchor="t">
              <a:spAutoFit/>
            </a:bodyPr>
            <a:lstStyle/>
            <a:p>
              <a:pPr algn="ctr">
                <a:lnSpc>
                  <a:spcPts val="3919"/>
                </a:lnSpc>
              </a:pPr>
              <a:r>
                <a:rPr lang="en-US" sz="2799">
                  <a:solidFill>
                    <a:srgbClr val="FFFFFF"/>
                  </a:solidFill>
                  <a:latin typeface="Roboto Bold"/>
                </a:rPr>
                <a:t>Section 7 Compliance</a:t>
              </a:r>
            </a:p>
            <a:p>
              <a:pPr algn="ctr">
                <a:lnSpc>
                  <a:spcPts val="3919"/>
                </a:lnSpc>
                <a:spcBef>
                  <a:spcPct val="0"/>
                </a:spcBef>
              </a:pPr>
              <a:endParaRPr lang="en-US" sz="2799">
                <a:solidFill>
                  <a:srgbClr val="FFFFFF"/>
                </a:solidFill>
                <a:latin typeface="Roboto Bold"/>
              </a:endParaRPr>
            </a:p>
          </p:txBody>
        </p:sp>
        <p:sp>
          <p:nvSpPr>
            <p:cNvPr id="11" name="TextBox 11"/>
            <p:cNvSpPr txBox="1"/>
            <p:nvPr/>
          </p:nvSpPr>
          <p:spPr>
            <a:xfrm>
              <a:off x="265300" y="1266503"/>
              <a:ext cx="10523481" cy="4644136"/>
            </a:xfrm>
            <a:prstGeom prst="rect">
              <a:avLst/>
            </a:prstGeom>
          </p:spPr>
          <p:txBody>
            <a:bodyPr lIns="0" tIns="0" rIns="0" bIns="0" rtlCol="0" anchor="t">
              <a:spAutoFit/>
            </a:bodyPr>
            <a:lstStyle/>
            <a:p>
              <a:pPr marL="518158" lvl="1" indent="-259079">
                <a:lnSpc>
                  <a:spcPts val="3503"/>
                </a:lnSpc>
                <a:buFont typeface="Arial"/>
                <a:buChar char="•"/>
              </a:pPr>
              <a:r>
                <a:rPr lang="en-US" sz="2399">
                  <a:solidFill>
                    <a:srgbClr val="FFFFFF"/>
                  </a:solidFill>
                  <a:latin typeface="Raleway"/>
                </a:rPr>
                <a:t>Endangered Species Act (ESA)</a:t>
              </a:r>
            </a:p>
            <a:p>
              <a:pPr>
                <a:lnSpc>
                  <a:spcPts val="3503"/>
                </a:lnSpc>
              </a:pPr>
              <a:endParaRPr lang="en-US" sz="2399">
                <a:solidFill>
                  <a:srgbClr val="FFFFFF"/>
                </a:solidFill>
                <a:latin typeface="Raleway"/>
              </a:endParaRPr>
            </a:p>
            <a:p>
              <a:pPr marL="518158" lvl="1" indent="-259079">
                <a:lnSpc>
                  <a:spcPts val="3503"/>
                </a:lnSpc>
                <a:buFont typeface="Arial"/>
                <a:buChar char="•"/>
              </a:pPr>
              <a:r>
                <a:rPr lang="en-US" sz="2399">
                  <a:solidFill>
                    <a:srgbClr val="FFFFFF"/>
                  </a:solidFill>
                  <a:latin typeface="Raleway"/>
                </a:rPr>
                <a:t>Part of the NEPA process (including Categorical Exclusions)</a:t>
              </a:r>
            </a:p>
            <a:p>
              <a:pPr>
                <a:lnSpc>
                  <a:spcPts val="3503"/>
                </a:lnSpc>
              </a:pPr>
              <a:endParaRPr lang="en-US" sz="2399">
                <a:solidFill>
                  <a:srgbClr val="FFFFFF"/>
                </a:solidFill>
                <a:latin typeface="Raleway"/>
              </a:endParaRPr>
            </a:p>
            <a:p>
              <a:pPr marL="518158" lvl="1" indent="-259079">
                <a:lnSpc>
                  <a:spcPts val="3503"/>
                </a:lnSpc>
                <a:buFont typeface="Arial"/>
                <a:buChar char="•"/>
              </a:pPr>
              <a:r>
                <a:rPr lang="en-US" sz="2399">
                  <a:solidFill>
                    <a:srgbClr val="FFFFFF"/>
                  </a:solidFill>
                  <a:latin typeface="Raleway"/>
                </a:rPr>
                <a:t>For </a:t>
              </a:r>
              <a:r>
                <a:rPr lang="en-US" sz="2399" u="sng">
                  <a:solidFill>
                    <a:srgbClr val="FFFFFF"/>
                  </a:solidFill>
                  <a:latin typeface="Raleway"/>
                </a:rPr>
                <a:t>EVERY</a:t>
              </a:r>
              <a:r>
                <a:rPr lang="en-US" sz="2399">
                  <a:solidFill>
                    <a:srgbClr val="FFFFFF"/>
                  </a:solidFill>
                  <a:latin typeface="Raleway"/>
                </a:rPr>
                <a:t> project, consultation with NOAA National Marine Fisheries and US Fish &amp; Wildlife is required </a:t>
              </a:r>
              <a:r>
                <a:rPr lang="en-US" sz="2399" u="sng">
                  <a:solidFill>
                    <a:srgbClr val="FFFFFF"/>
                  </a:solidFill>
                  <a:latin typeface="Raleway"/>
                </a:rPr>
                <a:t>PRIOR</a:t>
              </a:r>
              <a:r>
                <a:rPr lang="en-US" sz="2399">
                  <a:solidFill>
                    <a:srgbClr val="FFFFFF"/>
                  </a:solidFill>
                  <a:latin typeface="Raleway"/>
                </a:rPr>
                <a:t> to initiating the project.</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sp>
        <p:nvSpPr>
          <p:cNvPr id="9" name="TextBox 9"/>
          <p:cNvSpPr txBox="1"/>
          <p:nvPr/>
        </p:nvSpPr>
        <p:spPr>
          <a:xfrm>
            <a:off x="304800" y="1246640"/>
            <a:ext cx="8829930" cy="1273175"/>
          </a:xfrm>
          <a:prstGeom prst="rect">
            <a:avLst/>
          </a:prstGeom>
        </p:spPr>
        <p:txBody>
          <a:bodyPr lIns="0" tIns="0" rIns="0" bIns="0" rtlCol="0" anchor="t">
            <a:spAutoFit/>
          </a:bodyPr>
          <a:lstStyle/>
          <a:p>
            <a:pPr algn="ctr">
              <a:lnSpc>
                <a:spcPts val="3779"/>
              </a:lnSpc>
            </a:pPr>
            <a:r>
              <a:rPr lang="en-US" sz="2700" dirty="0">
                <a:solidFill>
                  <a:srgbClr val="FFFFFF"/>
                </a:solidFill>
                <a:latin typeface="Roboto Bold"/>
              </a:rPr>
              <a:t>NEPA from Other Federal Agencies</a:t>
            </a:r>
          </a:p>
          <a:p>
            <a:pPr algn="ctr">
              <a:lnSpc>
                <a:spcPts val="2520"/>
              </a:lnSpc>
            </a:pPr>
            <a:endParaRPr lang="en-US" sz="2700" dirty="0">
              <a:solidFill>
                <a:srgbClr val="FFFFFF"/>
              </a:solidFill>
              <a:latin typeface="Roboto Bold"/>
            </a:endParaRPr>
          </a:p>
          <a:p>
            <a:pPr algn="ctr">
              <a:lnSpc>
                <a:spcPts val="3919"/>
              </a:lnSpc>
              <a:spcBef>
                <a:spcPct val="0"/>
              </a:spcBef>
            </a:pPr>
            <a:endParaRPr lang="en-US" sz="2700" dirty="0">
              <a:solidFill>
                <a:srgbClr val="FFFFFF"/>
              </a:solidFill>
              <a:latin typeface="Roboto Bold"/>
            </a:endParaRPr>
          </a:p>
        </p:txBody>
      </p:sp>
      <p:sp>
        <p:nvSpPr>
          <p:cNvPr id="10" name="TextBox 10"/>
          <p:cNvSpPr txBox="1"/>
          <p:nvPr/>
        </p:nvSpPr>
        <p:spPr>
          <a:xfrm>
            <a:off x="673755" y="1659894"/>
            <a:ext cx="8406090" cy="5159883"/>
          </a:xfrm>
          <a:prstGeom prst="rect">
            <a:avLst/>
          </a:prstGeom>
        </p:spPr>
        <p:txBody>
          <a:bodyPr lIns="0" tIns="0" rIns="0" bIns="0" rtlCol="0" anchor="t">
            <a:spAutoFit/>
          </a:bodyPr>
          <a:lstStyle/>
          <a:p>
            <a:pPr marL="453390" lvl="1" indent="-226695">
              <a:lnSpc>
                <a:spcPts val="3066"/>
              </a:lnSpc>
              <a:buFont typeface="Arial"/>
              <a:buChar char="•"/>
            </a:pPr>
            <a:r>
              <a:rPr lang="en-US" sz="2100">
                <a:solidFill>
                  <a:srgbClr val="FFFFFF"/>
                </a:solidFill>
                <a:latin typeface="Raleway"/>
              </a:rPr>
              <a:t>Even if another agency has completed NEPA for the project, MARAD is still required to complete NEPA.</a:t>
            </a:r>
          </a:p>
          <a:p>
            <a:pPr>
              <a:lnSpc>
                <a:spcPts val="1460"/>
              </a:lnSpc>
            </a:pPr>
            <a:endParaRPr lang="en-US" sz="2100">
              <a:solidFill>
                <a:srgbClr val="FFFFFF"/>
              </a:solidFill>
              <a:latin typeface="Raleway"/>
            </a:endParaRPr>
          </a:p>
          <a:p>
            <a:pPr marL="453390" lvl="1" indent="-226695">
              <a:lnSpc>
                <a:spcPts val="3066"/>
              </a:lnSpc>
              <a:buFont typeface="Arial"/>
              <a:buChar char="•"/>
            </a:pPr>
            <a:r>
              <a:rPr lang="en-US" sz="2100">
                <a:solidFill>
                  <a:srgbClr val="FFFFFF"/>
                </a:solidFill>
                <a:latin typeface="Raleway"/>
              </a:rPr>
              <a:t>If an agency, such as the Corps of Engineers, has already prepared a NEPA document for a project, MARAD can sometimes adopt the NEPA that has been completed. </a:t>
            </a:r>
          </a:p>
          <a:p>
            <a:pPr marL="777240" lvl="2" indent="-259080">
              <a:lnSpc>
                <a:spcPts val="2628"/>
              </a:lnSpc>
              <a:buFont typeface="Arial"/>
              <a:buChar char="⚬"/>
            </a:pPr>
            <a:r>
              <a:rPr lang="en-US" sz="1800">
                <a:solidFill>
                  <a:srgbClr val="FFFFFF"/>
                </a:solidFill>
                <a:latin typeface="Raleway"/>
              </a:rPr>
              <a:t>But MARAD needs to evaluate that NEPA documentation for sufficiency before making that determination. The document must cover the entirety of the project, be up to date, and meet MARAD NEPA standards. </a:t>
            </a:r>
          </a:p>
          <a:p>
            <a:pPr>
              <a:lnSpc>
                <a:spcPts val="1752"/>
              </a:lnSpc>
            </a:pPr>
            <a:endParaRPr lang="en-US" sz="1800">
              <a:solidFill>
                <a:srgbClr val="FFFFFF"/>
              </a:solidFill>
              <a:latin typeface="Raleway"/>
            </a:endParaRPr>
          </a:p>
          <a:p>
            <a:pPr marL="453390" lvl="1" indent="-226695">
              <a:lnSpc>
                <a:spcPts val="3066"/>
              </a:lnSpc>
              <a:buFont typeface="Arial"/>
              <a:buChar char="•"/>
            </a:pPr>
            <a:r>
              <a:rPr lang="en-US" sz="2100">
                <a:solidFill>
                  <a:srgbClr val="FFFFFF"/>
                </a:solidFill>
                <a:latin typeface="Raleway"/>
              </a:rPr>
              <a:t>If MARAD can adopt another agency’s NEPA document, there is still a process to evaluate and document that adoption. Sometimes consultations need to be re-initiated to fulfill agency responsibilities.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91617"/>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Pre-Award Processes - Environmental</a:t>
            </a:r>
          </a:p>
        </p:txBody>
      </p:sp>
      <p:grpSp>
        <p:nvGrpSpPr>
          <p:cNvPr id="9" name="Group 9"/>
          <p:cNvGrpSpPr/>
          <p:nvPr/>
        </p:nvGrpSpPr>
        <p:grpSpPr>
          <a:xfrm>
            <a:off x="533400" y="1191617"/>
            <a:ext cx="8290560" cy="5331825"/>
            <a:chOff x="-84371" y="256281"/>
            <a:chExt cx="11054080" cy="7109100"/>
          </a:xfrm>
        </p:grpSpPr>
        <p:sp>
          <p:nvSpPr>
            <p:cNvPr id="10" name="TextBox 10"/>
            <p:cNvSpPr txBox="1"/>
            <p:nvPr/>
          </p:nvSpPr>
          <p:spPr>
            <a:xfrm>
              <a:off x="-84371" y="256281"/>
              <a:ext cx="11054080" cy="1035051"/>
            </a:xfrm>
            <a:prstGeom prst="rect">
              <a:avLst/>
            </a:prstGeom>
          </p:spPr>
          <p:txBody>
            <a:bodyPr lIns="0" tIns="0" rIns="0" bIns="0" rtlCol="0" anchor="t">
              <a:spAutoFit/>
            </a:bodyPr>
            <a:lstStyle/>
            <a:p>
              <a:pPr algn="ctr">
                <a:lnSpc>
                  <a:spcPts val="3779"/>
                </a:lnSpc>
              </a:pPr>
              <a:r>
                <a:rPr lang="en-US" sz="2700" dirty="0">
                  <a:solidFill>
                    <a:srgbClr val="FFFFFF"/>
                  </a:solidFill>
                  <a:latin typeface="Roboto Bold"/>
                </a:rPr>
                <a:t>Expediting NEPA</a:t>
              </a:r>
            </a:p>
            <a:p>
              <a:pPr algn="ctr">
                <a:lnSpc>
                  <a:spcPts val="2520"/>
                </a:lnSpc>
                <a:spcBef>
                  <a:spcPct val="0"/>
                </a:spcBef>
              </a:pPr>
              <a:endParaRPr lang="en-US" sz="2700" dirty="0">
                <a:solidFill>
                  <a:srgbClr val="FFFFFF"/>
                </a:solidFill>
                <a:latin typeface="Roboto Bold"/>
              </a:endParaRPr>
            </a:p>
          </p:txBody>
        </p:sp>
        <p:sp>
          <p:nvSpPr>
            <p:cNvPr id="11" name="TextBox 11"/>
            <p:cNvSpPr txBox="1"/>
            <p:nvPr/>
          </p:nvSpPr>
          <p:spPr>
            <a:xfrm>
              <a:off x="265300" y="1037479"/>
              <a:ext cx="10523481" cy="6327902"/>
            </a:xfrm>
            <a:prstGeom prst="rect">
              <a:avLst/>
            </a:prstGeom>
          </p:spPr>
          <p:txBody>
            <a:bodyPr lIns="0" tIns="0" rIns="0" bIns="0" rtlCol="0" anchor="t">
              <a:spAutoFit/>
            </a:bodyPr>
            <a:lstStyle/>
            <a:p>
              <a:pPr marL="388620" lvl="1" indent="-194310">
                <a:lnSpc>
                  <a:spcPts val="2628"/>
                </a:lnSpc>
                <a:buFont typeface="Arial"/>
                <a:buChar char="•"/>
              </a:pPr>
              <a:r>
                <a:rPr lang="en-US" sz="1800">
                  <a:solidFill>
                    <a:srgbClr val="FFFFFF"/>
                  </a:solidFill>
                  <a:latin typeface="Raleway"/>
                </a:rPr>
                <a:t>Most common is early coordination with USACE. This can “unofficially” happen prior to grant award.</a:t>
              </a:r>
            </a:p>
            <a:p>
              <a:pPr>
                <a:lnSpc>
                  <a:spcPts val="1752"/>
                </a:lnSpc>
              </a:pPr>
              <a:endParaRPr lang="en-US" sz="1800">
                <a:solidFill>
                  <a:srgbClr val="FFFFFF"/>
                </a:solidFill>
                <a:latin typeface="Raleway"/>
              </a:endParaRPr>
            </a:p>
            <a:p>
              <a:pPr marL="388620" lvl="1" indent="-194310">
                <a:lnSpc>
                  <a:spcPts val="2628"/>
                </a:lnSpc>
                <a:buFont typeface="Arial"/>
                <a:buChar char="•"/>
              </a:pPr>
              <a:r>
                <a:rPr lang="en-US" sz="1800">
                  <a:solidFill>
                    <a:srgbClr val="FFFFFF"/>
                  </a:solidFill>
                  <a:latin typeface="Raleway"/>
                </a:rPr>
                <a:t>Retain services of an environmental consultant prior to grant award.</a:t>
              </a:r>
            </a:p>
            <a:p>
              <a:pPr>
                <a:lnSpc>
                  <a:spcPts val="1752"/>
                </a:lnSpc>
              </a:pPr>
              <a:endParaRPr lang="en-US" sz="1800">
                <a:solidFill>
                  <a:srgbClr val="FFFFFF"/>
                </a:solidFill>
                <a:latin typeface="Raleway"/>
              </a:endParaRPr>
            </a:p>
            <a:p>
              <a:pPr marL="388620" lvl="1" indent="-194310">
                <a:lnSpc>
                  <a:spcPts val="2628"/>
                </a:lnSpc>
                <a:buFont typeface="Arial"/>
                <a:buChar char="•"/>
              </a:pPr>
              <a:r>
                <a:rPr lang="en-US" sz="1800">
                  <a:solidFill>
                    <a:srgbClr val="FFFFFF"/>
                  </a:solidFill>
                  <a:latin typeface="Raleway"/>
                </a:rPr>
                <a:t>Understand that MARAD does not have a CatEx for rail or roads.</a:t>
              </a:r>
            </a:p>
            <a:p>
              <a:pPr>
                <a:lnSpc>
                  <a:spcPts val="1752"/>
                </a:lnSpc>
              </a:pPr>
              <a:endParaRPr lang="en-US" sz="1800">
                <a:solidFill>
                  <a:srgbClr val="FFFFFF"/>
                </a:solidFill>
                <a:latin typeface="Raleway"/>
              </a:endParaRPr>
            </a:p>
            <a:p>
              <a:pPr marL="388620" lvl="1" indent="-194310">
                <a:lnSpc>
                  <a:spcPts val="2628"/>
                </a:lnSpc>
                <a:buFont typeface="Arial"/>
                <a:buChar char="•"/>
              </a:pPr>
              <a:r>
                <a:rPr lang="en-US" sz="1800">
                  <a:solidFill>
                    <a:srgbClr val="FFFFFF"/>
                  </a:solidFill>
                  <a:latin typeface="Raleway"/>
                </a:rPr>
                <a:t>Plan to utilize non-invasive surveys/studies as part of pre-award activities.</a:t>
              </a:r>
            </a:p>
            <a:p>
              <a:pPr>
                <a:lnSpc>
                  <a:spcPts val="1752"/>
                </a:lnSpc>
              </a:pPr>
              <a:endParaRPr lang="en-US" sz="1800">
                <a:solidFill>
                  <a:srgbClr val="FFFFFF"/>
                </a:solidFill>
                <a:latin typeface="Raleway"/>
              </a:endParaRPr>
            </a:p>
            <a:p>
              <a:pPr marL="388620" lvl="1" indent="-194310">
                <a:lnSpc>
                  <a:spcPts val="2628"/>
                </a:lnSpc>
                <a:buFont typeface="Arial"/>
                <a:buChar char="•"/>
              </a:pPr>
              <a:r>
                <a:rPr lang="en-US" sz="1800">
                  <a:solidFill>
                    <a:srgbClr val="FFFFFF"/>
                  </a:solidFill>
                  <a:latin typeface="Raleway"/>
                </a:rPr>
                <a:t>Begin discussions with MARAD NEPA staff as soon as possible after grant award.</a:t>
              </a:r>
            </a:p>
            <a:p>
              <a:pPr>
                <a:lnSpc>
                  <a:spcPts val="1752"/>
                </a:lnSpc>
              </a:pPr>
              <a:endParaRPr lang="en-US" sz="1800">
                <a:solidFill>
                  <a:srgbClr val="FFFFFF"/>
                </a:solidFill>
                <a:latin typeface="Raleway"/>
              </a:endParaRPr>
            </a:p>
            <a:p>
              <a:pPr marL="388620" lvl="1" indent="-194310">
                <a:lnSpc>
                  <a:spcPts val="2628"/>
                </a:lnSpc>
                <a:buFont typeface="Arial"/>
                <a:buChar char="•"/>
              </a:pPr>
              <a:r>
                <a:rPr lang="en-US" sz="1800">
                  <a:solidFill>
                    <a:srgbClr val="FFFFFF"/>
                  </a:solidFill>
                  <a:latin typeface="Raleway"/>
                </a:rPr>
                <a:t>Plan early for a MARAD NEPA staff site visit soon after grant award. Engage resource agencies and, if needed, include them on the site visit.</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9" name="Freeform 9"/>
          <p:cNvSpPr/>
          <p:nvPr/>
        </p:nvSpPr>
        <p:spPr>
          <a:xfrm>
            <a:off x="-19707" y="890752"/>
            <a:ext cx="9944542" cy="9919681"/>
          </a:xfrm>
          <a:custGeom>
            <a:avLst/>
            <a:gdLst/>
            <a:ahLst/>
            <a:cxnLst/>
            <a:rect l="l" t="t" r="r" b="b"/>
            <a:pathLst>
              <a:path w="9944542" h="9919681">
                <a:moveTo>
                  <a:pt x="0" y="0"/>
                </a:moveTo>
                <a:lnTo>
                  <a:pt x="9944542" y="0"/>
                </a:lnTo>
                <a:lnTo>
                  <a:pt x="9944542" y="9919681"/>
                </a:lnTo>
                <a:lnTo>
                  <a:pt x="0" y="9919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dirty="0">
                  <a:solidFill>
                    <a:srgbClr val="FFFFFF"/>
                  </a:solidFill>
                  <a:latin typeface="Raleway Bold"/>
                </a:rPr>
                <a:t>MARAD</a:t>
              </a:r>
            </a:p>
            <a:p>
              <a:pPr algn="r">
                <a:lnSpc>
                  <a:spcPts val="2520"/>
                </a:lnSpc>
                <a:spcBef>
                  <a:spcPct val="0"/>
                </a:spcBef>
              </a:pPr>
              <a:r>
                <a:rPr lang="en-US" sz="1800" dirty="0">
                  <a:solidFill>
                    <a:srgbClr val="FFFFFF"/>
                  </a:solidFill>
                  <a:latin typeface="Raleway"/>
                </a:rPr>
                <a:t>Office of Ports &amp; Waterways</a:t>
              </a:r>
            </a:p>
          </p:txBody>
        </p:sp>
      </p:grpSp>
      <p:sp>
        <p:nvSpPr>
          <p:cNvPr id="8" name="TextBox 8"/>
          <p:cNvSpPr txBox="1"/>
          <p:nvPr/>
        </p:nvSpPr>
        <p:spPr>
          <a:xfrm>
            <a:off x="266734"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Office of Environmental Compliance</a:t>
            </a:r>
          </a:p>
        </p:txBody>
      </p:sp>
      <p:sp>
        <p:nvSpPr>
          <p:cNvPr id="10" name="TextBox 10"/>
          <p:cNvSpPr txBox="1"/>
          <p:nvPr/>
        </p:nvSpPr>
        <p:spPr>
          <a:xfrm>
            <a:off x="2727114" y="3062245"/>
            <a:ext cx="4300538" cy="1104571"/>
          </a:xfrm>
          <a:prstGeom prst="rect">
            <a:avLst/>
          </a:prstGeom>
        </p:spPr>
        <p:txBody>
          <a:bodyPr lIns="0" tIns="0" rIns="0" bIns="0" rtlCol="0" anchor="t">
            <a:spAutoFit/>
          </a:bodyPr>
          <a:lstStyle/>
          <a:p>
            <a:pPr algn="ctr">
              <a:lnSpc>
                <a:spcPts val="8943"/>
              </a:lnSpc>
              <a:spcBef>
                <a:spcPct val="0"/>
              </a:spcBef>
            </a:pPr>
            <a:r>
              <a:rPr lang="en-US" sz="6387">
                <a:solidFill>
                  <a:srgbClr val="FFFFFF"/>
                </a:solidFill>
                <a:latin typeface="Raleway Bold"/>
              </a:rPr>
              <a:t>Questions?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285" r="-6285"/>
            </a:stretch>
          </a:blipFill>
        </p:spPr>
        <p:txBody>
          <a:bodyPr/>
          <a:lstStyle/>
          <a:p>
            <a:endParaRPr lang="en-US"/>
          </a:p>
        </p:txBody>
      </p:sp>
      <p:grpSp>
        <p:nvGrpSpPr>
          <p:cNvPr id="3" name="Group 3"/>
          <p:cNvGrpSpPr/>
          <p:nvPr/>
        </p:nvGrpSpPr>
        <p:grpSpPr>
          <a:xfrm>
            <a:off x="0" y="0"/>
            <a:ext cx="9753600" cy="1143000"/>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grpSp>
        <p:nvGrpSpPr>
          <p:cNvPr id="9" name="Group 9"/>
          <p:cNvGrpSpPr/>
          <p:nvPr/>
        </p:nvGrpSpPr>
        <p:grpSpPr>
          <a:xfrm>
            <a:off x="623337" y="2964043"/>
            <a:ext cx="7303041" cy="1817037"/>
            <a:chOff x="0" y="0"/>
            <a:chExt cx="9737388" cy="2422716"/>
          </a:xfrm>
        </p:grpSpPr>
        <p:grpSp>
          <p:nvGrpSpPr>
            <p:cNvPr id="10" name="Group 10"/>
            <p:cNvGrpSpPr/>
            <p:nvPr/>
          </p:nvGrpSpPr>
          <p:grpSpPr>
            <a:xfrm>
              <a:off x="0" y="0"/>
              <a:ext cx="9737388" cy="2422716"/>
              <a:chOff x="0" y="0"/>
              <a:chExt cx="3606440" cy="897302"/>
            </a:xfrm>
          </p:grpSpPr>
          <p:sp>
            <p:nvSpPr>
              <p:cNvPr id="11" name="Freeform 11"/>
              <p:cNvSpPr/>
              <p:nvPr/>
            </p:nvSpPr>
            <p:spPr>
              <a:xfrm>
                <a:off x="0" y="0"/>
                <a:ext cx="3606440" cy="897302"/>
              </a:xfrm>
              <a:custGeom>
                <a:avLst/>
                <a:gdLst/>
                <a:ahLst/>
                <a:cxnLst/>
                <a:rect l="l" t="t" r="r" b="b"/>
                <a:pathLst>
                  <a:path w="3606440" h="897302">
                    <a:moveTo>
                      <a:pt x="0" y="0"/>
                    </a:moveTo>
                    <a:lnTo>
                      <a:pt x="3606440" y="0"/>
                    </a:lnTo>
                    <a:lnTo>
                      <a:pt x="3606440" y="897302"/>
                    </a:lnTo>
                    <a:lnTo>
                      <a:pt x="0" y="897302"/>
                    </a:lnTo>
                    <a:close/>
                  </a:path>
                </a:pathLst>
              </a:custGeom>
              <a:solidFill>
                <a:srgbClr val="3E83C8">
                  <a:alpha val="69804"/>
                </a:srgbClr>
              </a:solidFill>
            </p:spPr>
            <p:txBody>
              <a:bodyPr/>
              <a:lstStyle/>
              <a:p>
                <a:endParaRPr lang="en-US"/>
              </a:p>
            </p:txBody>
          </p:sp>
          <p:sp>
            <p:nvSpPr>
              <p:cNvPr id="12" name="TextBox 12"/>
              <p:cNvSpPr txBox="1"/>
              <p:nvPr/>
            </p:nvSpPr>
            <p:spPr>
              <a:xfrm>
                <a:off x="0" y="-28575"/>
                <a:ext cx="3606440" cy="925877"/>
              </a:xfrm>
              <a:prstGeom prst="rect">
                <a:avLst/>
              </a:prstGeom>
            </p:spPr>
            <p:txBody>
              <a:bodyPr lIns="27093" tIns="27093" rIns="27093" bIns="27093" rtlCol="0" anchor="ctr"/>
              <a:lstStyle/>
              <a:p>
                <a:pPr algn="ctr">
                  <a:lnSpc>
                    <a:spcPts val="1418"/>
                  </a:lnSpc>
                </a:pPr>
                <a:endParaRPr/>
              </a:p>
            </p:txBody>
          </p:sp>
        </p:grpSp>
        <p:sp>
          <p:nvSpPr>
            <p:cNvPr id="13" name="TextBox 13"/>
            <p:cNvSpPr txBox="1"/>
            <p:nvPr/>
          </p:nvSpPr>
          <p:spPr>
            <a:xfrm>
              <a:off x="153277" y="-28575"/>
              <a:ext cx="9444777" cy="2307485"/>
            </a:xfrm>
            <a:prstGeom prst="rect">
              <a:avLst/>
            </a:prstGeom>
          </p:spPr>
          <p:txBody>
            <a:bodyPr lIns="0" tIns="0" rIns="0" bIns="0" rtlCol="0" anchor="t">
              <a:spAutoFit/>
            </a:bodyPr>
            <a:lstStyle/>
            <a:p>
              <a:pPr>
                <a:lnSpc>
                  <a:spcPts val="6877"/>
                </a:lnSpc>
              </a:pPr>
              <a:r>
                <a:rPr lang="en-US" sz="5546">
                  <a:solidFill>
                    <a:srgbClr val="FFFFFF"/>
                  </a:solidFill>
                  <a:latin typeface="Raleway"/>
                </a:rPr>
                <a:t>Domestic Preference Requirements</a:t>
              </a:r>
            </a:p>
          </p:txBody>
        </p:sp>
      </p:grpSp>
      <p:sp>
        <p:nvSpPr>
          <p:cNvPr id="14" name="TextBox 14"/>
          <p:cNvSpPr txBox="1"/>
          <p:nvPr/>
        </p:nvSpPr>
        <p:spPr>
          <a:xfrm>
            <a:off x="311132" y="316230"/>
            <a:ext cx="6074220"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Office of Port Infrastructure Development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0" y="914400"/>
            <a:ext cx="3256760" cy="6400800"/>
          </a:xfrm>
          <a:custGeom>
            <a:avLst/>
            <a:gdLst/>
            <a:ahLst/>
            <a:cxnLst/>
            <a:rect l="l" t="t" r="r" b="b"/>
            <a:pathLst>
              <a:path w="3256760" h="6400800">
                <a:moveTo>
                  <a:pt x="0" y="0"/>
                </a:moveTo>
                <a:lnTo>
                  <a:pt x="3256760" y="0"/>
                </a:lnTo>
                <a:lnTo>
                  <a:pt x="3256760" y="6400800"/>
                </a:lnTo>
                <a:lnTo>
                  <a:pt x="0" y="6400800"/>
                </a:lnTo>
                <a:lnTo>
                  <a:pt x="0" y="0"/>
                </a:lnTo>
                <a:close/>
              </a:path>
            </a:pathLst>
          </a:custGeom>
          <a:blipFill>
            <a:blip r:embed="rId2"/>
            <a:stretch>
              <a:fillRect l="-69118" r="-132668"/>
            </a:stretch>
          </a:blipFill>
        </p:spPr>
        <p:txBody>
          <a:bodyPr/>
          <a:lstStyle/>
          <a:p>
            <a:endParaRPr lang="en-US"/>
          </a:p>
        </p:txBody>
      </p:sp>
      <p:sp>
        <p:nvSpPr>
          <p:cNvPr id="3" name="AutoShape 3"/>
          <p:cNvSpPr/>
          <p:nvPr/>
        </p:nvSpPr>
        <p:spPr>
          <a:xfrm>
            <a:off x="4112125" y="2228850"/>
            <a:ext cx="0" cy="536787"/>
          </a:xfrm>
          <a:prstGeom prst="line">
            <a:avLst/>
          </a:prstGeom>
          <a:ln w="57150" cap="flat">
            <a:solidFill>
              <a:srgbClr val="062544"/>
            </a:solidFill>
            <a:prstDash val="solid"/>
            <a:headEnd type="none" w="sm" len="sm"/>
            <a:tailEnd type="none" w="sm" len="sm"/>
          </a:ln>
        </p:spPr>
        <p:txBody>
          <a:bodyPr/>
          <a:lstStyle/>
          <a:p>
            <a:endParaRPr lang="en-US"/>
          </a:p>
        </p:txBody>
      </p:sp>
      <p:sp>
        <p:nvSpPr>
          <p:cNvPr id="4" name="Freeform 4"/>
          <p:cNvSpPr/>
          <p:nvPr/>
        </p:nvSpPr>
        <p:spPr>
          <a:xfrm>
            <a:off x="4406502" y="2255064"/>
            <a:ext cx="427446" cy="484358"/>
          </a:xfrm>
          <a:custGeom>
            <a:avLst/>
            <a:gdLst/>
            <a:ahLst/>
            <a:cxnLst/>
            <a:rect l="l" t="t" r="r" b="b"/>
            <a:pathLst>
              <a:path w="427446" h="484358">
                <a:moveTo>
                  <a:pt x="0" y="0"/>
                </a:moveTo>
                <a:lnTo>
                  <a:pt x="427446" y="0"/>
                </a:lnTo>
                <a:lnTo>
                  <a:pt x="427446" y="484359"/>
                </a:lnTo>
                <a:lnTo>
                  <a:pt x="0" y="484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a:off x="4112125" y="3126474"/>
            <a:ext cx="0" cy="536787"/>
          </a:xfrm>
          <a:prstGeom prst="line">
            <a:avLst/>
          </a:prstGeom>
          <a:ln w="57150" cap="flat">
            <a:solidFill>
              <a:srgbClr val="062544"/>
            </a:solidFill>
            <a:prstDash val="solid"/>
            <a:headEnd type="none" w="sm" len="sm"/>
            <a:tailEnd type="none" w="sm" len="sm"/>
          </a:ln>
        </p:spPr>
        <p:txBody>
          <a:bodyPr/>
          <a:lstStyle/>
          <a:p>
            <a:endParaRPr lang="en-US"/>
          </a:p>
        </p:txBody>
      </p:sp>
      <p:sp>
        <p:nvSpPr>
          <p:cNvPr id="6" name="Freeform 6"/>
          <p:cNvSpPr/>
          <p:nvPr/>
        </p:nvSpPr>
        <p:spPr>
          <a:xfrm>
            <a:off x="4335650" y="3168631"/>
            <a:ext cx="569150" cy="452474"/>
          </a:xfrm>
          <a:custGeom>
            <a:avLst/>
            <a:gdLst/>
            <a:ahLst/>
            <a:cxnLst/>
            <a:rect l="l" t="t" r="r" b="b"/>
            <a:pathLst>
              <a:path w="569150" h="452474">
                <a:moveTo>
                  <a:pt x="0" y="0"/>
                </a:moveTo>
                <a:lnTo>
                  <a:pt x="569150" y="0"/>
                </a:lnTo>
                <a:lnTo>
                  <a:pt x="569150" y="452474"/>
                </a:lnTo>
                <a:lnTo>
                  <a:pt x="0" y="452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3629530" y="1143610"/>
            <a:ext cx="5667384" cy="953770"/>
          </a:xfrm>
          <a:prstGeom prst="rect">
            <a:avLst/>
          </a:prstGeom>
        </p:spPr>
        <p:txBody>
          <a:bodyPr lIns="0" tIns="0" rIns="0" bIns="0" rtlCol="0" anchor="t">
            <a:spAutoFit/>
          </a:bodyPr>
          <a:lstStyle/>
          <a:p>
            <a:pPr>
              <a:lnSpc>
                <a:spcPts val="3680"/>
              </a:lnSpc>
            </a:pPr>
            <a:r>
              <a:rPr lang="en-US" sz="3200" spc="64" dirty="0">
                <a:solidFill>
                  <a:srgbClr val="FFFFFF"/>
                </a:solidFill>
                <a:latin typeface="Roboto Bold"/>
              </a:rPr>
              <a:t>Agenda &amp; Workshop Guidelines</a:t>
            </a:r>
          </a:p>
        </p:txBody>
      </p:sp>
      <p:sp>
        <p:nvSpPr>
          <p:cNvPr id="8" name="TextBox 8"/>
          <p:cNvSpPr txBox="1"/>
          <p:nvPr/>
        </p:nvSpPr>
        <p:spPr>
          <a:xfrm>
            <a:off x="5086914" y="2270421"/>
            <a:ext cx="1226208" cy="41529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Roboto"/>
              </a:rPr>
              <a:t>Agenda</a:t>
            </a:r>
          </a:p>
        </p:txBody>
      </p:sp>
      <p:sp>
        <p:nvSpPr>
          <p:cNvPr id="9" name="TextBox 9"/>
          <p:cNvSpPr txBox="1"/>
          <p:nvPr/>
        </p:nvSpPr>
        <p:spPr>
          <a:xfrm>
            <a:off x="5097840" y="3168046"/>
            <a:ext cx="2673985" cy="396494"/>
          </a:xfrm>
          <a:prstGeom prst="rect">
            <a:avLst/>
          </a:prstGeom>
        </p:spPr>
        <p:txBody>
          <a:bodyPr lIns="0" tIns="0" rIns="0" bIns="0" rtlCol="0" anchor="t">
            <a:spAutoFit/>
          </a:bodyPr>
          <a:lstStyle/>
          <a:p>
            <a:pPr>
              <a:lnSpc>
                <a:spcPts val="3136"/>
              </a:lnSpc>
              <a:spcBef>
                <a:spcPct val="0"/>
              </a:spcBef>
            </a:pPr>
            <a:r>
              <a:rPr lang="en-US" sz="2240">
                <a:solidFill>
                  <a:srgbClr val="FFFFFF"/>
                </a:solidFill>
                <a:latin typeface="Roboto"/>
              </a:rPr>
              <a:t>Workshop Guidelines</a:t>
            </a:r>
          </a:p>
        </p:txBody>
      </p:sp>
      <p:sp>
        <p:nvSpPr>
          <p:cNvPr id="10" name="TextBox 10"/>
          <p:cNvSpPr txBox="1"/>
          <p:nvPr/>
        </p:nvSpPr>
        <p:spPr>
          <a:xfrm>
            <a:off x="4657842" y="3851936"/>
            <a:ext cx="3454445" cy="1365885"/>
          </a:xfrm>
          <a:prstGeom prst="rect">
            <a:avLst/>
          </a:prstGeom>
        </p:spPr>
        <p:txBody>
          <a:bodyPr lIns="0" tIns="0" rIns="0" bIns="0" rtlCol="0" anchor="t">
            <a:spAutoFit/>
          </a:bodyPr>
          <a:lstStyle/>
          <a:p>
            <a:pPr marL="518160" lvl="1" indent="-259080">
              <a:lnSpc>
                <a:spcPts val="3600"/>
              </a:lnSpc>
              <a:buFont typeface="Arial"/>
              <a:buChar char="•"/>
            </a:pPr>
            <a:r>
              <a:rPr lang="en-US" sz="2400" dirty="0">
                <a:solidFill>
                  <a:srgbClr val="FFFFFF"/>
                </a:solidFill>
                <a:latin typeface="Roboto"/>
              </a:rPr>
              <a:t>Stay off camera</a:t>
            </a:r>
          </a:p>
          <a:p>
            <a:pPr marL="518160" lvl="1" indent="-259080">
              <a:lnSpc>
                <a:spcPts val="3600"/>
              </a:lnSpc>
              <a:buFont typeface="Arial"/>
              <a:buChar char="•"/>
            </a:pPr>
            <a:r>
              <a:rPr lang="en-US" sz="2400" dirty="0">
                <a:solidFill>
                  <a:srgbClr val="FFFFFF"/>
                </a:solidFill>
                <a:latin typeface="Roboto"/>
              </a:rPr>
              <a:t>Mute microphones</a:t>
            </a:r>
          </a:p>
          <a:p>
            <a:pPr marL="518160" lvl="1" indent="-259080">
              <a:lnSpc>
                <a:spcPts val="3600"/>
              </a:lnSpc>
              <a:buFont typeface="Arial"/>
              <a:buChar char="•"/>
            </a:pPr>
            <a:r>
              <a:rPr lang="en-US" sz="2400" dirty="0">
                <a:solidFill>
                  <a:srgbClr val="FFFFFF"/>
                </a:solidFill>
                <a:latin typeface="Roboto"/>
              </a:rPr>
              <a:t>Ask questions using:</a:t>
            </a:r>
          </a:p>
        </p:txBody>
      </p:sp>
      <p:sp>
        <p:nvSpPr>
          <p:cNvPr id="11" name="TextBox 11"/>
          <p:cNvSpPr txBox="1"/>
          <p:nvPr/>
        </p:nvSpPr>
        <p:spPr>
          <a:xfrm>
            <a:off x="5379858" y="5151455"/>
            <a:ext cx="2166729" cy="1253490"/>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FFFFFF"/>
                </a:solidFill>
                <a:latin typeface="Roboto"/>
              </a:rPr>
              <a:t>Chat box</a:t>
            </a:r>
          </a:p>
          <a:p>
            <a:pPr marL="518160" lvl="1" indent="-259080">
              <a:lnSpc>
                <a:spcPts val="3359"/>
              </a:lnSpc>
              <a:buFont typeface="Arial"/>
              <a:buChar char="•"/>
            </a:pPr>
            <a:r>
              <a:rPr lang="en-US" sz="2400">
                <a:solidFill>
                  <a:srgbClr val="FFFFFF"/>
                </a:solidFill>
                <a:latin typeface="Roboto"/>
              </a:rPr>
              <a:t>Raise hand tool</a:t>
            </a:r>
          </a:p>
        </p:txBody>
      </p:sp>
      <p:grpSp>
        <p:nvGrpSpPr>
          <p:cNvPr id="12" name="Group 12"/>
          <p:cNvGrpSpPr/>
          <p:nvPr/>
        </p:nvGrpSpPr>
        <p:grpSpPr>
          <a:xfrm>
            <a:off x="0" y="-1"/>
            <a:ext cx="9753600" cy="1186141"/>
            <a:chOff x="0" y="0"/>
            <a:chExt cx="3612444" cy="344176"/>
          </a:xfrm>
        </p:grpSpPr>
        <p:sp>
          <p:nvSpPr>
            <p:cNvPr id="13" name="Freeform 1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4" name="TextBox 1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5" name="Group 15"/>
          <p:cNvGrpSpPr/>
          <p:nvPr/>
        </p:nvGrpSpPr>
        <p:grpSpPr>
          <a:xfrm>
            <a:off x="6586686" y="146502"/>
            <a:ext cx="2975967" cy="636270"/>
            <a:chOff x="0" y="0"/>
            <a:chExt cx="3967956" cy="848360"/>
          </a:xfrm>
        </p:grpSpPr>
        <p:sp>
          <p:nvSpPr>
            <p:cNvPr id="16" name="Freeform 1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7"/>
              <a:stretch>
                <a:fillRect/>
              </a:stretch>
            </a:blipFill>
          </p:spPr>
          <p:txBody>
            <a:bodyPr/>
            <a:lstStyle/>
            <a:p>
              <a:endParaRPr lang="en-US"/>
            </a:p>
          </p:txBody>
        </p:sp>
        <p:sp>
          <p:nvSpPr>
            <p:cNvPr id="17" name="TextBox 1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8" name="TextBox 18"/>
          <p:cNvSpPr txBox="1"/>
          <p:nvPr/>
        </p:nvSpPr>
        <p:spPr>
          <a:xfrm>
            <a:off x="163862" y="79827"/>
            <a:ext cx="6074220" cy="721995"/>
          </a:xfrm>
          <a:prstGeom prst="rect">
            <a:avLst/>
          </a:prstGeom>
        </p:spPr>
        <p:txBody>
          <a:bodyPr lIns="0" tIns="0" rIns="0" bIns="0" rtlCol="0" anchor="t">
            <a:spAutoFit/>
          </a:bodyPr>
          <a:lstStyle/>
          <a:p>
            <a:pPr>
              <a:lnSpc>
                <a:spcPts val="5880"/>
              </a:lnSpc>
              <a:spcBef>
                <a:spcPct val="0"/>
              </a:spcBef>
            </a:pPr>
            <a:r>
              <a:rPr lang="en-US" sz="4200">
                <a:solidFill>
                  <a:srgbClr val="FFFFFF"/>
                </a:solidFill>
                <a:latin typeface="Roboto Bold"/>
              </a:rPr>
              <a:t>Agenda &amp; Housekeeping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61722"/>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grpSp>
        <p:nvGrpSpPr>
          <p:cNvPr id="9" name="Group 9"/>
          <p:cNvGrpSpPr/>
          <p:nvPr/>
        </p:nvGrpSpPr>
        <p:grpSpPr>
          <a:xfrm>
            <a:off x="379490" y="1204584"/>
            <a:ext cx="8994620" cy="4210114"/>
            <a:chOff x="0" y="0"/>
            <a:chExt cx="11992826" cy="5613486"/>
          </a:xfrm>
        </p:grpSpPr>
        <p:sp>
          <p:nvSpPr>
            <p:cNvPr id="10" name="TextBox 10"/>
            <p:cNvSpPr txBox="1"/>
            <p:nvPr/>
          </p:nvSpPr>
          <p:spPr>
            <a:xfrm>
              <a:off x="182194" y="-57150"/>
              <a:ext cx="6353175" cy="1058756"/>
            </a:xfrm>
            <a:prstGeom prst="rect">
              <a:avLst/>
            </a:prstGeom>
          </p:spPr>
          <p:txBody>
            <a:bodyPr lIns="0" tIns="0" rIns="0" bIns="0" rtlCol="0" anchor="t">
              <a:spAutoFit/>
            </a:bodyPr>
            <a:lstStyle/>
            <a:p>
              <a:pPr>
                <a:lnSpc>
                  <a:spcPts val="3779"/>
                </a:lnSpc>
              </a:pPr>
              <a:r>
                <a:rPr lang="en-US" sz="2700">
                  <a:solidFill>
                    <a:srgbClr val="FFFFFF"/>
                  </a:solidFill>
                  <a:latin typeface="Roboto Bold"/>
                </a:rPr>
                <a:t>What is domestic preference?</a:t>
              </a:r>
            </a:p>
            <a:p>
              <a:pPr>
                <a:lnSpc>
                  <a:spcPts val="2660"/>
                </a:lnSpc>
                <a:spcBef>
                  <a:spcPct val="0"/>
                </a:spcBef>
              </a:pPr>
              <a:endParaRPr lang="en-US" sz="2700">
                <a:solidFill>
                  <a:srgbClr val="FFFFFF"/>
                </a:solidFill>
                <a:latin typeface="Roboto Bold"/>
              </a:endParaRPr>
            </a:p>
          </p:txBody>
        </p:sp>
        <p:sp>
          <p:nvSpPr>
            <p:cNvPr id="11" name="TextBox 11"/>
            <p:cNvSpPr txBox="1"/>
            <p:nvPr/>
          </p:nvSpPr>
          <p:spPr>
            <a:xfrm>
              <a:off x="0" y="1067266"/>
              <a:ext cx="11992826" cy="4546219"/>
            </a:xfrm>
            <a:prstGeom prst="rect">
              <a:avLst/>
            </a:prstGeom>
          </p:spPr>
          <p:txBody>
            <a:bodyPr lIns="0" tIns="0" rIns="0" bIns="0" rtlCol="0" anchor="t">
              <a:spAutoFit/>
            </a:bodyPr>
            <a:lstStyle/>
            <a:p>
              <a:pPr marL="453388" lvl="1" indent="-226694">
                <a:lnSpc>
                  <a:spcPts val="3065"/>
                </a:lnSpc>
                <a:buFont typeface="Arial"/>
                <a:buChar char="•"/>
              </a:pPr>
              <a:r>
                <a:rPr lang="en-US" sz="2099">
                  <a:solidFill>
                    <a:srgbClr val="FFFFFF"/>
                  </a:solidFill>
                  <a:latin typeface="Raleway"/>
                </a:rPr>
                <a:t>It is Federal policy to maximize the use of goods, products, and materials produced in the United States.</a:t>
              </a:r>
            </a:p>
            <a:p>
              <a:pPr marL="453388" lvl="1" indent="-226694">
                <a:lnSpc>
                  <a:spcPts val="3065"/>
                </a:lnSpc>
                <a:buFont typeface="Arial"/>
                <a:buChar char="•"/>
              </a:pPr>
              <a:r>
                <a:rPr lang="en-US" sz="2099">
                  <a:solidFill>
                    <a:srgbClr val="FFFFFF"/>
                  </a:solidFill>
                  <a:latin typeface="Raleway"/>
                </a:rPr>
                <a:t>Domestic preference requirements include all statutes, regulations, rules, and Executive Orders relating to Federal procurement or Federal financial assistance, including those that refer to “Buy America” or “Buy American” that require, or provide a preference for, the purchase or acquisition of goods, products, or materials produced in the United States, including iron, steel, and manufactured goods.</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grpSp>
        <p:nvGrpSpPr>
          <p:cNvPr id="9" name="Group 9"/>
          <p:cNvGrpSpPr/>
          <p:nvPr/>
        </p:nvGrpSpPr>
        <p:grpSpPr>
          <a:xfrm>
            <a:off x="304800" y="1143279"/>
            <a:ext cx="9069310" cy="3060235"/>
            <a:chOff x="-99587" y="50320"/>
            <a:chExt cx="12092413" cy="4080314"/>
          </a:xfrm>
        </p:grpSpPr>
        <p:sp>
          <p:nvSpPr>
            <p:cNvPr id="10" name="TextBox 10"/>
            <p:cNvSpPr txBox="1"/>
            <p:nvPr/>
          </p:nvSpPr>
          <p:spPr>
            <a:xfrm>
              <a:off x="-99587" y="50320"/>
              <a:ext cx="6353176" cy="578697"/>
            </a:xfrm>
            <a:prstGeom prst="rect">
              <a:avLst/>
            </a:prstGeom>
          </p:spPr>
          <p:txBody>
            <a:bodyPr lIns="0" tIns="0" rIns="0" bIns="0" rtlCol="0" anchor="t">
              <a:spAutoFit/>
            </a:bodyPr>
            <a:lstStyle/>
            <a:p>
              <a:pPr>
                <a:lnSpc>
                  <a:spcPts val="3640"/>
                </a:lnSpc>
                <a:spcBef>
                  <a:spcPct val="0"/>
                </a:spcBef>
              </a:pPr>
              <a:r>
                <a:rPr lang="en-US" sz="2600" dirty="0">
                  <a:solidFill>
                    <a:srgbClr val="FFFFFF"/>
                  </a:solidFill>
                  <a:latin typeface="Roboto Bold"/>
                </a:rPr>
                <a:t>What is domestic preference?</a:t>
              </a:r>
            </a:p>
          </p:txBody>
        </p:sp>
        <p:sp>
          <p:nvSpPr>
            <p:cNvPr id="11" name="TextBox 11"/>
            <p:cNvSpPr txBox="1"/>
            <p:nvPr/>
          </p:nvSpPr>
          <p:spPr>
            <a:xfrm>
              <a:off x="0" y="596732"/>
              <a:ext cx="11992826" cy="3533902"/>
            </a:xfrm>
            <a:prstGeom prst="rect">
              <a:avLst/>
            </a:prstGeom>
          </p:spPr>
          <p:txBody>
            <a:bodyPr lIns="0" tIns="0" rIns="0" bIns="0" rtlCol="0" anchor="t">
              <a:spAutoFit/>
            </a:bodyPr>
            <a:lstStyle/>
            <a:p>
              <a:pPr marL="388620" lvl="1" indent="-194310">
                <a:lnSpc>
                  <a:spcPts val="2628"/>
                </a:lnSpc>
                <a:buFont typeface="Arial"/>
                <a:buChar char="•"/>
              </a:pPr>
              <a:r>
                <a:rPr lang="en-US" sz="1800">
                  <a:solidFill>
                    <a:srgbClr val="FFFFFF"/>
                  </a:solidFill>
                  <a:latin typeface="Raleway"/>
                </a:rPr>
                <a:t>It is Federal policy to maximize the use of goods, products, and materials produced in the United States.</a:t>
              </a:r>
            </a:p>
            <a:p>
              <a:pPr marL="388620" lvl="1" indent="-194310">
                <a:lnSpc>
                  <a:spcPts val="2628"/>
                </a:lnSpc>
                <a:buFont typeface="Arial"/>
                <a:buChar char="•"/>
              </a:pPr>
              <a:r>
                <a:rPr lang="en-US" sz="1800">
                  <a:solidFill>
                    <a:srgbClr val="FFFFFF"/>
                  </a:solidFill>
                  <a:latin typeface="Raleway"/>
                </a:rPr>
                <a:t>Domestic preference requirements include all statutes, regulations, rules, and Executive Orders relating to Federal procurement or Federal financial assistance, including those that refer to “Buy America” or “Buy American” that require, or provide a preference for, the purchase or acquisition of goods, products, or materials produced in the United States, including iron, steel, and manufactured goods.</a:t>
              </a:r>
            </a:p>
          </p:txBody>
        </p:sp>
      </p:grpSp>
      <p:grpSp>
        <p:nvGrpSpPr>
          <p:cNvPr id="12" name="Group 12"/>
          <p:cNvGrpSpPr/>
          <p:nvPr/>
        </p:nvGrpSpPr>
        <p:grpSpPr>
          <a:xfrm>
            <a:off x="379490" y="4384489"/>
            <a:ext cx="8994620" cy="2675322"/>
            <a:chOff x="0" y="0"/>
            <a:chExt cx="11992826" cy="3567096"/>
          </a:xfrm>
        </p:grpSpPr>
        <p:grpSp>
          <p:nvGrpSpPr>
            <p:cNvPr id="13" name="Group 13"/>
            <p:cNvGrpSpPr/>
            <p:nvPr/>
          </p:nvGrpSpPr>
          <p:grpSpPr>
            <a:xfrm>
              <a:off x="0" y="0"/>
              <a:ext cx="11992826" cy="3567096"/>
              <a:chOff x="0" y="0"/>
              <a:chExt cx="3331341" cy="990860"/>
            </a:xfrm>
          </p:grpSpPr>
          <p:sp>
            <p:nvSpPr>
              <p:cNvPr id="14" name="Freeform 14"/>
              <p:cNvSpPr/>
              <p:nvPr/>
            </p:nvSpPr>
            <p:spPr>
              <a:xfrm>
                <a:off x="0" y="0"/>
                <a:ext cx="3331340" cy="990860"/>
              </a:xfrm>
              <a:custGeom>
                <a:avLst/>
                <a:gdLst/>
                <a:ahLst/>
                <a:cxnLst/>
                <a:rect l="l" t="t" r="r" b="b"/>
                <a:pathLst>
                  <a:path w="3331340" h="990860">
                    <a:moveTo>
                      <a:pt x="0" y="0"/>
                    </a:moveTo>
                    <a:lnTo>
                      <a:pt x="3331340" y="0"/>
                    </a:lnTo>
                    <a:lnTo>
                      <a:pt x="3331340" y="990860"/>
                    </a:lnTo>
                    <a:lnTo>
                      <a:pt x="0" y="990860"/>
                    </a:lnTo>
                    <a:close/>
                  </a:path>
                </a:pathLst>
              </a:custGeom>
              <a:solidFill>
                <a:srgbClr val="062544"/>
              </a:solidFill>
            </p:spPr>
            <p:txBody>
              <a:bodyPr/>
              <a:lstStyle/>
              <a:p>
                <a:endParaRPr lang="en-US"/>
              </a:p>
            </p:txBody>
          </p:sp>
          <p:sp>
            <p:nvSpPr>
              <p:cNvPr id="15" name="TextBox 15"/>
              <p:cNvSpPr txBox="1"/>
              <p:nvPr/>
            </p:nvSpPr>
            <p:spPr>
              <a:xfrm>
                <a:off x="0" y="-28575"/>
                <a:ext cx="3331341" cy="1019435"/>
              </a:xfrm>
              <a:prstGeom prst="rect">
                <a:avLst/>
              </a:prstGeom>
            </p:spPr>
            <p:txBody>
              <a:bodyPr lIns="50800" tIns="50800" rIns="50800" bIns="50800" rtlCol="0" anchor="ctr"/>
              <a:lstStyle/>
              <a:p>
                <a:pPr algn="ctr">
                  <a:lnSpc>
                    <a:spcPts val="1567"/>
                  </a:lnSpc>
                </a:pPr>
                <a:endParaRPr/>
              </a:p>
            </p:txBody>
          </p:sp>
        </p:grpSp>
        <p:sp>
          <p:nvSpPr>
            <p:cNvPr id="16" name="TextBox 16"/>
            <p:cNvSpPr txBox="1"/>
            <p:nvPr/>
          </p:nvSpPr>
          <p:spPr>
            <a:xfrm>
              <a:off x="182194" y="81610"/>
              <a:ext cx="4247555" cy="578697"/>
            </a:xfrm>
            <a:prstGeom prst="rect">
              <a:avLst/>
            </a:prstGeom>
          </p:spPr>
          <p:txBody>
            <a:bodyPr lIns="0" tIns="0" rIns="0" bIns="0" rtlCol="0" anchor="t">
              <a:spAutoFit/>
            </a:bodyPr>
            <a:lstStyle/>
            <a:p>
              <a:pPr>
                <a:lnSpc>
                  <a:spcPts val="3640"/>
                </a:lnSpc>
                <a:spcBef>
                  <a:spcPct val="0"/>
                </a:spcBef>
              </a:pPr>
              <a:r>
                <a:rPr lang="en-US" sz="2600">
                  <a:solidFill>
                    <a:srgbClr val="FFFFFF"/>
                  </a:solidFill>
                  <a:latin typeface="Roboto Bold"/>
                </a:rPr>
                <a:t>Why is it important?</a:t>
              </a:r>
            </a:p>
          </p:txBody>
        </p:sp>
        <p:sp>
          <p:nvSpPr>
            <p:cNvPr id="17" name="TextBox 17"/>
            <p:cNvSpPr txBox="1"/>
            <p:nvPr/>
          </p:nvSpPr>
          <p:spPr>
            <a:xfrm>
              <a:off x="0" y="735492"/>
              <a:ext cx="11992826" cy="2644902"/>
            </a:xfrm>
            <a:prstGeom prst="rect">
              <a:avLst/>
            </a:prstGeom>
          </p:spPr>
          <p:txBody>
            <a:bodyPr lIns="0" tIns="0" rIns="0" bIns="0" rtlCol="0" anchor="t">
              <a:spAutoFit/>
            </a:bodyPr>
            <a:lstStyle/>
            <a:p>
              <a:pPr marL="388620" lvl="1" indent="-194310">
                <a:lnSpc>
                  <a:spcPts val="2628"/>
                </a:lnSpc>
                <a:buFont typeface="Arial"/>
                <a:buChar char="•"/>
              </a:pPr>
              <a:r>
                <a:rPr lang="en-US" sz="1800">
                  <a:solidFill>
                    <a:srgbClr val="FFFFFF"/>
                  </a:solidFill>
                  <a:latin typeface="Raleway"/>
                </a:rPr>
                <a:t>Domestic preference requirements promote economic and national security, stimulate economic growth, create good jobs at decent wages, strengthen our middle class, and support the American manufacturing and defense industrial bases.</a:t>
              </a:r>
            </a:p>
            <a:p>
              <a:pPr marL="388620" lvl="1" indent="-194310">
                <a:lnSpc>
                  <a:spcPts val="2628"/>
                </a:lnSpc>
                <a:buFont typeface="Arial"/>
                <a:buChar char="•"/>
              </a:pPr>
              <a:r>
                <a:rPr lang="en-US" sz="1800">
                  <a:solidFill>
                    <a:srgbClr val="FFFFFF"/>
                  </a:solidFill>
                  <a:latin typeface="Raleway"/>
                </a:rPr>
                <a:t>Domestic preference requirements apply to all MARAD-administered grant projects.</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sp>
        <p:nvSpPr>
          <p:cNvPr id="9" name="TextBox 9"/>
          <p:cNvSpPr txBox="1"/>
          <p:nvPr/>
        </p:nvSpPr>
        <p:spPr>
          <a:xfrm>
            <a:off x="619430" y="1860486"/>
            <a:ext cx="8514739" cy="3518027"/>
          </a:xfrm>
          <a:prstGeom prst="rect">
            <a:avLst/>
          </a:prstGeom>
        </p:spPr>
        <p:txBody>
          <a:bodyPr lIns="0" tIns="0" rIns="0" bIns="0" rtlCol="0" anchor="t">
            <a:spAutoFit/>
          </a:bodyPr>
          <a:lstStyle/>
          <a:p>
            <a:pPr marL="518160" lvl="1" indent="-259080">
              <a:lnSpc>
                <a:spcPts val="3504"/>
              </a:lnSpc>
              <a:buFont typeface="Arial"/>
              <a:buChar char="•"/>
            </a:pPr>
            <a:r>
              <a:rPr lang="en-US" sz="2400">
                <a:solidFill>
                  <a:srgbClr val="FFFFFF"/>
                </a:solidFill>
                <a:latin typeface="Raleway"/>
              </a:rPr>
              <a:t>Domestic Preference requirements have been in effect since the original passage of the Buy American Act in 1933, but successive administrations have continued to revise and refine these requirements to maintain a strong United States industrial base.</a:t>
            </a:r>
          </a:p>
          <a:p>
            <a:pPr>
              <a:lnSpc>
                <a:spcPts val="3504"/>
              </a:lnSpc>
            </a:pPr>
            <a:endParaRPr lang="en-US" sz="2400">
              <a:solidFill>
                <a:srgbClr val="FFFFFF"/>
              </a:solidFill>
              <a:latin typeface="Raleway"/>
            </a:endParaRPr>
          </a:p>
          <a:p>
            <a:pPr marL="518160" lvl="1" indent="-259080">
              <a:lnSpc>
                <a:spcPts val="3504"/>
              </a:lnSpc>
              <a:buFont typeface="Arial"/>
              <a:buChar char="•"/>
            </a:pPr>
            <a:r>
              <a:rPr lang="en-US" sz="2400">
                <a:solidFill>
                  <a:srgbClr val="FFFFFF"/>
                </a:solidFill>
                <a:latin typeface="Raleway Bold"/>
              </a:rPr>
              <a:t>Domestic Preference requirements are here to stay, and we expect they will continue to evolve.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7214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546463" y="1455782"/>
            <a:ext cx="2419632" cy="2029738"/>
          </a:xfrm>
          <a:custGeom>
            <a:avLst/>
            <a:gdLst/>
            <a:ahLst/>
            <a:cxnLst/>
            <a:rect l="l" t="t" r="r" b="b"/>
            <a:pathLst>
              <a:path w="2419632" h="2029738">
                <a:moveTo>
                  <a:pt x="0" y="0"/>
                </a:moveTo>
                <a:lnTo>
                  <a:pt x="2419631" y="0"/>
                </a:lnTo>
                <a:lnTo>
                  <a:pt x="2419631" y="2029738"/>
                </a:lnTo>
                <a:lnTo>
                  <a:pt x="0" y="2029738"/>
                </a:lnTo>
                <a:lnTo>
                  <a:pt x="0" y="0"/>
                </a:lnTo>
                <a:close/>
              </a:path>
            </a:pathLst>
          </a:custGeom>
          <a:blipFill>
            <a:blip r:embed="rId3"/>
            <a:stretch>
              <a:fillRect/>
            </a:stretch>
          </a:blipFill>
        </p:spPr>
        <p:txBody>
          <a:bodyPr/>
          <a:lstStyle/>
          <a:p>
            <a:endParaRPr lang="en-US"/>
          </a:p>
        </p:txBody>
      </p:sp>
      <p:sp>
        <p:nvSpPr>
          <p:cNvPr id="9" name="Freeform 9"/>
          <p:cNvSpPr/>
          <p:nvPr/>
        </p:nvSpPr>
        <p:spPr>
          <a:xfrm>
            <a:off x="3730859" y="1627862"/>
            <a:ext cx="2235654" cy="2029738"/>
          </a:xfrm>
          <a:custGeom>
            <a:avLst/>
            <a:gdLst/>
            <a:ahLst/>
            <a:cxnLst/>
            <a:rect l="l" t="t" r="r" b="b"/>
            <a:pathLst>
              <a:path w="2235654" h="2029738">
                <a:moveTo>
                  <a:pt x="0" y="0"/>
                </a:moveTo>
                <a:lnTo>
                  <a:pt x="2235654" y="0"/>
                </a:lnTo>
                <a:lnTo>
                  <a:pt x="2235654" y="2029738"/>
                </a:lnTo>
                <a:lnTo>
                  <a:pt x="0" y="2029738"/>
                </a:lnTo>
                <a:lnTo>
                  <a:pt x="0" y="0"/>
                </a:lnTo>
                <a:close/>
              </a:path>
            </a:pathLst>
          </a:custGeom>
          <a:blipFill>
            <a:blip r:embed="rId4"/>
            <a:stretch>
              <a:fillRect/>
            </a:stretch>
          </a:blipFill>
        </p:spPr>
        <p:txBody>
          <a:bodyPr/>
          <a:lstStyle/>
          <a:p>
            <a:endParaRPr lang="en-US"/>
          </a:p>
        </p:txBody>
      </p:sp>
      <p:sp>
        <p:nvSpPr>
          <p:cNvPr id="10" name="Freeform 10"/>
          <p:cNvSpPr/>
          <p:nvPr/>
        </p:nvSpPr>
        <p:spPr>
          <a:xfrm>
            <a:off x="6453710" y="1377804"/>
            <a:ext cx="2073128" cy="1740645"/>
          </a:xfrm>
          <a:custGeom>
            <a:avLst/>
            <a:gdLst/>
            <a:ahLst/>
            <a:cxnLst/>
            <a:rect l="l" t="t" r="r" b="b"/>
            <a:pathLst>
              <a:path w="2073128" h="1740645">
                <a:moveTo>
                  <a:pt x="0" y="0"/>
                </a:moveTo>
                <a:lnTo>
                  <a:pt x="2073128" y="0"/>
                </a:lnTo>
                <a:lnTo>
                  <a:pt x="2073128" y="1740645"/>
                </a:lnTo>
                <a:lnTo>
                  <a:pt x="0" y="1740645"/>
                </a:lnTo>
                <a:lnTo>
                  <a:pt x="0" y="0"/>
                </a:lnTo>
                <a:close/>
              </a:path>
            </a:pathLst>
          </a:custGeom>
          <a:blipFill>
            <a:blip r:embed="rId5"/>
            <a:stretch>
              <a:fillRect/>
            </a:stretch>
          </a:blipFill>
        </p:spPr>
        <p:txBody>
          <a:bodyPr/>
          <a:lstStyle/>
          <a:p>
            <a:endParaRPr lang="en-US"/>
          </a:p>
        </p:txBody>
      </p:sp>
      <p:sp>
        <p:nvSpPr>
          <p:cNvPr id="11" name="Freeform 11"/>
          <p:cNvSpPr/>
          <p:nvPr/>
        </p:nvSpPr>
        <p:spPr>
          <a:xfrm>
            <a:off x="546463" y="4579586"/>
            <a:ext cx="2049517" cy="2238703"/>
          </a:xfrm>
          <a:custGeom>
            <a:avLst/>
            <a:gdLst/>
            <a:ahLst/>
            <a:cxnLst/>
            <a:rect l="l" t="t" r="r" b="b"/>
            <a:pathLst>
              <a:path w="2049517" h="2238703">
                <a:moveTo>
                  <a:pt x="0" y="0"/>
                </a:moveTo>
                <a:lnTo>
                  <a:pt x="2049517" y="0"/>
                </a:lnTo>
                <a:lnTo>
                  <a:pt x="2049517" y="2238703"/>
                </a:lnTo>
                <a:lnTo>
                  <a:pt x="0" y="2238703"/>
                </a:lnTo>
                <a:lnTo>
                  <a:pt x="0" y="0"/>
                </a:lnTo>
                <a:close/>
              </a:path>
            </a:pathLst>
          </a:custGeom>
          <a:blipFill>
            <a:blip r:embed="rId6"/>
            <a:stretch>
              <a:fillRect l="-3714" t="-4843" r="-2594" b="-892"/>
            </a:stretch>
          </a:blipFill>
        </p:spPr>
        <p:txBody>
          <a:bodyPr/>
          <a:lstStyle/>
          <a:p>
            <a:endParaRPr lang="en-US"/>
          </a:p>
        </p:txBody>
      </p:sp>
      <p:sp>
        <p:nvSpPr>
          <p:cNvPr id="12" name="Freeform 12"/>
          <p:cNvSpPr/>
          <p:nvPr/>
        </p:nvSpPr>
        <p:spPr>
          <a:xfrm>
            <a:off x="6897612" y="3309703"/>
            <a:ext cx="2124468" cy="1608745"/>
          </a:xfrm>
          <a:custGeom>
            <a:avLst/>
            <a:gdLst/>
            <a:ahLst/>
            <a:cxnLst/>
            <a:rect l="l" t="t" r="r" b="b"/>
            <a:pathLst>
              <a:path w="2124468" h="1608745">
                <a:moveTo>
                  <a:pt x="0" y="0"/>
                </a:moveTo>
                <a:lnTo>
                  <a:pt x="2124468" y="0"/>
                </a:lnTo>
                <a:lnTo>
                  <a:pt x="2124468" y="1608745"/>
                </a:lnTo>
                <a:lnTo>
                  <a:pt x="0" y="1608745"/>
                </a:lnTo>
                <a:lnTo>
                  <a:pt x="0" y="0"/>
                </a:lnTo>
                <a:close/>
              </a:path>
            </a:pathLst>
          </a:custGeom>
          <a:blipFill>
            <a:blip r:embed="rId7"/>
            <a:stretch>
              <a:fillRect l="-1747" t="-2723" r="-4022" b="-3180"/>
            </a:stretch>
          </a:blipFill>
        </p:spPr>
        <p:txBody>
          <a:bodyPr/>
          <a:lstStyle/>
          <a:p>
            <a:endParaRPr lang="en-US"/>
          </a:p>
        </p:txBody>
      </p:sp>
      <p:sp>
        <p:nvSpPr>
          <p:cNvPr id="13" name="Freeform 13"/>
          <p:cNvSpPr/>
          <p:nvPr/>
        </p:nvSpPr>
        <p:spPr>
          <a:xfrm>
            <a:off x="6281553" y="5108948"/>
            <a:ext cx="2417441" cy="1825831"/>
          </a:xfrm>
          <a:custGeom>
            <a:avLst/>
            <a:gdLst/>
            <a:ahLst/>
            <a:cxnLst/>
            <a:rect l="l" t="t" r="r" b="b"/>
            <a:pathLst>
              <a:path w="2417441" h="1825831">
                <a:moveTo>
                  <a:pt x="0" y="0"/>
                </a:moveTo>
                <a:lnTo>
                  <a:pt x="2417442" y="0"/>
                </a:lnTo>
                <a:lnTo>
                  <a:pt x="2417442" y="1825832"/>
                </a:lnTo>
                <a:lnTo>
                  <a:pt x="0" y="1825832"/>
                </a:lnTo>
                <a:lnTo>
                  <a:pt x="0" y="0"/>
                </a:lnTo>
                <a:close/>
              </a:path>
            </a:pathLst>
          </a:custGeom>
          <a:blipFill>
            <a:blip r:embed="rId8"/>
            <a:stretch>
              <a:fillRect/>
            </a:stretch>
          </a:blipFill>
        </p:spPr>
        <p:txBody>
          <a:bodyPr/>
          <a:lstStyle/>
          <a:p>
            <a:endParaRPr lang="en-US"/>
          </a:p>
        </p:txBody>
      </p:sp>
      <p:sp>
        <p:nvSpPr>
          <p:cNvPr id="14" name="Freeform 14"/>
          <p:cNvSpPr/>
          <p:nvPr/>
        </p:nvSpPr>
        <p:spPr>
          <a:xfrm>
            <a:off x="2966094" y="4113322"/>
            <a:ext cx="2770039" cy="1871648"/>
          </a:xfrm>
          <a:custGeom>
            <a:avLst/>
            <a:gdLst/>
            <a:ahLst/>
            <a:cxnLst/>
            <a:rect l="l" t="t" r="r" b="b"/>
            <a:pathLst>
              <a:path w="2770039" h="1871648">
                <a:moveTo>
                  <a:pt x="0" y="0"/>
                </a:moveTo>
                <a:lnTo>
                  <a:pt x="2770039" y="0"/>
                </a:lnTo>
                <a:lnTo>
                  <a:pt x="2770039" y="1871647"/>
                </a:lnTo>
                <a:lnTo>
                  <a:pt x="0" y="1871647"/>
                </a:lnTo>
                <a:lnTo>
                  <a:pt x="0" y="0"/>
                </a:lnTo>
                <a:close/>
              </a:path>
            </a:pathLst>
          </a:custGeom>
          <a:blipFill>
            <a:blip r:embed="rId9"/>
            <a:stretch>
              <a:fillRect/>
            </a:stretch>
          </a:blipFill>
        </p:spPr>
        <p:txBody>
          <a:bodyPr/>
          <a:lstStyle/>
          <a:p>
            <a:endParaRPr lang="en-US"/>
          </a:p>
        </p:txBody>
      </p:sp>
      <p:sp>
        <p:nvSpPr>
          <p:cNvPr id="15" name="TextBox 15"/>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grpSp>
        <p:nvGrpSpPr>
          <p:cNvPr id="9" name="Group 9"/>
          <p:cNvGrpSpPr/>
          <p:nvPr/>
        </p:nvGrpSpPr>
        <p:grpSpPr>
          <a:xfrm>
            <a:off x="311106" y="1046830"/>
            <a:ext cx="9131387" cy="5946753"/>
            <a:chOff x="0" y="0"/>
            <a:chExt cx="12175183" cy="7929004"/>
          </a:xfrm>
        </p:grpSpPr>
        <p:grpSp>
          <p:nvGrpSpPr>
            <p:cNvPr id="10" name="Group 10"/>
            <p:cNvGrpSpPr/>
            <p:nvPr/>
          </p:nvGrpSpPr>
          <p:grpSpPr>
            <a:xfrm>
              <a:off x="0" y="0"/>
              <a:ext cx="12175183" cy="7929004"/>
              <a:chOff x="0" y="0"/>
              <a:chExt cx="3381995" cy="2202501"/>
            </a:xfrm>
          </p:grpSpPr>
          <p:sp>
            <p:nvSpPr>
              <p:cNvPr id="11" name="Freeform 11"/>
              <p:cNvSpPr/>
              <p:nvPr/>
            </p:nvSpPr>
            <p:spPr>
              <a:xfrm>
                <a:off x="0" y="0"/>
                <a:ext cx="3381996" cy="2202501"/>
              </a:xfrm>
              <a:custGeom>
                <a:avLst/>
                <a:gdLst/>
                <a:ahLst/>
                <a:cxnLst/>
                <a:rect l="l" t="t" r="r" b="b"/>
                <a:pathLst>
                  <a:path w="3381996" h="2202501">
                    <a:moveTo>
                      <a:pt x="30522" y="0"/>
                    </a:moveTo>
                    <a:lnTo>
                      <a:pt x="3351473" y="0"/>
                    </a:lnTo>
                    <a:cubicBezTo>
                      <a:pt x="3368330" y="0"/>
                      <a:pt x="3381996" y="13665"/>
                      <a:pt x="3381996" y="30522"/>
                    </a:cubicBezTo>
                    <a:lnTo>
                      <a:pt x="3381996" y="2171979"/>
                    </a:lnTo>
                    <a:cubicBezTo>
                      <a:pt x="3381996" y="2188836"/>
                      <a:pt x="3368330" y="2202501"/>
                      <a:pt x="3351473" y="2202501"/>
                    </a:cubicBezTo>
                    <a:lnTo>
                      <a:pt x="30522" y="2202501"/>
                    </a:lnTo>
                    <a:cubicBezTo>
                      <a:pt x="13665" y="2202501"/>
                      <a:pt x="0" y="2188836"/>
                      <a:pt x="0" y="2171979"/>
                    </a:cubicBezTo>
                    <a:lnTo>
                      <a:pt x="0" y="30522"/>
                    </a:lnTo>
                    <a:cubicBezTo>
                      <a:pt x="0" y="13665"/>
                      <a:pt x="13665" y="0"/>
                      <a:pt x="30522" y="0"/>
                    </a:cubicBezTo>
                    <a:close/>
                  </a:path>
                </a:pathLst>
              </a:custGeom>
              <a:solidFill>
                <a:srgbClr val="B8D8F8"/>
              </a:solidFill>
            </p:spPr>
            <p:txBody>
              <a:bodyPr/>
              <a:lstStyle/>
              <a:p>
                <a:endParaRPr lang="en-US"/>
              </a:p>
            </p:txBody>
          </p:sp>
          <p:sp>
            <p:nvSpPr>
              <p:cNvPr id="12" name="TextBox 12"/>
              <p:cNvSpPr txBox="1"/>
              <p:nvPr/>
            </p:nvSpPr>
            <p:spPr>
              <a:xfrm>
                <a:off x="0" y="-28575"/>
                <a:ext cx="3381995" cy="2231076"/>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388489" y="235325"/>
              <a:ext cx="11465779" cy="7367905"/>
            </a:xfrm>
            <a:prstGeom prst="rect">
              <a:avLst/>
            </a:prstGeom>
          </p:spPr>
          <p:txBody>
            <a:bodyPr lIns="0" tIns="0" rIns="0" bIns="0" rtlCol="0" anchor="t">
              <a:spAutoFit/>
            </a:bodyPr>
            <a:lstStyle/>
            <a:p>
              <a:pPr>
                <a:lnSpc>
                  <a:spcPts val="2940"/>
                </a:lnSpc>
              </a:pPr>
              <a:r>
                <a:rPr lang="en-US" sz="2100">
                  <a:solidFill>
                    <a:srgbClr val="000000"/>
                  </a:solidFill>
                  <a:latin typeface="Roboto Bold"/>
                </a:rPr>
                <a:t>MARAD's Domestic Preference Content Requirements</a:t>
              </a:r>
            </a:p>
            <a:p>
              <a:pPr>
                <a:lnSpc>
                  <a:spcPts val="2940"/>
                </a:lnSpc>
              </a:pPr>
              <a:r>
                <a:rPr lang="en-US" sz="2100">
                  <a:solidFill>
                    <a:srgbClr val="000000"/>
                  </a:solidFill>
                  <a:latin typeface="Roboto"/>
                </a:rPr>
                <a:t>MARAD, unlike most other USDOT operating agencies, does not have its own specific Buy America(n) authority that it applies uniformly to all its grant programs. Only the Small Shipyard Grant program has its own Buy America statutory authority.</a:t>
              </a:r>
            </a:p>
            <a:p>
              <a:pPr>
                <a:lnSpc>
                  <a:spcPts val="1399"/>
                </a:lnSpc>
              </a:pPr>
              <a:endParaRPr lang="en-US" sz="2100">
                <a:solidFill>
                  <a:srgbClr val="000000"/>
                </a:solidFill>
                <a:latin typeface="Roboto"/>
              </a:endParaRPr>
            </a:p>
            <a:p>
              <a:pPr>
                <a:lnSpc>
                  <a:spcPts val="2940"/>
                </a:lnSpc>
              </a:pPr>
              <a:r>
                <a:rPr lang="en-US" sz="2100">
                  <a:solidFill>
                    <a:srgbClr val="000000"/>
                  </a:solidFill>
                  <a:latin typeface="Roboto"/>
                </a:rPr>
                <a:t>Therefore, </a:t>
              </a:r>
              <a:r>
                <a:rPr lang="en-US" sz="2100">
                  <a:solidFill>
                    <a:srgbClr val="000000"/>
                  </a:solidFill>
                  <a:latin typeface="Roboto Italics"/>
                </a:rPr>
                <a:t>prior to the enactment of the Build America, Buy America Act</a:t>
              </a:r>
              <a:r>
                <a:rPr lang="en-US" sz="2100">
                  <a:solidFill>
                    <a:srgbClr val="000000"/>
                  </a:solidFill>
                  <a:latin typeface="Roboto"/>
                </a:rPr>
                <a:t> (BABA) (part of the Bipartisan Infrastructure Law), MARAD typically applied the Buy American Act (41 U.S.C. Chapter 83) requirements to its </a:t>
              </a:r>
              <a:r>
                <a:rPr lang="en-US" sz="2100">
                  <a:solidFill>
                    <a:srgbClr val="000000"/>
                  </a:solidFill>
                  <a:latin typeface="Roboto Bold"/>
                </a:rPr>
                <a:t>TIGER/BUILD/RAISE, Marine Highway, and PIDP</a:t>
              </a:r>
              <a:r>
                <a:rPr lang="en-US" sz="2100">
                  <a:solidFill>
                    <a:srgbClr val="000000"/>
                  </a:solidFill>
                  <a:latin typeface="Roboto"/>
                </a:rPr>
                <a:t> grant projects through the terms of each grant agreement.</a:t>
              </a:r>
            </a:p>
            <a:p>
              <a:pPr>
                <a:lnSpc>
                  <a:spcPts val="1399"/>
                </a:lnSpc>
              </a:pPr>
              <a:endParaRPr lang="en-US" sz="2100">
                <a:solidFill>
                  <a:srgbClr val="000000"/>
                </a:solidFill>
                <a:latin typeface="Roboto"/>
              </a:endParaRPr>
            </a:p>
            <a:p>
              <a:pPr>
                <a:lnSpc>
                  <a:spcPts val="2940"/>
                </a:lnSpc>
              </a:pPr>
              <a:r>
                <a:rPr lang="en-US" sz="2100">
                  <a:solidFill>
                    <a:srgbClr val="000000"/>
                  </a:solidFill>
                  <a:latin typeface="Roboto"/>
                </a:rPr>
                <a:t>If a recipient executed a grant prior to May 14, 2022 with MARAD, it should refer to the specific domestic preference content provisions in its grant agreement, typically referred to as “Buy American requirements.” </a:t>
              </a:r>
            </a:p>
            <a:p>
              <a:pPr>
                <a:lnSpc>
                  <a:spcPts val="2940"/>
                </a:lnSpc>
                <a:spcBef>
                  <a:spcPct val="0"/>
                </a:spcBef>
              </a:pPr>
              <a:r>
                <a:rPr lang="en-US" sz="2100">
                  <a:solidFill>
                    <a:srgbClr val="000000"/>
                  </a:solidFill>
                  <a:latin typeface="Roboto Bold"/>
                </a:rPr>
                <a:t>BABA does not apply to those grants executed prior to May 14, 2022. </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grpSp>
        <p:nvGrpSpPr>
          <p:cNvPr id="9" name="Group 9"/>
          <p:cNvGrpSpPr/>
          <p:nvPr/>
        </p:nvGrpSpPr>
        <p:grpSpPr>
          <a:xfrm>
            <a:off x="311106" y="1330610"/>
            <a:ext cx="9131387" cy="5525113"/>
            <a:chOff x="0" y="0"/>
            <a:chExt cx="12175183" cy="7366817"/>
          </a:xfrm>
        </p:grpSpPr>
        <p:grpSp>
          <p:nvGrpSpPr>
            <p:cNvPr id="10" name="Group 10"/>
            <p:cNvGrpSpPr/>
            <p:nvPr/>
          </p:nvGrpSpPr>
          <p:grpSpPr>
            <a:xfrm>
              <a:off x="0" y="0"/>
              <a:ext cx="12175183" cy="7366817"/>
              <a:chOff x="0" y="0"/>
              <a:chExt cx="3381995" cy="2046338"/>
            </a:xfrm>
          </p:grpSpPr>
          <p:sp>
            <p:nvSpPr>
              <p:cNvPr id="11" name="Freeform 11"/>
              <p:cNvSpPr/>
              <p:nvPr/>
            </p:nvSpPr>
            <p:spPr>
              <a:xfrm>
                <a:off x="0" y="0"/>
                <a:ext cx="3381996" cy="2046338"/>
              </a:xfrm>
              <a:custGeom>
                <a:avLst/>
                <a:gdLst/>
                <a:ahLst/>
                <a:cxnLst/>
                <a:rect l="l" t="t" r="r" b="b"/>
                <a:pathLst>
                  <a:path w="3381996" h="2046338">
                    <a:moveTo>
                      <a:pt x="30522" y="0"/>
                    </a:moveTo>
                    <a:lnTo>
                      <a:pt x="3351473" y="0"/>
                    </a:lnTo>
                    <a:cubicBezTo>
                      <a:pt x="3368330" y="0"/>
                      <a:pt x="3381996" y="13665"/>
                      <a:pt x="3381996" y="30522"/>
                    </a:cubicBezTo>
                    <a:lnTo>
                      <a:pt x="3381996" y="2015816"/>
                    </a:lnTo>
                    <a:cubicBezTo>
                      <a:pt x="3381996" y="2032673"/>
                      <a:pt x="3368330" y="2046338"/>
                      <a:pt x="3351473" y="2046338"/>
                    </a:cubicBezTo>
                    <a:lnTo>
                      <a:pt x="30522" y="2046338"/>
                    </a:lnTo>
                    <a:cubicBezTo>
                      <a:pt x="13665" y="2046338"/>
                      <a:pt x="0" y="2032673"/>
                      <a:pt x="0" y="2015816"/>
                    </a:cubicBezTo>
                    <a:lnTo>
                      <a:pt x="0" y="30522"/>
                    </a:lnTo>
                    <a:cubicBezTo>
                      <a:pt x="0" y="13665"/>
                      <a:pt x="13665" y="0"/>
                      <a:pt x="30522" y="0"/>
                    </a:cubicBezTo>
                    <a:close/>
                  </a:path>
                </a:pathLst>
              </a:custGeom>
              <a:solidFill>
                <a:srgbClr val="B8D8F8"/>
              </a:solidFill>
            </p:spPr>
            <p:txBody>
              <a:bodyPr/>
              <a:lstStyle/>
              <a:p>
                <a:endParaRPr lang="en-US"/>
              </a:p>
            </p:txBody>
          </p:sp>
          <p:sp>
            <p:nvSpPr>
              <p:cNvPr id="12" name="TextBox 12"/>
              <p:cNvSpPr txBox="1"/>
              <p:nvPr/>
            </p:nvSpPr>
            <p:spPr>
              <a:xfrm>
                <a:off x="0" y="-28575"/>
                <a:ext cx="3381995" cy="2074913"/>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388489" y="235325"/>
              <a:ext cx="11465779" cy="6805718"/>
            </a:xfrm>
            <a:prstGeom prst="rect">
              <a:avLst/>
            </a:prstGeom>
          </p:spPr>
          <p:txBody>
            <a:bodyPr lIns="0" tIns="0" rIns="0" bIns="0" rtlCol="0" anchor="t">
              <a:spAutoFit/>
            </a:bodyPr>
            <a:lstStyle/>
            <a:p>
              <a:pPr>
                <a:lnSpc>
                  <a:spcPts val="2940"/>
                </a:lnSpc>
              </a:pPr>
              <a:r>
                <a:rPr lang="en-US" sz="2100">
                  <a:solidFill>
                    <a:srgbClr val="000000"/>
                  </a:solidFill>
                  <a:latin typeface="Roboto Bold"/>
                </a:rPr>
                <a:t>Domestic Content Requirements - Fastlane/INFRA Projects</a:t>
              </a:r>
            </a:p>
            <a:p>
              <a:pPr marL="388620" lvl="1" indent="-194310">
                <a:lnSpc>
                  <a:spcPts val="2520"/>
                </a:lnSpc>
                <a:buFont typeface="Arial"/>
                <a:buChar char="•"/>
              </a:pPr>
              <a:r>
                <a:rPr lang="en-US" sz="1800">
                  <a:solidFill>
                    <a:srgbClr val="000000"/>
                  </a:solidFill>
                  <a:latin typeface="Roboto"/>
                </a:rPr>
                <a:t>MARAD also administers Fastlane/INFRA grants on behalf of the Office of the Secretary of Transportation. These grants follow Federal Highway Administration (FHWA) requirements in Title 23, United States Code, including FHWA’s Buy America requirements at 23 U.S.C. 313 and implementing regulations at 23 CFR 635.410. </a:t>
              </a:r>
            </a:p>
            <a:p>
              <a:pPr>
                <a:lnSpc>
                  <a:spcPts val="2520"/>
                </a:lnSpc>
              </a:pPr>
              <a:endParaRPr lang="en-US" sz="1800">
                <a:solidFill>
                  <a:srgbClr val="000000"/>
                </a:solidFill>
                <a:latin typeface="Roboto"/>
              </a:endParaRPr>
            </a:p>
            <a:p>
              <a:pPr marL="388620" lvl="1" indent="-194310">
                <a:lnSpc>
                  <a:spcPts val="2520"/>
                </a:lnSpc>
                <a:buFont typeface="Arial"/>
                <a:buChar char="•"/>
              </a:pPr>
              <a:r>
                <a:rPr lang="en-US" sz="1800">
                  <a:solidFill>
                    <a:srgbClr val="000000"/>
                  </a:solidFill>
                  <a:latin typeface="Roboto"/>
                </a:rPr>
                <a:t>Under these requirements, all iron and steel permanently incorporated in the Fastlane/INFRA project must have all manufacturing processes, from the initial melting stage through the application of coatings, occurring in the US. </a:t>
              </a:r>
            </a:p>
            <a:p>
              <a:pPr>
                <a:lnSpc>
                  <a:spcPts val="2520"/>
                </a:lnSpc>
              </a:pPr>
              <a:endParaRPr lang="en-US" sz="1800">
                <a:solidFill>
                  <a:srgbClr val="000000"/>
                </a:solidFill>
                <a:latin typeface="Roboto"/>
              </a:endParaRPr>
            </a:p>
            <a:p>
              <a:pPr marL="388620" lvl="1" indent="-194310">
                <a:lnSpc>
                  <a:spcPts val="2520"/>
                </a:lnSpc>
                <a:buFont typeface="Arial"/>
                <a:buChar char="•"/>
              </a:pPr>
              <a:r>
                <a:rPr lang="en-US" sz="1800">
                  <a:solidFill>
                    <a:srgbClr val="000000"/>
                  </a:solidFill>
                  <a:latin typeface="Roboto"/>
                </a:rPr>
                <a:t>And, for Fastlane/INFRA projects executed after May 14, 2022, all construction materials used in the Project are subject to the domestic preference requirement in the Build America, Buy America Act. Construction materials include such items as lumber, glass, and drywall. To be considered domestic, all manufacturing processes of construction materials must occur in the US. </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92927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grpSp>
        <p:nvGrpSpPr>
          <p:cNvPr id="9" name="Group 9"/>
          <p:cNvGrpSpPr/>
          <p:nvPr/>
        </p:nvGrpSpPr>
        <p:grpSpPr>
          <a:xfrm>
            <a:off x="311106" y="1330610"/>
            <a:ext cx="9131387" cy="5003461"/>
            <a:chOff x="0" y="0"/>
            <a:chExt cx="12175183" cy="6671281"/>
          </a:xfrm>
        </p:grpSpPr>
        <p:grpSp>
          <p:nvGrpSpPr>
            <p:cNvPr id="10" name="Group 10"/>
            <p:cNvGrpSpPr/>
            <p:nvPr/>
          </p:nvGrpSpPr>
          <p:grpSpPr>
            <a:xfrm>
              <a:off x="0" y="0"/>
              <a:ext cx="12175183" cy="6671281"/>
              <a:chOff x="0" y="0"/>
              <a:chExt cx="3381995" cy="1853134"/>
            </a:xfrm>
          </p:grpSpPr>
          <p:sp>
            <p:nvSpPr>
              <p:cNvPr id="11" name="Freeform 11"/>
              <p:cNvSpPr/>
              <p:nvPr/>
            </p:nvSpPr>
            <p:spPr>
              <a:xfrm>
                <a:off x="0" y="0"/>
                <a:ext cx="3381996" cy="1853134"/>
              </a:xfrm>
              <a:custGeom>
                <a:avLst/>
                <a:gdLst/>
                <a:ahLst/>
                <a:cxnLst/>
                <a:rect l="l" t="t" r="r" b="b"/>
                <a:pathLst>
                  <a:path w="3381996" h="1853134">
                    <a:moveTo>
                      <a:pt x="30522" y="0"/>
                    </a:moveTo>
                    <a:lnTo>
                      <a:pt x="3351473" y="0"/>
                    </a:lnTo>
                    <a:cubicBezTo>
                      <a:pt x="3368330" y="0"/>
                      <a:pt x="3381996" y="13665"/>
                      <a:pt x="3381996" y="30522"/>
                    </a:cubicBezTo>
                    <a:lnTo>
                      <a:pt x="3381996" y="1822611"/>
                    </a:lnTo>
                    <a:cubicBezTo>
                      <a:pt x="3381996" y="1839468"/>
                      <a:pt x="3368330" y="1853134"/>
                      <a:pt x="3351473" y="1853134"/>
                    </a:cubicBezTo>
                    <a:lnTo>
                      <a:pt x="30522" y="1853134"/>
                    </a:lnTo>
                    <a:cubicBezTo>
                      <a:pt x="13665" y="1853134"/>
                      <a:pt x="0" y="1839468"/>
                      <a:pt x="0" y="1822611"/>
                    </a:cubicBezTo>
                    <a:lnTo>
                      <a:pt x="0" y="30522"/>
                    </a:lnTo>
                    <a:cubicBezTo>
                      <a:pt x="0" y="13665"/>
                      <a:pt x="13665" y="0"/>
                      <a:pt x="30522" y="0"/>
                    </a:cubicBezTo>
                    <a:close/>
                  </a:path>
                </a:pathLst>
              </a:custGeom>
              <a:solidFill>
                <a:srgbClr val="B8D8F8"/>
              </a:solidFill>
            </p:spPr>
            <p:txBody>
              <a:bodyPr/>
              <a:lstStyle/>
              <a:p>
                <a:endParaRPr lang="en-US"/>
              </a:p>
            </p:txBody>
          </p:sp>
          <p:sp>
            <p:nvSpPr>
              <p:cNvPr id="12" name="TextBox 12"/>
              <p:cNvSpPr txBox="1"/>
              <p:nvPr/>
            </p:nvSpPr>
            <p:spPr>
              <a:xfrm>
                <a:off x="0" y="-28575"/>
                <a:ext cx="3381995" cy="1881709"/>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388489" y="206750"/>
              <a:ext cx="11465779" cy="6138757"/>
            </a:xfrm>
            <a:prstGeom prst="rect">
              <a:avLst/>
            </a:prstGeom>
          </p:spPr>
          <p:txBody>
            <a:bodyPr lIns="0" tIns="0" rIns="0" bIns="0" rtlCol="0" anchor="t">
              <a:spAutoFit/>
            </a:bodyPr>
            <a:lstStyle/>
            <a:p>
              <a:pPr algn="ctr">
                <a:lnSpc>
                  <a:spcPts val="3919"/>
                </a:lnSpc>
              </a:pPr>
              <a:r>
                <a:rPr lang="en-US" sz="2799">
                  <a:solidFill>
                    <a:srgbClr val="000000"/>
                  </a:solidFill>
                  <a:latin typeface="Roboto Bold"/>
                </a:rPr>
                <a:t>Waivers</a:t>
              </a:r>
            </a:p>
            <a:p>
              <a:pPr>
                <a:lnSpc>
                  <a:spcPts val="2520"/>
                </a:lnSpc>
              </a:pPr>
              <a:r>
                <a:rPr lang="en-US" sz="1800">
                  <a:solidFill>
                    <a:srgbClr val="000000"/>
                  </a:solidFill>
                  <a:latin typeface="Roboto"/>
                </a:rPr>
                <a:t>Generally, the following waivers are available, subject to approval by USDOT: </a:t>
              </a:r>
            </a:p>
            <a:p>
              <a:pPr marL="388620" lvl="1" indent="-194310">
                <a:lnSpc>
                  <a:spcPts val="2520"/>
                </a:lnSpc>
                <a:buFont typeface="Arial"/>
                <a:buChar char="•"/>
              </a:pPr>
              <a:r>
                <a:rPr lang="en-US" sz="1800">
                  <a:solidFill>
                    <a:srgbClr val="000000"/>
                  </a:solidFill>
                  <a:latin typeface="Roboto"/>
                </a:rPr>
                <a:t>Non-availability - if the articles, materials, or supplies are not mined, manufactured, or produced in the United States in sufficient and reasonably available commercial quantities and are not of a satisfactory quality; </a:t>
              </a:r>
            </a:p>
            <a:p>
              <a:pPr marL="388620" lvl="1" indent="-194310">
                <a:lnSpc>
                  <a:spcPts val="2520"/>
                </a:lnSpc>
                <a:buFont typeface="Arial"/>
                <a:buChar char="•"/>
              </a:pPr>
              <a:r>
                <a:rPr lang="en-US" sz="1800">
                  <a:solidFill>
                    <a:srgbClr val="000000"/>
                  </a:solidFill>
                  <a:latin typeface="Roboto"/>
                </a:rPr>
                <a:t>Application of the domestic content requirements would be inconsistent with the public interest; or</a:t>
              </a:r>
            </a:p>
            <a:p>
              <a:pPr marL="388620" lvl="1" indent="-194310">
                <a:lnSpc>
                  <a:spcPts val="2520"/>
                </a:lnSpc>
                <a:buFont typeface="Arial"/>
                <a:buChar char="•"/>
              </a:pPr>
              <a:r>
                <a:rPr lang="en-US" sz="1800">
                  <a:solidFill>
                    <a:srgbClr val="000000"/>
                  </a:solidFill>
                  <a:latin typeface="Roboto"/>
                </a:rPr>
                <a:t>The cost of the domestic material is unreasonable. </a:t>
              </a:r>
            </a:p>
            <a:p>
              <a:pPr>
                <a:lnSpc>
                  <a:spcPts val="2520"/>
                </a:lnSpc>
              </a:pPr>
              <a:endParaRPr lang="en-US" sz="1800">
                <a:solidFill>
                  <a:srgbClr val="000000"/>
                </a:solidFill>
                <a:latin typeface="Roboto"/>
              </a:endParaRPr>
            </a:p>
            <a:p>
              <a:pPr>
                <a:lnSpc>
                  <a:spcPts val="2520"/>
                </a:lnSpc>
              </a:pPr>
              <a:r>
                <a:rPr lang="en-US" sz="1800">
                  <a:solidFill>
                    <a:srgbClr val="000000"/>
                  </a:solidFill>
                  <a:latin typeface="Roboto"/>
                </a:rPr>
                <a:t>Determinations of waivers are fact-based. </a:t>
              </a:r>
            </a:p>
            <a:p>
              <a:pPr>
                <a:lnSpc>
                  <a:spcPts val="2520"/>
                </a:lnSpc>
              </a:pPr>
              <a:endParaRPr lang="en-US" sz="1800">
                <a:solidFill>
                  <a:srgbClr val="000000"/>
                </a:solidFill>
                <a:latin typeface="Roboto"/>
              </a:endParaRPr>
            </a:p>
            <a:p>
              <a:pPr>
                <a:lnSpc>
                  <a:spcPts val="2520"/>
                </a:lnSpc>
              </a:pPr>
              <a:r>
                <a:rPr lang="en-US" sz="1800">
                  <a:solidFill>
                    <a:srgbClr val="000000"/>
                  </a:solidFill>
                  <a:latin typeface="Roboto"/>
                </a:rPr>
                <a:t>MARAD requires applicants/recipients to provide detailed information about the products, manufacturers, and each applicant’s/recipient’s efforts to comply with the applicable domestic content requirements when requesting a waiver.</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53457"/>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grpSp>
        <p:nvGrpSpPr>
          <p:cNvPr id="9" name="Group 9"/>
          <p:cNvGrpSpPr/>
          <p:nvPr/>
        </p:nvGrpSpPr>
        <p:grpSpPr>
          <a:xfrm>
            <a:off x="311106" y="1330610"/>
            <a:ext cx="9131387" cy="5200311"/>
            <a:chOff x="0" y="0"/>
            <a:chExt cx="12175183" cy="6933748"/>
          </a:xfrm>
        </p:grpSpPr>
        <p:grpSp>
          <p:nvGrpSpPr>
            <p:cNvPr id="10" name="Group 10"/>
            <p:cNvGrpSpPr/>
            <p:nvPr/>
          </p:nvGrpSpPr>
          <p:grpSpPr>
            <a:xfrm>
              <a:off x="0" y="0"/>
              <a:ext cx="12175183" cy="6933748"/>
              <a:chOff x="0" y="0"/>
              <a:chExt cx="3381995" cy="1926041"/>
            </a:xfrm>
          </p:grpSpPr>
          <p:sp>
            <p:nvSpPr>
              <p:cNvPr id="11" name="Freeform 11"/>
              <p:cNvSpPr/>
              <p:nvPr/>
            </p:nvSpPr>
            <p:spPr>
              <a:xfrm>
                <a:off x="0" y="0"/>
                <a:ext cx="3381996" cy="1926041"/>
              </a:xfrm>
              <a:custGeom>
                <a:avLst/>
                <a:gdLst/>
                <a:ahLst/>
                <a:cxnLst/>
                <a:rect l="l" t="t" r="r" b="b"/>
                <a:pathLst>
                  <a:path w="3381996" h="1926041">
                    <a:moveTo>
                      <a:pt x="30522" y="0"/>
                    </a:moveTo>
                    <a:lnTo>
                      <a:pt x="3351473" y="0"/>
                    </a:lnTo>
                    <a:cubicBezTo>
                      <a:pt x="3368330" y="0"/>
                      <a:pt x="3381996" y="13665"/>
                      <a:pt x="3381996" y="30522"/>
                    </a:cubicBezTo>
                    <a:lnTo>
                      <a:pt x="3381996" y="1895519"/>
                    </a:lnTo>
                    <a:cubicBezTo>
                      <a:pt x="3381996" y="1912376"/>
                      <a:pt x="3368330" y="1926041"/>
                      <a:pt x="3351473" y="1926041"/>
                    </a:cubicBezTo>
                    <a:lnTo>
                      <a:pt x="30522" y="1926041"/>
                    </a:lnTo>
                    <a:cubicBezTo>
                      <a:pt x="13665" y="1926041"/>
                      <a:pt x="0" y="1912376"/>
                      <a:pt x="0" y="1895519"/>
                    </a:cubicBezTo>
                    <a:lnTo>
                      <a:pt x="0" y="30522"/>
                    </a:lnTo>
                    <a:cubicBezTo>
                      <a:pt x="0" y="13665"/>
                      <a:pt x="13665" y="0"/>
                      <a:pt x="30522" y="0"/>
                    </a:cubicBezTo>
                    <a:close/>
                  </a:path>
                </a:pathLst>
              </a:custGeom>
              <a:solidFill>
                <a:srgbClr val="B8D8F8"/>
              </a:solidFill>
            </p:spPr>
            <p:txBody>
              <a:bodyPr/>
              <a:lstStyle/>
              <a:p>
                <a:endParaRPr lang="en-US"/>
              </a:p>
            </p:txBody>
          </p:sp>
          <p:sp>
            <p:nvSpPr>
              <p:cNvPr id="12" name="TextBox 12"/>
              <p:cNvSpPr txBox="1"/>
              <p:nvPr/>
            </p:nvSpPr>
            <p:spPr>
              <a:xfrm>
                <a:off x="0" y="-28575"/>
                <a:ext cx="3381995" cy="1954616"/>
              </a:xfrm>
              <a:prstGeom prst="rect">
                <a:avLst/>
              </a:prstGeom>
            </p:spPr>
            <p:txBody>
              <a:bodyPr lIns="50800" tIns="50800" rIns="50800" bIns="50800" rtlCol="0" anchor="ctr"/>
              <a:lstStyle/>
              <a:p>
                <a:pPr algn="ctr">
                  <a:lnSpc>
                    <a:spcPts val="1567"/>
                  </a:lnSpc>
                </a:pPr>
                <a:endParaRPr/>
              </a:p>
            </p:txBody>
          </p:sp>
        </p:grpSp>
        <p:sp>
          <p:nvSpPr>
            <p:cNvPr id="13" name="TextBox 13"/>
            <p:cNvSpPr txBox="1"/>
            <p:nvPr/>
          </p:nvSpPr>
          <p:spPr>
            <a:xfrm>
              <a:off x="388489" y="206750"/>
              <a:ext cx="11465779" cy="6401224"/>
            </a:xfrm>
            <a:prstGeom prst="rect">
              <a:avLst/>
            </a:prstGeom>
          </p:spPr>
          <p:txBody>
            <a:bodyPr lIns="0" tIns="0" rIns="0" bIns="0" rtlCol="0" anchor="t">
              <a:spAutoFit/>
            </a:bodyPr>
            <a:lstStyle/>
            <a:p>
              <a:pPr algn="ctr">
                <a:lnSpc>
                  <a:spcPts val="3919"/>
                </a:lnSpc>
              </a:pPr>
              <a:r>
                <a:rPr lang="en-US" sz="2799">
                  <a:solidFill>
                    <a:srgbClr val="000000"/>
                  </a:solidFill>
                  <a:latin typeface="Roboto Bold"/>
                </a:rPr>
                <a:t>Build America, Buy</a:t>
              </a:r>
            </a:p>
            <a:p>
              <a:pPr algn="ctr">
                <a:lnSpc>
                  <a:spcPts val="3919"/>
                </a:lnSpc>
              </a:pPr>
              <a:r>
                <a:rPr lang="en-US" sz="2799">
                  <a:solidFill>
                    <a:srgbClr val="000000"/>
                  </a:solidFill>
                  <a:latin typeface="Roboto Bold"/>
                </a:rPr>
                <a:t>America Act (BABA) Requirements</a:t>
              </a:r>
            </a:p>
            <a:p>
              <a:pPr marL="388620" lvl="1" indent="-194310">
                <a:lnSpc>
                  <a:spcPts val="2520"/>
                </a:lnSpc>
                <a:buFont typeface="Arial"/>
                <a:buChar char="•"/>
              </a:pPr>
              <a:r>
                <a:rPr lang="en-US" sz="1800">
                  <a:solidFill>
                    <a:srgbClr val="000000"/>
                  </a:solidFill>
                  <a:latin typeface="Roboto"/>
                </a:rPr>
                <a:t>PIDP, Marine Highway, and BUILD/RAISE grants executed after May 14, 2022 are subject to the requirements of BABA, which was enacted as part of the Bipartisan Infrastructure Law in November of 2021 and applies to all projects for infrastructure. </a:t>
              </a:r>
            </a:p>
            <a:p>
              <a:pPr marL="388620" lvl="1" indent="-194310">
                <a:lnSpc>
                  <a:spcPts val="2520"/>
                </a:lnSpc>
                <a:buFont typeface="Arial"/>
                <a:buChar char="•"/>
              </a:pPr>
              <a:r>
                <a:rPr lang="en-US" sz="1800">
                  <a:solidFill>
                    <a:srgbClr val="000000"/>
                  </a:solidFill>
                  <a:latin typeface="Roboto"/>
                </a:rPr>
                <a:t>This act requires that all iron, steel, manufactured products, and construction materials used in the grant project be produced in the United States. </a:t>
              </a:r>
            </a:p>
            <a:p>
              <a:pPr marL="388620" lvl="1" indent="-194310">
                <a:lnSpc>
                  <a:spcPts val="2520"/>
                </a:lnSpc>
                <a:buFont typeface="Arial"/>
                <a:buChar char="•"/>
              </a:pPr>
              <a:r>
                <a:rPr lang="en-US" sz="1800">
                  <a:solidFill>
                    <a:srgbClr val="000000"/>
                  </a:solidFill>
                  <a:latin typeface="Roboto"/>
                </a:rPr>
                <a:t>Generally, this means that you should not use funds under the award unless: </a:t>
              </a:r>
            </a:p>
            <a:p>
              <a:pPr marL="777240" lvl="2" indent="-259080">
                <a:lnSpc>
                  <a:spcPts val="2520"/>
                </a:lnSpc>
                <a:buFont typeface="Arial"/>
                <a:buChar char="⚬"/>
              </a:pPr>
              <a:r>
                <a:rPr lang="en-US" sz="1800">
                  <a:solidFill>
                    <a:srgbClr val="000000"/>
                  </a:solidFill>
                  <a:latin typeface="Roboto"/>
                </a:rPr>
                <a:t>All manufacturing processes of iron, steel, and construction materials occurs in the U.S.; and</a:t>
              </a:r>
            </a:p>
            <a:p>
              <a:pPr marL="777240" lvl="2" indent="-259080">
                <a:lnSpc>
                  <a:spcPts val="2520"/>
                </a:lnSpc>
                <a:buFont typeface="Arial"/>
                <a:buChar char="⚬"/>
              </a:pPr>
              <a:r>
                <a:rPr lang="en-US" sz="1800">
                  <a:solidFill>
                    <a:srgbClr val="000000"/>
                  </a:solidFill>
                  <a:latin typeface="Roboto"/>
                </a:rPr>
                <a:t>All manufactured products are manufactured in the U.S. and the cost of the product’s components manufactured in the U.S. is greater than 55% of the total cost of all components. </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dirty="0">
                <a:solidFill>
                  <a:srgbClr val="FFFFFF"/>
                </a:solidFill>
                <a:latin typeface="Roboto Bold"/>
              </a:rPr>
              <a:t>Domestic Preference Requirements</a:t>
            </a:r>
          </a:p>
        </p:txBody>
      </p:sp>
      <p:grpSp>
        <p:nvGrpSpPr>
          <p:cNvPr id="9" name="Group 9"/>
          <p:cNvGrpSpPr/>
          <p:nvPr/>
        </p:nvGrpSpPr>
        <p:grpSpPr>
          <a:xfrm>
            <a:off x="163587" y="2008758"/>
            <a:ext cx="9494540" cy="3352079"/>
            <a:chOff x="0" y="0"/>
            <a:chExt cx="12659386" cy="4469438"/>
          </a:xfrm>
        </p:grpSpPr>
        <p:sp>
          <p:nvSpPr>
            <p:cNvPr id="10" name="Freeform 10"/>
            <p:cNvSpPr/>
            <p:nvPr/>
          </p:nvSpPr>
          <p:spPr>
            <a:xfrm>
              <a:off x="74914" y="0"/>
              <a:ext cx="2776676" cy="3609679"/>
            </a:xfrm>
            <a:custGeom>
              <a:avLst/>
              <a:gdLst/>
              <a:ahLst/>
              <a:cxnLst/>
              <a:rect l="l" t="t" r="r" b="b"/>
              <a:pathLst>
                <a:path w="2776676" h="3609679">
                  <a:moveTo>
                    <a:pt x="0" y="0"/>
                  </a:moveTo>
                  <a:lnTo>
                    <a:pt x="2776676" y="0"/>
                  </a:lnTo>
                  <a:lnTo>
                    <a:pt x="2776676" y="3609679"/>
                  </a:lnTo>
                  <a:lnTo>
                    <a:pt x="0" y="3609679"/>
                  </a:lnTo>
                  <a:lnTo>
                    <a:pt x="0" y="0"/>
                  </a:lnTo>
                  <a:close/>
                </a:path>
              </a:pathLst>
            </a:custGeom>
            <a:blipFill>
              <a:blip r:embed="rId3"/>
              <a:stretch>
                <a:fillRect/>
              </a:stretch>
            </a:blipFill>
          </p:spPr>
          <p:txBody>
            <a:bodyPr/>
            <a:lstStyle/>
            <a:p>
              <a:endParaRPr lang="en-US"/>
            </a:p>
          </p:txBody>
        </p:sp>
        <p:sp>
          <p:nvSpPr>
            <p:cNvPr id="11" name="Freeform 11"/>
            <p:cNvSpPr/>
            <p:nvPr/>
          </p:nvSpPr>
          <p:spPr>
            <a:xfrm>
              <a:off x="3276229" y="0"/>
              <a:ext cx="2776676" cy="3609679"/>
            </a:xfrm>
            <a:custGeom>
              <a:avLst/>
              <a:gdLst/>
              <a:ahLst/>
              <a:cxnLst/>
              <a:rect l="l" t="t" r="r" b="b"/>
              <a:pathLst>
                <a:path w="2776676" h="3609679">
                  <a:moveTo>
                    <a:pt x="0" y="0"/>
                  </a:moveTo>
                  <a:lnTo>
                    <a:pt x="2776676" y="0"/>
                  </a:lnTo>
                  <a:lnTo>
                    <a:pt x="2776676" y="3609679"/>
                  </a:lnTo>
                  <a:lnTo>
                    <a:pt x="0" y="3609679"/>
                  </a:lnTo>
                  <a:lnTo>
                    <a:pt x="0" y="0"/>
                  </a:lnTo>
                  <a:close/>
                </a:path>
              </a:pathLst>
            </a:custGeom>
            <a:blipFill>
              <a:blip r:embed="rId4"/>
              <a:stretch>
                <a:fillRect/>
              </a:stretch>
            </a:blipFill>
          </p:spPr>
          <p:txBody>
            <a:bodyPr/>
            <a:lstStyle/>
            <a:p>
              <a:endParaRPr lang="en-US"/>
            </a:p>
          </p:txBody>
        </p:sp>
        <p:sp>
          <p:nvSpPr>
            <p:cNvPr id="12" name="Freeform 12"/>
            <p:cNvSpPr/>
            <p:nvPr/>
          </p:nvSpPr>
          <p:spPr>
            <a:xfrm>
              <a:off x="6474434" y="0"/>
              <a:ext cx="2788705" cy="3609679"/>
            </a:xfrm>
            <a:custGeom>
              <a:avLst/>
              <a:gdLst/>
              <a:ahLst/>
              <a:cxnLst/>
              <a:rect l="l" t="t" r="r" b="b"/>
              <a:pathLst>
                <a:path w="2788705" h="3609679">
                  <a:moveTo>
                    <a:pt x="0" y="0"/>
                  </a:moveTo>
                  <a:lnTo>
                    <a:pt x="2788705" y="0"/>
                  </a:lnTo>
                  <a:lnTo>
                    <a:pt x="2788705" y="3609679"/>
                  </a:lnTo>
                  <a:lnTo>
                    <a:pt x="0" y="3609679"/>
                  </a:lnTo>
                  <a:lnTo>
                    <a:pt x="0" y="0"/>
                  </a:lnTo>
                  <a:close/>
                </a:path>
              </a:pathLst>
            </a:custGeom>
            <a:blipFill>
              <a:blip r:embed="rId5"/>
              <a:stretch>
                <a:fillRect/>
              </a:stretch>
            </a:blipFill>
          </p:spPr>
          <p:txBody>
            <a:bodyPr/>
            <a:lstStyle/>
            <a:p>
              <a:endParaRPr lang="en-US"/>
            </a:p>
          </p:txBody>
        </p:sp>
        <p:sp>
          <p:nvSpPr>
            <p:cNvPr id="13" name="Freeform 13"/>
            <p:cNvSpPr/>
            <p:nvPr/>
          </p:nvSpPr>
          <p:spPr>
            <a:xfrm>
              <a:off x="9684668" y="0"/>
              <a:ext cx="2808986" cy="3609679"/>
            </a:xfrm>
            <a:custGeom>
              <a:avLst/>
              <a:gdLst/>
              <a:ahLst/>
              <a:cxnLst/>
              <a:rect l="l" t="t" r="r" b="b"/>
              <a:pathLst>
                <a:path w="2808986" h="3609679">
                  <a:moveTo>
                    <a:pt x="0" y="0"/>
                  </a:moveTo>
                  <a:lnTo>
                    <a:pt x="2808986" y="0"/>
                  </a:lnTo>
                  <a:lnTo>
                    <a:pt x="2808986" y="3609679"/>
                  </a:lnTo>
                  <a:lnTo>
                    <a:pt x="0" y="3609679"/>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0" y="3776018"/>
              <a:ext cx="2926503" cy="352213"/>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Raleway Bold"/>
                </a:rPr>
                <a:t>Executive Order 14005</a:t>
              </a:r>
            </a:p>
          </p:txBody>
        </p:sp>
        <p:sp>
          <p:nvSpPr>
            <p:cNvPr id="15" name="TextBox 15"/>
            <p:cNvSpPr txBox="1"/>
            <p:nvPr/>
          </p:nvSpPr>
          <p:spPr>
            <a:xfrm>
              <a:off x="3275928" y="3776018"/>
              <a:ext cx="2777278" cy="352213"/>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Raleway Bold"/>
                </a:rPr>
                <a:t>OMB Implementation</a:t>
              </a:r>
            </a:p>
          </p:txBody>
        </p:sp>
        <p:sp>
          <p:nvSpPr>
            <p:cNvPr id="16" name="TextBox 16"/>
            <p:cNvSpPr txBox="1"/>
            <p:nvPr/>
          </p:nvSpPr>
          <p:spPr>
            <a:xfrm>
              <a:off x="6897873" y="3776018"/>
              <a:ext cx="1930400" cy="352213"/>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Raleway Bold"/>
                </a:rPr>
                <a:t>OMB Guidance</a:t>
              </a:r>
            </a:p>
          </p:txBody>
        </p:sp>
        <p:sp>
          <p:nvSpPr>
            <p:cNvPr id="17" name="TextBox 17"/>
            <p:cNvSpPr txBox="1"/>
            <p:nvPr/>
          </p:nvSpPr>
          <p:spPr>
            <a:xfrm>
              <a:off x="9518937" y="3748925"/>
              <a:ext cx="3140449" cy="720513"/>
            </a:xfrm>
            <a:prstGeom prst="rect">
              <a:avLst/>
            </a:prstGeom>
          </p:spPr>
          <p:txBody>
            <a:bodyPr lIns="0" tIns="0" rIns="0" bIns="0" rtlCol="0" anchor="t">
              <a:spAutoFit/>
            </a:bodyPr>
            <a:lstStyle/>
            <a:p>
              <a:pPr algn="ctr">
                <a:lnSpc>
                  <a:spcPts val="2239"/>
                </a:lnSpc>
                <a:spcBef>
                  <a:spcPct val="0"/>
                </a:spcBef>
              </a:pPr>
              <a:r>
                <a:rPr lang="en-US" sz="1599">
                  <a:solidFill>
                    <a:srgbClr val="FFFFFF"/>
                  </a:solidFill>
                  <a:latin typeface="Raleway Bold"/>
                </a:rPr>
                <a:t>Infrastructure Investment &amp; Jobs Act</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79490" y="231140"/>
            <a:ext cx="6074220"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Domestic Preference Requirements</a:t>
            </a:r>
          </a:p>
        </p:txBody>
      </p:sp>
      <p:grpSp>
        <p:nvGrpSpPr>
          <p:cNvPr id="9" name="Group 9"/>
          <p:cNvGrpSpPr/>
          <p:nvPr/>
        </p:nvGrpSpPr>
        <p:grpSpPr>
          <a:xfrm>
            <a:off x="957673" y="1038050"/>
            <a:ext cx="7693523" cy="6082202"/>
            <a:chOff x="0" y="0"/>
            <a:chExt cx="10258030" cy="8109603"/>
          </a:xfrm>
        </p:grpSpPr>
        <p:sp>
          <p:nvSpPr>
            <p:cNvPr id="10" name="Freeform 10"/>
            <p:cNvSpPr/>
            <p:nvPr/>
          </p:nvSpPr>
          <p:spPr>
            <a:xfrm>
              <a:off x="4012521" y="0"/>
              <a:ext cx="6245509" cy="8109603"/>
            </a:xfrm>
            <a:custGeom>
              <a:avLst/>
              <a:gdLst/>
              <a:ahLst/>
              <a:cxnLst/>
              <a:rect l="l" t="t" r="r" b="b"/>
              <a:pathLst>
                <a:path w="6245509" h="8109603">
                  <a:moveTo>
                    <a:pt x="0" y="0"/>
                  </a:moveTo>
                  <a:lnTo>
                    <a:pt x="6245509" y="0"/>
                  </a:lnTo>
                  <a:lnTo>
                    <a:pt x="6245509" y="8109603"/>
                  </a:lnTo>
                  <a:lnTo>
                    <a:pt x="0" y="8109603"/>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0" y="818489"/>
              <a:ext cx="3515382" cy="641773"/>
            </a:xfrm>
            <a:prstGeom prst="rect">
              <a:avLst/>
            </a:prstGeom>
          </p:spPr>
          <p:txBody>
            <a:bodyPr lIns="0" tIns="0" rIns="0" bIns="0" rtlCol="0" anchor="t">
              <a:spAutoFit/>
            </a:bodyPr>
            <a:lstStyle/>
            <a:p>
              <a:pPr algn="r">
                <a:lnSpc>
                  <a:spcPts val="3919"/>
                </a:lnSpc>
                <a:spcBef>
                  <a:spcPct val="0"/>
                </a:spcBef>
              </a:pPr>
              <a:r>
                <a:rPr lang="en-US" sz="2799" u="sng">
                  <a:solidFill>
                    <a:srgbClr val="FFFFFF"/>
                  </a:solidFill>
                  <a:latin typeface="Roboto Bold"/>
                </a:rPr>
                <a:t>Most Important</a:t>
              </a:r>
            </a:p>
          </p:txBody>
        </p:sp>
        <p:sp>
          <p:nvSpPr>
            <p:cNvPr id="12" name="TextBox 12"/>
            <p:cNvSpPr txBox="1"/>
            <p:nvPr/>
          </p:nvSpPr>
          <p:spPr>
            <a:xfrm>
              <a:off x="141038" y="1535448"/>
              <a:ext cx="3374344" cy="1755902"/>
            </a:xfrm>
            <a:prstGeom prst="rect">
              <a:avLst/>
            </a:prstGeom>
          </p:spPr>
          <p:txBody>
            <a:bodyPr lIns="0" tIns="0" rIns="0" bIns="0" rtlCol="0" anchor="t">
              <a:spAutoFit/>
            </a:bodyPr>
            <a:lstStyle/>
            <a:p>
              <a:pPr algn="r">
                <a:lnSpc>
                  <a:spcPts val="2628"/>
                </a:lnSpc>
              </a:pPr>
              <a:r>
                <a:rPr lang="en-US" sz="1800">
                  <a:solidFill>
                    <a:srgbClr val="FFFFFF"/>
                  </a:solidFill>
                  <a:latin typeface="Raleway"/>
                </a:rPr>
                <a:t>Build America, Buy America Requirements for grants executed after May 14, 2022</a:t>
              </a:r>
            </a:p>
          </p:txBody>
        </p:sp>
        <p:sp>
          <p:nvSpPr>
            <p:cNvPr id="13" name="TextBox 13"/>
            <p:cNvSpPr txBox="1"/>
            <p:nvPr/>
          </p:nvSpPr>
          <p:spPr>
            <a:xfrm>
              <a:off x="141038" y="6868631"/>
              <a:ext cx="3374344" cy="866902"/>
            </a:xfrm>
            <a:prstGeom prst="rect">
              <a:avLst/>
            </a:prstGeom>
          </p:spPr>
          <p:txBody>
            <a:bodyPr lIns="0" tIns="0" rIns="0" bIns="0" rtlCol="0" anchor="t">
              <a:spAutoFit/>
            </a:bodyPr>
            <a:lstStyle/>
            <a:p>
              <a:pPr algn="r">
                <a:lnSpc>
                  <a:spcPts val="2628"/>
                </a:lnSpc>
              </a:pPr>
              <a:r>
                <a:rPr lang="en-US" sz="1800">
                  <a:solidFill>
                    <a:srgbClr val="FFFFFF"/>
                  </a:solidFill>
                  <a:latin typeface="Raleway"/>
                </a:rPr>
                <a:t>Pictured: MARAD Grant Terms &amp; Conditions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390" r="-6390"/>
            </a:stretch>
          </a:blipFill>
        </p:spPr>
        <p:txBody>
          <a:bodyPr/>
          <a:lstStyle/>
          <a:p>
            <a:endParaRPr lang="en-US"/>
          </a:p>
        </p:txBody>
      </p:sp>
      <p:grpSp>
        <p:nvGrpSpPr>
          <p:cNvPr id="3" name="Group 3"/>
          <p:cNvGrpSpPr/>
          <p:nvPr/>
        </p:nvGrpSpPr>
        <p:grpSpPr>
          <a:xfrm>
            <a:off x="623337" y="2964043"/>
            <a:ext cx="6460325" cy="1878087"/>
            <a:chOff x="0" y="0"/>
            <a:chExt cx="8613767" cy="2504116"/>
          </a:xfrm>
        </p:grpSpPr>
        <p:grpSp>
          <p:nvGrpSpPr>
            <p:cNvPr id="4" name="Group 4"/>
            <p:cNvGrpSpPr/>
            <p:nvPr/>
          </p:nvGrpSpPr>
          <p:grpSpPr>
            <a:xfrm>
              <a:off x="0" y="0"/>
              <a:ext cx="8613767" cy="2504116"/>
              <a:chOff x="0" y="0"/>
              <a:chExt cx="3190284" cy="927450"/>
            </a:xfrm>
          </p:grpSpPr>
          <p:sp>
            <p:nvSpPr>
              <p:cNvPr id="5" name="Freeform 5"/>
              <p:cNvSpPr/>
              <p:nvPr/>
            </p:nvSpPr>
            <p:spPr>
              <a:xfrm>
                <a:off x="0" y="0"/>
                <a:ext cx="3190284" cy="927450"/>
              </a:xfrm>
              <a:custGeom>
                <a:avLst/>
                <a:gdLst/>
                <a:ahLst/>
                <a:cxnLst/>
                <a:rect l="l" t="t" r="r" b="b"/>
                <a:pathLst>
                  <a:path w="3190284" h="927450">
                    <a:moveTo>
                      <a:pt x="0" y="0"/>
                    </a:moveTo>
                    <a:lnTo>
                      <a:pt x="3190284" y="0"/>
                    </a:lnTo>
                    <a:lnTo>
                      <a:pt x="3190284" y="927450"/>
                    </a:lnTo>
                    <a:lnTo>
                      <a:pt x="0" y="927450"/>
                    </a:lnTo>
                    <a:close/>
                  </a:path>
                </a:pathLst>
              </a:custGeom>
              <a:solidFill>
                <a:srgbClr val="3E83C8">
                  <a:alpha val="69804"/>
                </a:srgbClr>
              </a:solidFill>
            </p:spPr>
            <p:txBody>
              <a:bodyPr/>
              <a:lstStyle/>
              <a:p>
                <a:endParaRPr lang="en-US"/>
              </a:p>
            </p:txBody>
          </p:sp>
          <p:sp>
            <p:nvSpPr>
              <p:cNvPr id="6" name="TextBox 6"/>
              <p:cNvSpPr txBox="1"/>
              <p:nvPr/>
            </p:nvSpPr>
            <p:spPr>
              <a:xfrm>
                <a:off x="0" y="-28575"/>
                <a:ext cx="3190284" cy="956025"/>
              </a:xfrm>
              <a:prstGeom prst="rect">
                <a:avLst/>
              </a:prstGeom>
            </p:spPr>
            <p:txBody>
              <a:bodyPr lIns="27093" tIns="27093" rIns="27093" bIns="27093" rtlCol="0" anchor="ctr"/>
              <a:lstStyle/>
              <a:p>
                <a:pPr algn="ctr">
                  <a:lnSpc>
                    <a:spcPts val="1418"/>
                  </a:lnSpc>
                </a:pPr>
                <a:endParaRPr/>
              </a:p>
            </p:txBody>
          </p:sp>
        </p:grpSp>
        <p:sp>
          <p:nvSpPr>
            <p:cNvPr id="7" name="TextBox 7"/>
            <p:cNvSpPr txBox="1"/>
            <p:nvPr/>
          </p:nvSpPr>
          <p:spPr>
            <a:xfrm>
              <a:off x="153277" y="-28575"/>
              <a:ext cx="8336761" cy="2307485"/>
            </a:xfrm>
            <a:prstGeom prst="rect">
              <a:avLst/>
            </a:prstGeom>
          </p:spPr>
          <p:txBody>
            <a:bodyPr lIns="0" tIns="0" rIns="0" bIns="0" rtlCol="0" anchor="t">
              <a:spAutoFit/>
            </a:bodyPr>
            <a:lstStyle/>
            <a:p>
              <a:pPr>
                <a:lnSpc>
                  <a:spcPts val="6877"/>
                </a:lnSpc>
              </a:pPr>
              <a:r>
                <a:rPr lang="en-US" sz="5546">
                  <a:solidFill>
                    <a:srgbClr val="FFFFFF"/>
                  </a:solidFill>
                  <a:latin typeface="Raleway"/>
                </a:rPr>
                <a:t>Mission &amp; Program Overview</a:t>
              </a:r>
            </a:p>
          </p:txBody>
        </p:sp>
      </p:grpSp>
      <p:grpSp>
        <p:nvGrpSpPr>
          <p:cNvPr id="8" name="Group 8"/>
          <p:cNvGrpSpPr/>
          <p:nvPr/>
        </p:nvGrpSpPr>
        <p:grpSpPr>
          <a:xfrm>
            <a:off x="0" y="0"/>
            <a:ext cx="9753600" cy="1143000"/>
            <a:chOff x="0" y="0"/>
            <a:chExt cx="3612444" cy="344176"/>
          </a:xfrm>
        </p:grpSpPr>
        <p:sp>
          <p:nvSpPr>
            <p:cNvPr id="9" name="Freeform 9"/>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0" name="TextBox 10"/>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1" name="Group 11"/>
          <p:cNvGrpSpPr/>
          <p:nvPr/>
        </p:nvGrpSpPr>
        <p:grpSpPr>
          <a:xfrm>
            <a:off x="6586686" y="146502"/>
            <a:ext cx="2975967" cy="636270"/>
            <a:chOff x="0" y="0"/>
            <a:chExt cx="3967956" cy="848360"/>
          </a:xfrm>
        </p:grpSpPr>
        <p:sp>
          <p:nvSpPr>
            <p:cNvPr id="12" name="Freeform 12"/>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4" name="TextBox 14"/>
          <p:cNvSpPr txBox="1"/>
          <p:nvPr/>
        </p:nvSpPr>
        <p:spPr>
          <a:xfrm>
            <a:off x="163862" y="134120"/>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Office of Ports &amp; Waterways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9" name="Freeform 9"/>
          <p:cNvSpPr/>
          <p:nvPr/>
        </p:nvSpPr>
        <p:spPr>
          <a:xfrm>
            <a:off x="0" y="842862"/>
            <a:ext cx="9831985" cy="9807405"/>
          </a:xfrm>
          <a:custGeom>
            <a:avLst/>
            <a:gdLst/>
            <a:ahLst/>
            <a:cxnLst/>
            <a:rect l="l" t="t" r="r" b="b"/>
            <a:pathLst>
              <a:path w="9831985" h="9807405">
                <a:moveTo>
                  <a:pt x="0" y="0"/>
                </a:moveTo>
                <a:lnTo>
                  <a:pt x="9831985" y="0"/>
                </a:lnTo>
                <a:lnTo>
                  <a:pt x="9831985" y="9807406"/>
                </a:lnTo>
                <a:lnTo>
                  <a:pt x="0" y="9807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2"/>
          <p:cNvGrpSpPr/>
          <p:nvPr/>
        </p:nvGrpSpPr>
        <p:grpSpPr>
          <a:xfrm>
            <a:off x="0" y="0"/>
            <a:ext cx="9753600" cy="1219200"/>
            <a:chOff x="0" y="0"/>
            <a:chExt cx="13004800" cy="1239032"/>
          </a:xfrm>
        </p:grpSpPr>
        <p:grpSp>
          <p:nvGrpSpPr>
            <p:cNvPr id="3" name="Group 3"/>
            <p:cNvGrpSpPr/>
            <p:nvPr/>
          </p:nvGrpSpPr>
          <p:grpSpPr>
            <a:xfrm>
              <a:off x="0" y="0"/>
              <a:ext cx="13004800" cy="1239032"/>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sp>
          <p:nvSpPr>
            <p:cNvPr id="6" name="Freeform 6"/>
            <p:cNvSpPr/>
            <p:nvPr/>
          </p:nvSpPr>
          <p:spPr>
            <a:xfrm>
              <a:off x="11032836" y="230490"/>
              <a:ext cx="330468" cy="334456"/>
            </a:xfrm>
            <a:custGeom>
              <a:avLst/>
              <a:gdLst/>
              <a:ahLst/>
              <a:cxnLst/>
              <a:rect l="l" t="t" r="r" b="b"/>
              <a:pathLst>
                <a:path w="330468" h="334456">
                  <a:moveTo>
                    <a:pt x="0" y="0"/>
                  </a:moveTo>
                  <a:lnTo>
                    <a:pt x="330468" y="0"/>
                  </a:lnTo>
                  <a:lnTo>
                    <a:pt x="330468" y="334455"/>
                  </a:lnTo>
                  <a:lnTo>
                    <a:pt x="0" y="33445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8782248" y="138186"/>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sp>
          <p:nvSpPr>
            <p:cNvPr id="8" name="TextBox 8"/>
            <p:cNvSpPr txBox="1"/>
            <p:nvPr/>
          </p:nvSpPr>
          <p:spPr>
            <a:xfrm>
              <a:off x="505987" y="440690"/>
              <a:ext cx="8098960" cy="53467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Office of Port Infrastructure Development</a:t>
              </a:r>
            </a:p>
          </p:txBody>
        </p:sp>
      </p:grpSp>
      <p:sp>
        <p:nvSpPr>
          <p:cNvPr id="10" name="TextBox 10"/>
          <p:cNvSpPr txBox="1"/>
          <p:nvPr/>
        </p:nvSpPr>
        <p:spPr>
          <a:xfrm>
            <a:off x="2565184" y="3015617"/>
            <a:ext cx="4750016" cy="1150617"/>
          </a:xfrm>
          <a:prstGeom prst="rect">
            <a:avLst/>
          </a:prstGeom>
        </p:spPr>
        <p:txBody>
          <a:bodyPr wrap="square" lIns="0" tIns="0" rIns="0" bIns="0" rtlCol="0" anchor="t">
            <a:spAutoFit/>
          </a:bodyPr>
          <a:lstStyle/>
          <a:p>
            <a:pPr algn="ctr">
              <a:lnSpc>
                <a:spcPts val="9377"/>
              </a:lnSpc>
              <a:spcBef>
                <a:spcPct val="0"/>
              </a:spcBef>
            </a:pPr>
            <a:r>
              <a:rPr lang="en-US" sz="6698" dirty="0">
                <a:solidFill>
                  <a:srgbClr val="FFFFFF"/>
                </a:solidFill>
                <a:latin typeface="Roboto Bold"/>
              </a:rPr>
              <a:t>Questions?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189186" y="1262350"/>
            <a:ext cx="9373467" cy="5589682"/>
          </a:xfrm>
          <a:custGeom>
            <a:avLst/>
            <a:gdLst/>
            <a:ahLst/>
            <a:cxnLst/>
            <a:rect l="l" t="t" r="r" b="b"/>
            <a:pathLst>
              <a:path w="9373467" h="5589682">
                <a:moveTo>
                  <a:pt x="0" y="0"/>
                </a:moveTo>
                <a:lnTo>
                  <a:pt x="9373467" y="0"/>
                </a:lnTo>
                <a:lnTo>
                  <a:pt x="9373467" y="5589682"/>
                </a:lnTo>
                <a:lnTo>
                  <a:pt x="0" y="5589682"/>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9753600" cy="1143000"/>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4876800" y="2468005"/>
            <a:ext cx="3488675" cy="3373755"/>
          </a:xfrm>
          <a:prstGeom prst="rect">
            <a:avLst/>
          </a:prstGeom>
        </p:spPr>
        <p:txBody>
          <a:bodyPr lIns="0" tIns="0" rIns="0" bIns="0" rtlCol="0" anchor="t">
            <a:spAutoFit/>
          </a:bodyPr>
          <a:lstStyle/>
          <a:p>
            <a:pPr>
              <a:lnSpc>
                <a:spcPts val="6719"/>
              </a:lnSpc>
            </a:pPr>
            <a:r>
              <a:rPr lang="en-US" sz="4800">
                <a:solidFill>
                  <a:srgbClr val="FFFFFF"/>
                </a:solidFill>
                <a:latin typeface="Roboto Bold"/>
              </a:rPr>
              <a:t>DOT-OIG</a:t>
            </a:r>
          </a:p>
          <a:p>
            <a:pPr>
              <a:lnSpc>
                <a:spcPts val="6719"/>
              </a:lnSpc>
              <a:spcBef>
                <a:spcPct val="0"/>
              </a:spcBef>
            </a:pPr>
            <a:r>
              <a:rPr lang="en-US" sz="4800">
                <a:solidFill>
                  <a:srgbClr val="FFFFFF"/>
                </a:solidFill>
                <a:latin typeface="Roboto Bold"/>
              </a:rPr>
              <a:t>Fraud Awareness Briefing</a:t>
            </a:r>
          </a:p>
        </p:txBody>
      </p:sp>
      <p:sp>
        <p:nvSpPr>
          <p:cNvPr id="10" name="TextBox 10"/>
          <p:cNvSpPr txBox="1"/>
          <p:nvPr/>
        </p:nvSpPr>
        <p:spPr>
          <a:xfrm>
            <a:off x="331076" y="2753185"/>
            <a:ext cx="3663906" cy="111823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Raleway"/>
              </a:rPr>
              <a:t>U.S. Department of Transportation Office of Inspector General</a:t>
            </a:r>
          </a:p>
        </p:txBody>
      </p:sp>
      <p:sp>
        <p:nvSpPr>
          <p:cNvPr id="11" name="TextBox 11"/>
          <p:cNvSpPr txBox="1"/>
          <p:nvPr/>
        </p:nvSpPr>
        <p:spPr>
          <a:xfrm>
            <a:off x="378372" y="4150120"/>
            <a:ext cx="3569313" cy="167259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Raleway"/>
              </a:rPr>
              <a:t>SAC Craig Miles</a:t>
            </a:r>
          </a:p>
          <a:p>
            <a:pPr algn="ctr">
              <a:lnSpc>
                <a:spcPts val="3359"/>
              </a:lnSpc>
              <a:spcBef>
                <a:spcPct val="0"/>
              </a:spcBef>
            </a:pPr>
            <a:r>
              <a:rPr lang="en-US" sz="2400">
                <a:solidFill>
                  <a:srgbClr val="FFFFFF"/>
                </a:solidFill>
                <a:latin typeface="Raleway"/>
              </a:rPr>
              <a:t>ASAC Allen Waked</a:t>
            </a:r>
          </a:p>
          <a:p>
            <a:pPr algn="ctr">
              <a:lnSpc>
                <a:spcPts val="3359"/>
              </a:lnSpc>
              <a:spcBef>
                <a:spcPct val="0"/>
              </a:spcBef>
            </a:pPr>
            <a:r>
              <a:rPr lang="en-US" sz="2400">
                <a:solidFill>
                  <a:srgbClr val="FFFFFF"/>
                </a:solidFill>
                <a:latin typeface="Raleway"/>
              </a:rPr>
              <a:t>ASAC Greg Thompson</a:t>
            </a:r>
          </a:p>
          <a:p>
            <a:pPr algn="ctr">
              <a:lnSpc>
                <a:spcPts val="3359"/>
              </a:lnSpc>
              <a:spcBef>
                <a:spcPct val="0"/>
              </a:spcBef>
            </a:pPr>
            <a:r>
              <a:rPr lang="en-US" sz="2400">
                <a:solidFill>
                  <a:srgbClr val="FFFFFF"/>
                </a:solidFill>
                <a:latin typeface="Raleway"/>
              </a:rPr>
              <a:t>Mid-Atlantic Region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731520" y="159837"/>
            <a:ext cx="1896358"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Outline</a:t>
            </a:r>
          </a:p>
        </p:txBody>
      </p:sp>
      <p:sp>
        <p:nvSpPr>
          <p:cNvPr id="9" name="TextBox 9"/>
          <p:cNvSpPr txBox="1"/>
          <p:nvPr/>
        </p:nvSpPr>
        <p:spPr>
          <a:xfrm>
            <a:off x="619430" y="1328928"/>
            <a:ext cx="8514739" cy="5254752"/>
          </a:xfrm>
          <a:prstGeom prst="rect">
            <a:avLst/>
          </a:prstGeom>
        </p:spPr>
        <p:txBody>
          <a:bodyPr lIns="0" tIns="0" rIns="0" bIns="0" rtlCol="0" anchor="t">
            <a:spAutoFit/>
          </a:bodyPr>
          <a:lstStyle/>
          <a:p>
            <a:pPr marL="518160" lvl="1" indent="-259080">
              <a:lnSpc>
                <a:spcPts val="3504"/>
              </a:lnSpc>
              <a:buFont typeface="Arial"/>
              <a:buChar char="•"/>
            </a:pPr>
            <a:r>
              <a:rPr lang="en-US" sz="2400">
                <a:solidFill>
                  <a:srgbClr val="FFFFFF"/>
                </a:solidFill>
                <a:latin typeface="Raleway"/>
              </a:rPr>
              <a:t>Coronavirus Aid, Relief and Economic Security (CARES) Act</a:t>
            </a:r>
          </a:p>
          <a:p>
            <a:pPr marL="518160" lvl="1" indent="-259080">
              <a:lnSpc>
                <a:spcPts val="3504"/>
              </a:lnSpc>
              <a:buFont typeface="Arial"/>
              <a:buChar char="•"/>
            </a:pPr>
            <a:r>
              <a:rPr lang="en-US" sz="2400">
                <a:solidFill>
                  <a:srgbClr val="FFFFFF"/>
                </a:solidFill>
                <a:latin typeface="Raleway"/>
              </a:rPr>
              <a:t>Coronavirus Response and Relief Supplemental Appropriations (CRRSA) Act</a:t>
            </a:r>
          </a:p>
          <a:p>
            <a:pPr marL="518160" lvl="1" indent="-259080">
              <a:lnSpc>
                <a:spcPts val="3504"/>
              </a:lnSpc>
              <a:buFont typeface="Arial"/>
              <a:buChar char="•"/>
            </a:pPr>
            <a:r>
              <a:rPr lang="en-US" sz="2400">
                <a:solidFill>
                  <a:srgbClr val="FFFFFF"/>
                </a:solidFill>
                <a:latin typeface="Raleway"/>
              </a:rPr>
              <a:t>American Rescue Plan (ARP) Act</a:t>
            </a:r>
          </a:p>
          <a:p>
            <a:pPr marL="518160" lvl="1" indent="-259080">
              <a:lnSpc>
                <a:spcPts val="3504"/>
              </a:lnSpc>
              <a:buFont typeface="Arial"/>
              <a:buChar char="•"/>
            </a:pPr>
            <a:r>
              <a:rPr lang="en-US" sz="2400">
                <a:solidFill>
                  <a:srgbClr val="FFFFFF"/>
                </a:solidFill>
                <a:latin typeface="Raleway"/>
              </a:rPr>
              <a:t>Infrastructure Investment and Jobs Act (IIJA)</a:t>
            </a:r>
          </a:p>
          <a:p>
            <a:pPr marL="518160" lvl="1" indent="-259080">
              <a:lnSpc>
                <a:spcPts val="3504"/>
              </a:lnSpc>
              <a:buFont typeface="Arial"/>
              <a:buChar char="•"/>
            </a:pPr>
            <a:r>
              <a:rPr lang="en-US" sz="2400">
                <a:solidFill>
                  <a:srgbClr val="FFFFFF"/>
                </a:solidFill>
                <a:latin typeface="Raleway"/>
              </a:rPr>
              <a:t>Red Flag Indicators for Common Fraud Schemes</a:t>
            </a:r>
          </a:p>
          <a:p>
            <a:pPr marL="518160" lvl="1" indent="-259080">
              <a:lnSpc>
                <a:spcPts val="3504"/>
              </a:lnSpc>
              <a:buFont typeface="Arial"/>
              <a:buChar char="•"/>
            </a:pPr>
            <a:r>
              <a:rPr lang="en-US" sz="2400">
                <a:solidFill>
                  <a:srgbClr val="FFFFFF"/>
                </a:solidFill>
                <a:latin typeface="Raleway"/>
              </a:rPr>
              <a:t>Civil and Criminal Statutes</a:t>
            </a:r>
          </a:p>
          <a:p>
            <a:pPr marL="518160" lvl="1" indent="-259080">
              <a:lnSpc>
                <a:spcPts val="3504"/>
              </a:lnSpc>
              <a:buFont typeface="Arial"/>
              <a:buChar char="•"/>
            </a:pPr>
            <a:r>
              <a:rPr lang="en-US" sz="2400">
                <a:solidFill>
                  <a:srgbClr val="FFFFFF"/>
                </a:solidFill>
                <a:latin typeface="Raleway"/>
              </a:rPr>
              <a:t>American Recovery and Reinvestment Act (ARRA) Previous Stimulus Relief Funding/Success Stories</a:t>
            </a:r>
          </a:p>
          <a:p>
            <a:pPr marL="518160" lvl="1" indent="-259080">
              <a:lnSpc>
                <a:spcPts val="3504"/>
              </a:lnSpc>
              <a:buFont typeface="Arial"/>
              <a:buChar char="•"/>
            </a:pPr>
            <a:r>
              <a:rPr lang="en-US" sz="2400">
                <a:solidFill>
                  <a:srgbClr val="FFFFFF"/>
                </a:solidFill>
                <a:latin typeface="Raleway"/>
              </a:rPr>
              <a:t>Hotline/Contact Information</a:t>
            </a:r>
          </a:p>
          <a:p>
            <a:pPr marL="518160" lvl="1" indent="-259080">
              <a:lnSpc>
                <a:spcPts val="3504"/>
              </a:lnSpc>
              <a:buFont typeface="Arial"/>
              <a:buChar char="•"/>
            </a:pPr>
            <a:r>
              <a:rPr lang="en-US" sz="2400">
                <a:solidFill>
                  <a:srgbClr val="FFFFFF"/>
                </a:solidFill>
                <a:latin typeface="Raleway"/>
              </a:rPr>
              <a:t>Questions</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731520" y="159837"/>
            <a:ext cx="3950838"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CARES Act</a:t>
            </a:r>
          </a:p>
        </p:txBody>
      </p:sp>
      <p:grpSp>
        <p:nvGrpSpPr>
          <p:cNvPr id="9" name="Group 9"/>
          <p:cNvGrpSpPr/>
          <p:nvPr/>
        </p:nvGrpSpPr>
        <p:grpSpPr>
          <a:xfrm>
            <a:off x="518588" y="1143000"/>
            <a:ext cx="8701612" cy="6095267"/>
            <a:chOff x="-134456" y="46736"/>
            <a:chExt cx="11602150" cy="8127023"/>
          </a:xfrm>
        </p:grpSpPr>
        <p:sp>
          <p:nvSpPr>
            <p:cNvPr id="10" name="Freeform 10"/>
            <p:cNvSpPr/>
            <p:nvPr/>
          </p:nvSpPr>
          <p:spPr>
            <a:xfrm>
              <a:off x="1143756" y="3640836"/>
              <a:ext cx="8796563" cy="4532923"/>
            </a:xfrm>
            <a:custGeom>
              <a:avLst/>
              <a:gdLst/>
              <a:ahLst/>
              <a:cxnLst/>
              <a:rect l="l" t="t" r="r" b="b"/>
              <a:pathLst>
                <a:path w="8796563" h="4532923">
                  <a:moveTo>
                    <a:pt x="0" y="0"/>
                  </a:moveTo>
                  <a:lnTo>
                    <a:pt x="8796563" y="0"/>
                  </a:lnTo>
                  <a:lnTo>
                    <a:pt x="8796563" y="4532923"/>
                  </a:lnTo>
                  <a:lnTo>
                    <a:pt x="0" y="4532923"/>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134456" y="46736"/>
              <a:ext cx="11602150" cy="3539260"/>
            </a:xfrm>
            <a:prstGeom prst="rect">
              <a:avLst/>
            </a:prstGeom>
          </p:spPr>
          <p:txBody>
            <a:bodyPr wrap="square" lIns="0" tIns="0" rIns="0" bIns="0" rtlCol="0" anchor="t">
              <a:spAutoFit/>
            </a:bodyPr>
            <a:lstStyle/>
            <a:p>
              <a:pPr>
                <a:lnSpc>
                  <a:spcPts val="3504"/>
                </a:lnSpc>
              </a:pPr>
              <a:r>
                <a:rPr lang="en-US" sz="2400" dirty="0">
                  <a:solidFill>
                    <a:srgbClr val="FFFFFF"/>
                  </a:solidFill>
                  <a:latin typeface="Raleway"/>
                </a:rPr>
                <a:t>In March 2020, the President signed the Coronavirus Aid, Relief and Economic Security (CARES) Act into law, providing over $2 trillion in emergency relief in the face of the ongoing COVID-19 pandemic. Along with expanded worker protections and individual payments to taxpayers, the bill also provided over $36 billion to DOT:</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731520" y="18867"/>
            <a:ext cx="5401266" cy="834390"/>
          </a:xfrm>
          <a:prstGeom prst="rect">
            <a:avLst/>
          </a:prstGeom>
        </p:spPr>
        <p:txBody>
          <a:bodyPr lIns="0" tIns="0" rIns="0" bIns="0" rtlCol="0" anchor="t">
            <a:spAutoFit/>
          </a:bodyPr>
          <a:lstStyle/>
          <a:p>
            <a:pPr>
              <a:lnSpc>
                <a:spcPts val="3359"/>
              </a:lnSpc>
            </a:pPr>
            <a:r>
              <a:rPr lang="en-US" sz="2400">
                <a:solidFill>
                  <a:srgbClr val="FFFFFF"/>
                </a:solidFill>
                <a:latin typeface="Roboto Bold"/>
              </a:rPr>
              <a:t>CARES Act Response</a:t>
            </a:r>
          </a:p>
          <a:p>
            <a:pPr>
              <a:lnSpc>
                <a:spcPts val="3359"/>
              </a:lnSpc>
              <a:spcBef>
                <a:spcPct val="0"/>
              </a:spcBef>
            </a:pPr>
            <a:r>
              <a:rPr lang="en-US" sz="2400">
                <a:solidFill>
                  <a:srgbClr val="FFFFFF"/>
                </a:solidFill>
                <a:latin typeface="Roboto Bold"/>
              </a:rPr>
              <a:t>Supplemental Appropriations</a:t>
            </a:r>
          </a:p>
        </p:txBody>
      </p:sp>
      <p:sp>
        <p:nvSpPr>
          <p:cNvPr id="9" name="Freeform 9"/>
          <p:cNvSpPr/>
          <p:nvPr/>
        </p:nvSpPr>
        <p:spPr>
          <a:xfrm>
            <a:off x="1283772" y="3368942"/>
            <a:ext cx="7186056" cy="3495501"/>
          </a:xfrm>
          <a:custGeom>
            <a:avLst/>
            <a:gdLst/>
            <a:ahLst/>
            <a:cxnLst/>
            <a:rect l="l" t="t" r="r" b="b"/>
            <a:pathLst>
              <a:path w="7186056" h="3495501">
                <a:moveTo>
                  <a:pt x="0" y="0"/>
                </a:moveTo>
                <a:lnTo>
                  <a:pt x="7186056" y="0"/>
                </a:lnTo>
                <a:lnTo>
                  <a:pt x="7186056" y="3495501"/>
                </a:lnTo>
                <a:lnTo>
                  <a:pt x="0" y="3495501"/>
                </a:lnTo>
                <a:lnTo>
                  <a:pt x="0" y="0"/>
                </a:lnTo>
                <a:close/>
              </a:path>
            </a:pathLst>
          </a:custGeom>
          <a:blipFill>
            <a:blip r:embed="rId3"/>
            <a:stretch>
              <a:fillRect t="-2054" b="-3650"/>
            </a:stretch>
          </a:blipFill>
        </p:spPr>
        <p:txBody>
          <a:bodyPr/>
          <a:lstStyle/>
          <a:p>
            <a:endParaRPr lang="en-US"/>
          </a:p>
        </p:txBody>
      </p:sp>
      <p:sp>
        <p:nvSpPr>
          <p:cNvPr id="10" name="TextBox 10"/>
          <p:cNvSpPr txBox="1"/>
          <p:nvPr/>
        </p:nvSpPr>
        <p:spPr>
          <a:xfrm>
            <a:off x="385915" y="1246640"/>
            <a:ext cx="8981769" cy="2205604"/>
          </a:xfrm>
          <a:prstGeom prst="rect">
            <a:avLst/>
          </a:prstGeom>
        </p:spPr>
        <p:txBody>
          <a:bodyPr wrap="square" lIns="0" tIns="0" rIns="0" bIns="0" rtlCol="0" anchor="t">
            <a:spAutoFit/>
          </a:bodyPr>
          <a:lstStyle/>
          <a:p>
            <a:pPr>
              <a:lnSpc>
                <a:spcPts val="3504"/>
              </a:lnSpc>
            </a:pPr>
            <a:r>
              <a:rPr lang="en-US" sz="2400" dirty="0">
                <a:solidFill>
                  <a:srgbClr val="FFFFFF"/>
                </a:solidFill>
                <a:latin typeface="Raleway"/>
              </a:rPr>
              <a:t>In December 2020, the President signed the Coronavirus Response and Relief Supplemental Appropriations (CRRSA) Act, which includes $900 billion in supplemental appropriations for COVID-19 relief. The bill also provided over $27 billion to DOT:</a:t>
            </a:r>
          </a:p>
          <a:p>
            <a:pPr>
              <a:lnSpc>
                <a:spcPts val="3504"/>
              </a:lnSpc>
            </a:pPr>
            <a:endParaRPr lang="en-US" sz="2400" dirty="0">
              <a:solidFill>
                <a:srgbClr val="FFFFFF"/>
              </a:solidFill>
              <a:latin typeface="Raleway"/>
            </a:endParaRPr>
          </a:p>
        </p:txBody>
      </p:sp>
      <p:sp>
        <p:nvSpPr>
          <p:cNvPr id="11" name="TextBox 11"/>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139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619430" y="275407"/>
            <a:ext cx="5527390" cy="507365"/>
          </a:xfrm>
          <a:prstGeom prst="rect">
            <a:avLst/>
          </a:prstGeom>
        </p:spPr>
        <p:txBody>
          <a:bodyPr lIns="0" tIns="0" rIns="0" bIns="0" rtlCol="0" anchor="t">
            <a:spAutoFit/>
          </a:bodyPr>
          <a:lstStyle/>
          <a:p>
            <a:pPr>
              <a:lnSpc>
                <a:spcPts val="4060"/>
              </a:lnSpc>
              <a:spcBef>
                <a:spcPct val="0"/>
              </a:spcBef>
            </a:pPr>
            <a:r>
              <a:rPr lang="en-US" sz="2900">
                <a:solidFill>
                  <a:srgbClr val="FFFFFF"/>
                </a:solidFill>
                <a:latin typeface="Roboto Bold"/>
              </a:rPr>
              <a:t>American Rescue Plan (ARP) Act </a:t>
            </a:r>
          </a:p>
        </p:txBody>
      </p:sp>
      <p:grpSp>
        <p:nvGrpSpPr>
          <p:cNvPr id="9" name="Group 9"/>
          <p:cNvGrpSpPr/>
          <p:nvPr/>
        </p:nvGrpSpPr>
        <p:grpSpPr>
          <a:xfrm>
            <a:off x="619430" y="1506828"/>
            <a:ext cx="8514739" cy="5071710"/>
            <a:chOff x="0" y="0"/>
            <a:chExt cx="11352986" cy="6762280"/>
          </a:xfrm>
        </p:grpSpPr>
        <p:sp>
          <p:nvSpPr>
            <p:cNvPr id="10" name="Freeform 10"/>
            <p:cNvSpPr/>
            <p:nvPr/>
          </p:nvSpPr>
          <p:spPr>
            <a:xfrm>
              <a:off x="149453" y="2472436"/>
              <a:ext cx="11054080" cy="4289844"/>
            </a:xfrm>
            <a:custGeom>
              <a:avLst/>
              <a:gdLst/>
              <a:ahLst/>
              <a:cxnLst/>
              <a:rect l="l" t="t" r="r" b="b"/>
              <a:pathLst>
                <a:path w="11054080" h="4289844">
                  <a:moveTo>
                    <a:pt x="0" y="0"/>
                  </a:moveTo>
                  <a:lnTo>
                    <a:pt x="11054080" y="0"/>
                  </a:lnTo>
                  <a:lnTo>
                    <a:pt x="11054080" y="4289844"/>
                  </a:lnTo>
                  <a:lnTo>
                    <a:pt x="0" y="4289844"/>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0" y="-76200"/>
              <a:ext cx="11352986" cy="2307336"/>
            </a:xfrm>
            <a:prstGeom prst="rect">
              <a:avLst/>
            </a:prstGeom>
          </p:spPr>
          <p:txBody>
            <a:bodyPr lIns="0" tIns="0" rIns="0" bIns="0" rtlCol="0" anchor="t">
              <a:spAutoFit/>
            </a:bodyPr>
            <a:lstStyle/>
            <a:p>
              <a:pPr>
                <a:lnSpc>
                  <a:spcPts val="3504"/>
                </a:lnSpc>
              </a:pPr>
              <a:r>
                <a:rPr lang="en-US" sz="2400">
                  <a:solidFill>
                    <a:srgbClr val="FFFFFF"/>
                  </a:solidFill>
                  <a:latin typeface="Raleway"/>
                </a:rPr>
                <a:t>In March 2021, the President signed The American Rescue Plan (ARP) Act, a $1.9 trillion economic stimulus bill. The bill provided over $43 billion to DOT:</a:t>
              </a:r>
            </a:p>
            <a:p>
              <a:pPr>
                <a:lnSpc>
                  <a:spcPts val="3504"/>
                </a:lnSpc>
              </a:pPr>
              <a:endParaRPr lang="en-US" sz="2400">
                <a:solidFill>
                  <a:srgbClr val="FFFFFF"/>
                </a:solidFill>
                <a:latin typeface="Raleway"/>
              </a:endParaRPr>
            </a:p>
          </p:txBody>
        </p:sp>
      </p:grpSp>
      <p:sp>
        <p:nvSpPr>
          <p:cNvPr id="12" name="TextBox 12"/>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65760"/>
            <a:ext cx="6231875" cy="36576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oboto Bold"/>
              </a:rPr>
              <a:t>Infrastructure Investment and Jobs Act (IIJA)</a:t>
            </a:r>
          </a:p>
        </p:txBody>
      </p:sp>
      <p:sp>
        <p:nvSpPr>
          <p:cNvPr id="9" name="TextBox 9"/>
          <p:cNvSpPr txBox="1"/>
          <p:nvPr/>
        </p:nvSpPr>
        <p:spPr>
          <a:xfrm>
            <a:off x="496943" y="1081741"/>
            <a:ext cx="8759714" cy="5588508"/>
          </a:xfrm>
          <a:prstGeom prst="rect">
            <a:avLst/>
          </a:prstGeom>
        </p:spPr>
        <p:txBody>
          <a:bodyPr lIns="0" tIns="0" rIns="0" bIns="0" rtlCol="0" anchor="t">
            <a:spAutoFit/>
          </a:bodyPr>
          <a:lstStyle/>
          <a:p>
            <a:pPr marL="518160" lvl="1" indent="-259080">
              <a:lnSpc>
                <a:spcPts val="3504"/>
              </a:lnSpc>
              <a:buFont typeface="Arial"/>
              <a:buChar char="•"/>
            </a:pPr>
            <a:r>
              <a:rPr lang="en-US" sz="2400">
                <a:solidFill>
                  <a:srgbClr val="FFFFFF"/>
                </a:solidFill>
                <a:latin typeface="Raleway"/>
              </a:rPr>
              <a:t>Infrastructure Investment and Jobs Act (IIJA) includes 5-year reauthorization.</a:t>
            </a:r>
          </a:p>
          <a:p>
            <a:pPr marL="518160" lvl="1" indent="-259080">
              <a:lnSpc>
                <a:spcPts val="3504"/>
              </a:lnSpc>
              <a:buFont typeface="Arial"/>
              <a:buChar char="•"/>
            </a:pPr>
            <a:r>
              <a:rPr lang="en-US" sz="2400">
                <a:solidFill>
                  <a:srgbClr val="FFFFFF"/>
                </a:solidFill>
                <a:latin typeface="Raleway"/>
              </a:rPr>
              <a:t>(FY-22-26) of surface transportation programs and direct advanced appropriations.</a:t>
            </a:r>
          </a:p>
          <a:p>
            <a:pPr marL="518160" lvl="1" indent="-259080">
              <a:lnSpc>
                <a:spcPts val="3504"/>
              </a:lnSpc>
              <a:buFont typeface="Arial"/>
              <a:buChar char="•"/>
            </a:pPr>
            <a:r>
              <a:rPr lang="en-US" sz="2400">
                <a:solidFill>
                  <a:srgbClr val="FFFFFF"/>
                </a:solidFill>
                <a:latin typeface="Raleway"/>
              </a:rPr>
              <a:t>5-year package is over $660 billion.</a:t>
            </a:r>
          </a:p>
          <a:p>
            <a:pPr marL="518160" lvl="1" indent="-259080">
              <a:lnSpc>
                <a:spcPts val="3504"/>
              </a:lnSpc>
              <a:buFont typeface="Arial"/>
              <a:buChar char="•"/>
            </a:pPr>
            <a:r>
              <a:rPr lang="en-US" sz="2400">
                <a:solidFill>
                  <a:srgbClr val="FFFFFF"/>
                </a:solidFill>
                <a:latin typeface="Raleway"/>
              </a:rPr>
              <a:t>IIJA includes significant new discretionary and formula programs, such as:</a:t>
            </a:r>
          </a:p>
          <a:p>
            <a:pPr>
              <a:lnSpc>
                <a:spcPts val="1460"/>
              </a:lnSpc>
            </a:pPr>
            <a:endParaRPr lang="en-US" sz="2400">
              <a:solidFill>
                <a:srgbClr val="FFFFFF"/>
              </a:solidFill>
              <a:latin typeface="Raleway"/>
            </a:endParaRPr>
          </a:p>
          <a:p>
            <a:pPr marL="777240" lvl="2" indent="-259080">
              <a:lnSpc>
                <a:spcPts val="2628"/>
              </a:lnSpc>
              <a:buFont typeface="Arial"/>
              <a:buChar char="⚬"/>
            </a:pPr>
            <a:r>
              <a:rPr lang="en-US" sz="1800">
                <a:solidFill>
                  <a:srgbClr val="FFFFFF"/>
                </a:solidFill>
                <a:latin typeface="Raleway"/>
              </a:rPr>
              <a:t>Bridge Formula Program:  $28 billion (5 years)</a:t>
            </a:r>
          </a:p>
          <a:p>
            <a:pPr marL="777240" lvl="2" indent="-259080">
              <a:lnSpc>
                <a:spcPts val="2628"/>
              </a:lnSpc>
              <a:buFont typeface="Arial"/>
              <a:buChar char="⚬"/>
            </a:pPr>
            <a:r>
              <a:rPr lang="en-US" sz="1800">
                <a:solidFill>
                  <a:srgbClr val="FFFFFF"/>
                </a:solidFill>
                <a:latin typeface="Raleway"/>
              </a:rPr>
              <a:t>Bridge Investment Program: $16 billion    </a:t>
            </a:r>
          </a:p>
          <a:p>
            <a:pPr marL="777240" lvl="2" indent="-259080">
              <a:lnSpc>
                <a:spcPts val="2628"/>
              </a:lnSpc>
              <a:buFont typeface="Arial"/>
              <a:buChar char="⚬"/>
            </a:pPr>
            <a:r>
              <a:rPr lang="en-US" sz="1800">
                <a:solidFill>
                  <a:srgbClr val="FFFFFF"/>
                </a:solidFill>
                <a:latin typeface="Raleway"/>
              </a:rPr>
              <a:t>National Infrastructure Investments: $15 billion (Megaprojects)</a:t>
            </a:r>
          </a:p>
          <a:p>
            <a:pPr marL="1165860" lvl="3" indent="-291465">
              <a:lnSpc>
                <a:spcPts val="2628"/>
              </a:lnSpc>
              <a:buFont typeface="Arial"/>
              <a:buChar char="￭"/>
            </a:pPr>
            <a:r>
              <a:rPr lang="en-US" sz="1800">
                <a:solidFill>
                  <a:srgbClr val="FFFFFF"/>
                </a:solidFill>
                <a:latin typeface="Raleway"/>
              </a:rPr>
              <a:t>Local and regional project assistance (RAISE):  $15 billion</a:t>
            </a:r>
          </a:p>
          <a:p>
            <a:pPr marL="1165860" lvl="3" indent="-291465">
              <a:lnSpc>
                <a:spcPts val="2628"/>
              </a:lnSpc>
              <a:buFont typeface="Arial"/>
              <a:buChar char="￭"/>
            </a:pPr>
            <a:r>
              <a:rPr lang="en-US" sz="1800">
                <a:solidFill>
                  <a:srgbClr val="FFFFFF"/>
                </a:solidFill>
                <a:latin typeface="Raleway"/>
              </a:rPr>
              <a:t>Nationally Significant Freight &amp; Highway Projects: $14 billion</a:t>
            </a:r>
          </a:p>
          <a:p>
            <a:pPr marL="1165860" lvl="3" indent="-291465">
              <a:lnSpc>
                <a:spcPts val="2628"/>
              </a:lnSpc>
              <a:buFont typeface="Arial"/>
              <a:buChar char="￭"/>
            </a:pPr>
            <a:r>
              <a:rPr lang="en-US" sz="1800">
                <a:solidFill>
                  <a:srgbClr val="FFFFFF"/>
                </a:solidFill>
                <a:latin typeface="Raleway"/>
              </a:rPr>
              <a:t>Charging Formula Program: $5 billion</a:t>
            </a:r>
          </a:p>
          <a:p>
            <a:pPr marL="1165860" lvl="3" indent="-291465">
              <a:lnSpc>
                <a:spcPts val="2628"/>
              </a:lnSpc>
              <a:buFont typeface="Arial"/>
              <a:buChar char="￭"/>
            </a:pPr>
            <a:r>
              <a:rPr lang="en-US" sz="1800">
                <a:solidFill>
                  <a:srgbClr val="FFFFFF"/>
                </a:solidFill>
                <a:latin typeface="Raleway"/>
              </a:rPr>
              <a:t>Charging and Fueling Infrastructure Grants: $2.5 billion</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365760"/>
            <a:ext cx="6231875" cy="36576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oboto Bold"/>
              </a:rPr>
              <a:t>Infrastructure Investment and Jobs Act (IIJA)</a:t>
            </a:r>
          </a:p>
        </p:txBody>
      </p:sp>
      <p:sp>
        <p:nvSpPr>
          <p:cNvPr id="9" name="TextBox 9"/>
          <p:cNvSpPr txBox="1"/>
          <p:nvPr/>
        </p:nvSpPr>
        <p:spPr>
          <a:xfrm>
            <a:off x="368452" y="1208985"/>
            <a:ext cx="8759714" cy="5810885"/>
          </a:xfrm>
          <a:prstGeom prst="rect">
            <a:avLst/>
          </a:prstGeom>
        </p:spPr>
        <p:txBody>
          <a:bodyPr lIns="0" tIns="0" rIns="0" bIns="0" rtlCol="0" anchor="t">
            <a:spAutoFit/>
          </a:bodyPr>
          <a:lstStyle/>
          <a:p>
            <a:pPr marL="431801" lvl="1" indent="-215900">
              <a:lnSpc>
                <a:spcPts val="2920"/>
              </a:lnSpc>
              <a:buFont typeface="Arial"/>
              <a:buChar char="•"/>
            </a:pPr>
            <a:r>
              <a:rPr lang="en-US" sz="2000" dirty="0">
                <a:solidFill>
                  <a:srgbClr val="FFFFFF"/>
                </a:solidFill>
                <a:latin typeface="Raleway"/>
              </a:rPr>
              <a:t>IIJA provides DOT with three types of funding:</a:t>
            </a:r>
          </a:p>
          <a:p>
            <a:pPr marL="863601" lvl="2" indent="-287867">
              <a:lnSpc>
                <a:spcPts val="2920"/>
              </a:lnSpc>
              <a:buFont typeface="Arial"/>
              <a:buChar char="⚬"/>
            </a:pPr>
            <a:r>
              <a:rPr lang="en-US" sz="2000" dirty="0">
                <a:solidFill>
                  <a:srgbClr val="FFFFFF"/>
                </a:solidFill>
                <a:latin typeface="Raleway"/>
              </a:rPr>
              <a:t>Supplemental Appropriations ($36.9 Billion in FY 2022)</a:t>
            </a:r>
          </a:p>
          <a:p>
            <a:pPr marL="863601" lvl="2" indent="-287867">
              <a:lnSpc>
                <a:spcPts val="2920"/>
              </a:lnSpc>
              <a:buFont typeface="Arial"/>
              <a:buChar char="⚬"/>
            </a:pPr>
            <a:r>
              <a:rPr lang="en-US" sz="2000" dirty="0">
                <a:solidFill>
                  <a:srgbClr val="FFFFFF"/>
                </a:solidFill>
                <a:latin typeface="Raleway"/>
              </a:rPr>
              <a:t>“Contract Authority” for our regular Highway, Transit and Safety Programs ($73.3 Billion in FY 2022) </a:t>
            </a:r>
          </a:p>
          <a:p>
            <a:pPr marL="863601" lvl="2" indent="-287867">
              <a:lnSpc>
                <a:spcPts val="2920"/>
              </a:lnSpc>
              <a:buFont typeface="Arial"/>
              <a:buChar char="⚬"/>
            </a:pPr>
            <a:r>
              <a:rPr lang="en-US" sz="2000" dirty="0">
                <a:solidFill>
                  <a:srgbClr val="FFFFFF"/>
                </a:solidFill>
                <a:latin typeface="Raleway"/>
              </a:rPr>
              <a:t>Funds that are authorized but are subject to appropriations ($18.5 billion in FY 2022) </a:t>
            </a:r>
          </a:p>
          <a:p>
            <a:pPr>
              <a:lnSpc>
                <a:spcPts val="3066"/>
              </a:lnSpc>
            </a:pPr>
            <a:endParaRPr lang="en-US" sz="2000" dirty="0">
              <a:solidFill>
                <a:srgbClr val="FFFFFF"/>
              </a:solidFill>
              <a:latin typeface="Raleway"/>
            </a:endParaRPr>
          </a:p>
          <a:p>
            <a:pPr marL="431801" lvl="1" indent="-215900">
              <a:lnSpc>
                <a:spcPts val="2920"/>
              </a:lnSpc>
              <a:buFont typeface="Arial"/>
              <a:buChar char="•"/>
            </a:pPr>
            <a:r>
              <a:rPr lang="en-US" sz="2000" dirty="0">
                <a:solidFill>
                  <a:srgbClr val="FFFFFF"/>
                </a:solidFill>
                <a:latin typeface="Raleway"/>
              </a:rPr>
              <a:t>Total Potential Funding over 5 years includes:</a:t>
            </a:r>
          </a:p>
          <a:p>
            <a:pPr marL="863601" lvl="2" indent="-287867">
              <a:lnSpc>
                <a:spcPts val="2920"/>
              </a:lnSpc>
              <a:buFont typeface="Arial"/>
              <a:buChar char="⚬"/>
            </a:pPr>
            <a:r>
              <a:rPr lang="en-US" sz="2000" dirty="0">
                <a:solidFill>
                  <a:srgbClr val="FFFFFF"/>
                </a:solidFill>
                <a:latin typeface="Raleway"/>
              </a:rPr>
              <a:t>FHWA: $365 billion</a:t>
            </a:r>
          </a:p>
          <a:p>
            <a:pPr marL="863601" lvl="2" indent="-287867">
              <a:lnSpc>
                <a:spcPts val="2920"/>
              </a:lnSpc>
              <a:buFont typeface="Arial"/>
              <a:buChar char="⚬"/>
            </a:pPr>
            <a:r>
              <a:rPr lang="en-US" sz="2000" dirty="0">
                <a:solidFill>
                  <a:srgbClr val="FFFFFF"/>
                </a:solidFill>
                <a:latin typeface="Raleway"/>
              </a:rPr>
              <a:t>NHTSA: $8 billion</a:t>
            </a:r>
          </a:p>
          <a:p>
            <a:pPr marL="863601" lvl="2" indent="-287867">
              <a:lnSpc>
                <a:spcPts val="2920"/>
              </a:lnSpc>
              <a:buFont typeface="Arial"/>
              <a:buChar char="⚬"/>
            </a:pPr>
            <a:r>
              <a:rPr lang="en-US" sz="2000" dirty="0">
                <a:solidFill>
                  <a:srgbClr val="FFFFFF"/>
                </a:solidFill>
                <a:latin typeface="Raleway"/>
              </a:rPr>
              <a:t>FTA: $107 billion</a:t>
            </a:r>
          </a:p>
          <a:p>
            <a:pPr marL="863601" lvl="2" indent="-287867">
              <a:lnSpc>
                <a:spcPts val="2920"/>
              </a:lnSpc>
              <a:buFont typeface="Arial"/>
              <a:buChar char="⚬"/>
            </a:pPr>
            <a:r>
              <a:rPr lang="en-US" sz="2000" dirty="0">
                <a:solidFill>
                  <a:srgbClr val="FFFFFF"/>
                </a:solidFill>
                <a:latin typeface="Raleway"/>
              </a:rPr>
              <a:t>FMCSA: $5 billion </a:t>
            </a:r>
          </a:p>
          <a:p>
            <a:pPr marL="863601" lvl="2" indent="-287867">
              <a:lnSpc>
                <a:spcPts val="2920"/>
              </a:lnSpc>
              <a:buFont typeface="Arial"/>
              <a:buChar char="⚬"/>
            </a:pPr>
            <a:r>
              <a:rPr lang="en-US" sz="2000" dirty="0">
                <a:solidFill>
                  <a:srgbClr val="FFFFFF"/>
                </a:solidFill>
                <a:latin typeface="Raleway"/>
              </a:rPr>
              <a:t>FRA: $102 billion</a:t>
            </a:r>
          </a:p>
          <a:p>
            <a:pPr marL="863601" lvl="2" indent="-287867">
              <a:lnSpc>
                <a:spcPts val="2920"/>
              </a:lnSpc>
              <a:buFont typeface="Arial"/>
              <a:buChar char="⚬"/>
            </a:pPr>
            <a:r>
              <a:rPr lang="en-US" sz="2000" dirty="0">
                <a:solidFill>
                  <a:srgbClr val="FFFFFF"/>
                </a:solidFill>
                <a:latin typeface="Raleway"/>
              </a:rPr>
              <a:t>MARAD: $2 billion</a:t>
            </a:r>
          </a:p>
          <a:p>
            <a:pPr marL="863601" lvl="2" indent="-287867">
              <a:lnSpc>
                <a:spcPts val="2920"/>
              </a:lnSpc>
              <a:buFont typeface="Arial"/>
              <a:buChar char="⚬"/>
            </a:pPr>
            <a:r>
              <a:rPr lang="en-US" sz="2000" dirty="0">
                <a:solidFill>
                  <a:srgbClr val="FFFFFF"/>
                </a:solidFill>
                <a:latin typeface="Raleway"/>
              </a:rPr>
              <a:t>FAA: $25 billion</a:t>
            </a:r>
          </a:p>
          <a:p>
            <a:pPr marL="863601" lvl="2" indent="-287867">
              <a:lnSpc>
                <a:spcPts val="2920"/>
              </a:lnSpc>
              <a:buFont typeface="Arial"/>
              <a:buChar char="⚬"/>
            </a:pPr>
            <a:r>
              <a:rPr lang="en-US" sz="2000" dirty="0">
                <a:solidFill>
                  <a:srgbClr val="FFFFFF"/>
                </a:solidFill>
                <a:latin typeface="Raleway"/>
              </a:rPr>
              <a:t>OST: $43 billion </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96943" y="1335801"/>
            <a:ext cx="8759714" cy="5402771"/>
          </a:xfrm>
          <a:prstGeom prst="rect">
            <a:avLst/>
          </a:prstGeom>
        </p:spPr>
        <p:txBody>
          <a:bodyPr lIns="0" tIns="0" rIns="0" bIns="0" rtlCol="0" anchor="t">
            <a:spAutoFit/>
          </a:bodyPr>
          <a:lstStyle/>
          <a:p>
            <a:pPr>
              <a:lnSpc>
                <a:spcPts val="3066"/>
              </a:lnSpc>
            </a:pPr>
            <a:r>
              <a:rPr lang="en-US" sz="2100">
                <a:solidFill>
                  <a:srgbClr val="FFFFFF"/>
                </a:solidFill>
                <a:latin typeface="Raleway"/>
              </a:rPr>
              <a:t>The following are brief descriptions of selected </a:t>
            </a:r>
            <a:r>
              <a:rPr lang="en-US" sz="2100" u="sng">
                <a:solidFill>
                  <a:srgbClr val="FFFFFF"/>
                </a:solidFill>
                <a:latin typeface="Raleway"/>
              </a:rPr>
              <a:t>fraud schemes commonly seen on transportation projects,</a:t>
            </a:r>
            <a:r>
              <a:rPr lang="en-US" sz="2100">
                <a:solidFill>
                  <a:srgbClr val="FFFFFF"/>
                </a:solidFill>
                <a:latin typeface="Raleway"/>
              </a:rPr>
              <a:t> along with sample “red flag” indicators for each scheme. It is important to note, the presence of one or more indicators does not prove fraud, nor are the indicators shown all-inclusive for each of the schemes described.</a:t>
            </a:r>
          </a:p>
          <a:p>
            <a:pPr marL="453390" lvl="1" indent="-226695">
              <a:lnSpc>
                <a:spcPts val="3066"/>
              </a:lnSpc>
              <a:buFont typeface="Arial"/>
              <a:buChar char="•"/>
            </a:pPr>
            <a:r>
              <a:rPr lang="en-US" sz="2100">
                <a:solidFill>
                  <a:srgbClr val="FFFFFF"/>
                </a:solidFill>
                <a:latin typeface="Raleway"/>
              </a:rPr>
              <a:t>Bid Rigging and Collusion</a:t>
            </a:r>
          </a:p>
          <a:p>
            <a:pPr marL="453390" lvl="1" indent="-226695">
              <a:lnSpc>
                <a:spcPts val="3066"/>
              </a:lnSpc>
              <a:buFont typeface="Arial"/>
              <a:buChar char="•"/>
            </a:pPr>
            <a:r>
              <a:rPr lang="en-US" sz="2100">
                <a:solidFill>
                  <a:srgbClr val="FFFFFF"/>
                </a:solidFill>
                <a:latin typeface="Raleway"/>
              </a:rPr>
              <a:t>Bribery</a:t>
            </a:r>
          </a:p>
          <a:p>
            <a:pPr marL="453390" lvl="1" indent="-226695">
              <a:lnSpc>
                <a:spcPts val="3066"/>
              </a:lnSpc>
              <a:buFont typeface="Arial"/>
              <a:buChar char="•"/>
            </a:pPr>
            <a:r>
              <a:rPr lang="en-US" sz="2100">
                <a:solidFill>
                  <a:srgbClr val="FFFFFF"/>
                </a:solidFill>
                <a:latin typeface="Raleway"/>
              </a:rPr>
              <a:t>Conflict of Interest</a:t>
            </a:r>
          </a:p>
          <a:p>
            <a:pPr marL="453390" lvl="1" indent="-226695">
              <a:lnSpc>
                <a:spcPts val="3066"/>
              </a:lnSpc>
              <a:buFont typeface="Arial"/>
              <a:buChar char="•"/>
            </a:pPr>
            <a:r>
              <a:rPr lang="en-US" sz="2100">
                <a:solidFill>
                  <a:srgbClr val="FFFFFF"/>
                </a:solidFill>
                <a:latin typeface="Raleway"/>
              </a:rPr>
              <a:t>Kickbacks</a:t>
            </a:r>
          </a:p>
          <a:p>
            <a:pPr marL="453390" lvl="1" indent="-226695">
              <a:lnSpc>
                <a:spcPts val="3066"/>
              </a:lnSpc>
              <a:buFont typeface="Arial"/>
              <a:buChar char="•"/>
            </a:pPr>
            <a:r>
              <a:rPr lang="en-US" sz="2100">
                <a:solidFill>
                  <a:srgbClr val="FFFFFF"/>
                </a:solidFill>
                <a:latin typeface="Raleway"/>
              </a:rPr>
              <a:t>Disadvantaged Business Enterprises (DBE) Fraud</a:t>
            </a:r>
          </a:p>
          <a:p>
            <a:pPr marL="453390" lvl="1" indent="-226695">
              <a:lnSpc>
                <a:spcPts val="3066"/>
              </a:lnSpc>
              <a:buFont typeface="Arial"/>
              <a:buChar char="•"/>
            </a:pPr>
            <a:r>
              <a:rPr lang="en-US" sz="2100">
                <a:solidFill>
                  <a:srgbClr val="FFFFFF"/>
                </a:solidFill>
                <a:latin typeface="Raleway"/>
              </a:rPr>
              <a:t>Materials Overcharging</a:t>
            </a:r>
          </a:p>
          <a:p>
            <a:pPr marL="453390" lvl="1" indent="-226695">
              <a:lnSpc>
                <a:spcPts val="3066"/>
              </a:lnSpc>
              <a:buFont typeface="Arial"/>
              <a:buChar char="•"/>
            </a:pPr>
            <a:r>
              <a:rPr lang="en-US" sz="2100">
                <a:solidFill>
                  <a:srgbClr val="FFFFFF"/>
                </a:solidFill>
                <a:latin typeface="Raleway"/>
              </a:rPr>
              <a:t>Time Overcharging</a:t>
            </a:r>
          </a:p>
          <a:p>
            <a:pPr marL="453390" lvl="1" indent="-226695">
              <a:lnSpc>
                <a:spcPts val="3066"/>
              </a:lnSpc>
              <a:buFont typeface="Arial"/>
              <a:buChar char="•"/>
            </a:pPr>
            <a:r>
              <a:rPr lang="en-US" sz="2100">
                <a:solidFill>
                  <a:srgbClr val="FFFFFF"/>
                </a:solidFill>
                <a:latin typeface="Raleway"/>
              </a:rPr>
              <a:t>Product Substitution</a:t>
            </a:r>
          </a:p>
          <a:p>
            <a:pPr marL="453390" lvl="1" indent="-226695">
              <a:lnSpc>
                <a:spcPts val="3066"/>
              </a:lnSpc>
              <a:buFont typeface="Arial"/>
              <a:buChar char="•"/>
            </a:pPr>
            <a:r>
              <a:rPr lang="en-US" sz="2100">
                <a:solidFill>
                  <a:srgbClr val="FFFFFF"/>
                </a:solidFill>
                <a:latin typeface="Raleway"/>
              </a:rPr>
              <a:t>Quality Control Testing Fraud</a:t>
            </a:r>
          </a:p>
        </p:txBody>
      </p:sp>
      <p:sp>
        <p:nvSpPr>
          <p:cNvPr id="9" name="Freeform 9"/>
          <p:cNvSpPr/>
          <p:nvPr/>
        </p:nvSpPr>
        <p:spPr>
          <a:xfrm>
            <a:off x="7592449" y="3455275"/>
            <a:ext cx="1664208" cy="2926080"/>
          </a:xfrm>
          <a:custGeom>
            <a:avLst/>
            <a:gdLst/>
            <a:ahLst/>
            <a:cxnLst/>
            <a:rect l="l" t="t" r="r" b="b"/>
            <a:pathLst>
              <a:path w="1664208" h="2926080">
                <a:moveTo>
                  <a:pt x="0" y="0"/>
                </a:moveTo>
                <a:lnTo>
                  <a:pt x="1664208" y="0"/>
                </a:lnTo>
                <a:lnTo>
                  <a:pt x="1664208"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512466" y="365760"/>
            <a:ext cx="6231875" cy="36576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Roboto Bold"/>
              </a:rPr>
              <a:t>Red Flag Indicators for Common Fraud Schemes</a:t>
            </a:r>
          </a:p>
        </p:txBody>
      </p:sp>
      <p:sp>
        <p:nvSpPr>
          <p:cNvPr id="11" name="TextBox 11"/>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5149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912995" y="1151496"/>
            <a:ext cx="7927610" cy="5287073"/>
          </a:xfrm>
          <a:prstGeom prst="rect">
            <a:avLst/>
          </a:prstGeom>
        </p:spPr>
        <p:txBody>
          <a:bodyPr lIns="0" tIns="0" rIns="0" bIns="0" rtlCol="0" anchor="t">
            <a:spAutoFit/>
          </a:bodyPr>
          <a:lstStyle/>
          <a:p>
            <a:pPr>
              <a:lnSpc>
                <a:spcPts val="3066"/>
              </a:lnSpc>
            </a:pPr>
            <a:r>
              <a:rPr lang="en-US" sz="2100">
                <a:solidFill>
                  <a:srgbClr val="FFFFFF"/>
                </a:solidFill>
                <a:latin typeface="Roboto Bold Italics"/>
              </a:rPr>
              <a:t>Back-room deals are never good…no matter how dark the room is…</a:t>
            </a:r>
          </a:p>
          <a:p>
            <a:pPr>
              <a:lnSpc>
                <a:spcPts val="3066"/>
              </a:lnSpc>
            </a:pPr>
            <a:endParaRPr lang="en-US" sz="2100">
              <a:solidFill>
                <a:srgbClr val="FFFFFF"/>
              </a:solidFill>
              <a:latin typeface="Roboto Bold Italics"/>
            </a:endParaRPr>
          </a:p>
          <a:p>
            <a:pPr>
              <a:lnSpc>
                <a:spcPts val="3066"/>
              </a:lnSpc>
            </a:pPr>
            <a:r>
              <a:rPr lang="en-US" sz="2100">
                <a:solidFill>
                  <a:srgbClr val="FFFFFF"/>
                </a:solidFill>
                <a:latin typeface="Roboto"/>
              </a:rPr>
              <a:t>Contractors misrepresent the competition against each other when, in fact, they agree to cooperate on the winning bid to increase job profit.</a:t>
            </a:r>
          </a:p>
          <a:p>
            <a:pPr marL="388620" lvl="1" indent="-194310">
              <a:lnSpc>
                <a:spcPts val="2628"/>
              </a:lnSpc>
              <a:buFont typeface="Arial"/>
              <a:buChar char="•"/>
            </a:pPr>
            <a:r>
              <a:rPr lang="en-US" sz="1800">
                <a:solidFill>
                  <a:srgbClr val="FFFFFF"/>
                </a:solidFill>
                <a:latin typeface="Raleway"/>
              </a:rPr>
              <a:t>Unusual bid patterns: too close, too high, round numbers, or identical winning margins or percentages</a:t>
            </a:r>
          </a:p>
          <a:p>
            <a:pPr marL="388620" lvl="1" indent="-194310">
              <a:lnSpc>
                <a:spcPts val="2628"/>
              </a:lnSpc>
              <a:buFont typeface="Arial"/>
              <a:buChar char="•"/>
            </a:pPr>
            <a:r>
              <a:rPr lang="en-US" sz="1800">
                <a:solidFill>
                  <a:srgbClr val="FFFFFF"/>
                </a:solidFill>
                <a:latin typeface="Raleway"/>
              </a:rPr>
              <a:t>Different contractors making identical errors in contract bids</a:t>
            </a:r>
          </a:p>
          <a:p>
            <a:pPr marL="388620" lvl="1" indent="-194310">
              <a:lnSpc>
                <a:spcPts val="2628"/>
              </a:lnSpc>
              <a:buFont typeface="Arial"/>
              <a:buChar char="•"/>
            </a:pPr>
            <a:r>
              <a:rPr lang="en-US" sz="1800">
                <a:solidFill>
                  <a:srgbClr val="FFFFFF"/>
                </a:solidFill>
                <a:latin typeface="Raleway"/>
              </a:rPr>
              <a:t>Bid prices dropping when a new bidder enters the competition</a:t>
            </a:r>
          </a:p>
          <a:p>
            <a:pPr marL="388620" lvl="1" indent="-194310">
              <a:lnSpc>
                <a:spcPts val="2628"/>
              </a:lnSpc>
              <a:buFont typeface="Arial"/>
              <a:buChar char="•"/>
            </a:pPr>
            <a:r>
              <a:rPr lang="en-US" sz="1800">
                <a:solidFill>
                  <a:srgbClr val="FFFFFF"/>
                </a:solidFill>
                <a:latin typeface="Raleway"/>
              </a:rPr>
              <a:t>Rotation of winning bidders by job, type of work, or geographical area</a:t>
            </a:r>
          </a:p>
          <a:p>
            <a:pPr marL="388620" lvl="1" indent="-194310">
              <a:lnSpc>
                <a:spcPts val="2628"/>
              </a:lnSpc>
              <a:buFont typeface="Arial"/>
              <a:buChar char="•"/>
            </a:pPr>
            <a:r>
              <a:rPr lang="en-US" sz="1800">
                <a:solidFill>
                  <a:srgbClr val="FFFFFF"/>
                </a:solidFill>
                <a:latin typeface="Raleway"/>
              </a:rPr>
              <a:t>Losing bidders hired as a subcontractor</a:t>
            </a:r>
          </a:p>
          <a:p>
            <a:pPr marL="388620" lvl="1" indent="-194310">
              <a:lnSpc>
                <a:spcPts val="2628"/>
              </a:lnSpc>
              <a:buFont typeface="Arial"/>
              <a:buChar char="•"/>
            </a:pPr>
            <a:r>
              <a:rPr lang="en-US" sz="1800">
                <a:solidFill>
                  <a:srgbClr val="FFFFFF"/>
                </a:solidFill>
                <a:latin typeface="Raleway"/>
              </a:rPr>
              <a:t>Apparent connections between bidders: common addresses, personnel, or phone numbers</a:t>
            </a:r>
          </a:p>
          <a:p>
            <a:pPr marL="388620" lvl="1" indent="-194310">
              <a:lnSpc>
                <a:spcPts val="2628"/>
              </a:lnSpc>
              <a:buFont typeface="Arial"/>
              <a:buChar char="•"/>
            </a:pPr>
            <a:r>
              <a:rPr lang="en-US" sz="1800">
                <a:solidFill>
                  <a:srgbClr val="FFFFFF"/>
                </a:solidFill>
                <a:latin typeface="Raleway"/>
              </a:rPr>
              <a:t>Losing bidder submits identical line-item bid amounts on nonstandard items</a:t>
            </a:r>
          </a:p>
        </p:txBody>
      </p:sp>
      <p:sp>
        <p:nvSpPr>
          <p:cNvPr id="9" name="TextBox 9"/>
          <p:cNvSpPr txBox="1"/>
          <p:nvPr/>
        </p:nvSpPr>
        <p:spPr>
          <a:xfrm>
            <a:off x="622825" y="159837"/>
            <a:ext cx="6231875"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Bid Rigging &amp; Collusion</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99218"/>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grpSp>
        <p:nvGrpSpPr>
          <p:cNvPr id="8" name="Group 8"/>
          <p:cNvGrpSpPr/>
          <p:nvPr/>
        </p:nvGrpSpPr>
        <p:grpSpPr>
          <a:xfrm>
            <a:off x="912972" y="2058177"/>
            <a:ext cx="7925821" cy="4361642"/>
            <a:chOff x="0" y="0"/>
            <a:chExt cx="10567762" cy="5815522"/>
          </a:xfrm>
        </p:grpSpPr>
        <p:sp>
          <p:nvSpPr>
            <p:cNvPr id="9" name="Freeform 9"/>
            <p:cNvSpPr/>
            <p:nvPr/>
          </p:nvSpPr>
          <p:spPr>
            <a:xfrm>
              <a:off x="0" y="0"/>
              <a:ext cx="3729148" cy="4661435"/>
            </a:xfrm>
            <a:custGeom>
              <a:avLst/>
              <a:gdLst/>
              <a:ahLst/>
              <a:cxnLst/>
              <a:rect l="l" t="t" r="r" b="b"/>
              <a:pathLst>
                <a:path w="3729148" h="4661435">
                  <a:moveTo>
                    <a:pt x="0" y="0"/>
                  </a:moveTo>
                  <a:lnTo>
                    <a:pt x="3729148" y="0"/>
                  </a:lnTo>
                  <a:lnTo>
                    <a:pt x="3729148" y="4661435"/>
                  </a:lnTo>
                  <a:lnTo>
                    <a:pt x="0" y="4661435"/>
                  </a:lnTo>
                  <a:lnTo>
                    <a:pt x="0" y="0"/>
                  </a:lnTo>
                  <a:close/>
                </a:path>
              </a:pathLst>
            </a:custGeom>
            <a:blipFill>
              <a:blip r:embed="rId3"/>
              <a:stretch>
                <a:fillRect/>
              </a:stretch>
            </a:blipFill>
          </p:spPr>
          <p:txBody>
            <a:bodyPr/>
            <a:lstStyle/>
            <a:p>
              <a:endParaRPr lang="en-US"/>
            </a:p>
          </p:txBody>
        </p:sp>
        <p:sp>
          <p:nvSpPr>
            <p:cNvPr id="10" name="Freeform 10"/>
            <p:cNvSpPr/>
            <p:nvPr/>
          </p:nvSpPr>
          <p:spPr>
            <a:xfrm>
              <a:off x="6843503" y="0"/>
              <a:ext cx="3724259" cy="4661435"/>
            </a:xfrm>
            <a:custGeom>
              <a:avLst/>
              <a:gdLst/>
              <a:ahLst/>
              <a:cxnLst/>
              <a:rect l="l" t="t" r="r" b="b"/>
              <a:pathLst>
                <a:path w="3724259" h="4661435">
                  <a:moveTo>
                    <a:pt x="0" y="0"/>
                  </a:moveTo>
                  <a:lnTo>
                    <a:pt x="3724259" y="0"/>
                  </a:lnTo>
                  <a:lnTo>
                    <a:pt x="3724259" y="4661435"/>
                  </a:lnTo>
                  <a:lnTo>
                    <a:pt x="0" y="4661435"/>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22785" y="4937995"/>
              <a:ext cx="3483578" cy="472411"/>
            </a:xfrm>
            <a:prstGeom prst="rect">
              <a:avLst/>
            </a:prstGeom>
          </p:spPr>
          <p:txBody>
            <a:bodyPr lIns="0" tIns="0" rIns="0" bIns="0" rtlCol="0" anchor="t">
              <a:spAutoFit/>
            </a:bodyPr>
            <a:lstStyle/>
            <a:p>
              <a:pPr algn="ctr">
                <a:lnSpc>
                  <a:spcPts val="2902"/>
                </a:lnSpc>
              </a:pPr>
              <a:r>
                <a:rPr lang="en-US" sz="2073">
                  <a:solidFill>
                    <a:srgbClr val="FFFFFF"/>
                  </a:solidFill>
                  <a:latin typeface="Raleway"/>
                </a:rPr>
                <a:t>ANN C. PHILLIPS</a:t>
              </a:r>
            </a:p>
          </p:txBody>
        </p:sp>
        <p:sp>
          <p:nvSpPr>
            <p:cNvPr id="12" name="TextBox 12"/>
            <p:cNvSpPr txBox="1"/>
            <p:nvPr/>
          </p:nvSpPr>
          <p:spPr>
            <a:xfrm>
              <a:off x="123036" y="5468033"/>
              <a:ext cx="3483075" cy="347489"/>
            </a:xfrm>
            <a:prstGeom prst="rect">
              <a:avLst/>
            </a:prstGeom>
          </p:spPr>
          <p:txBody>
            <a:bodyPr lIns="0" tIns="0" rIns="0" bIns="0" rtlCol="0" anchor="t">
              <a:spAutoFit/>
            </a:bodyPr>
            <a:lstStyle/>
            <a:p>
              <a:pPr algn="ctr">
                <a:lnSpc>
                  <a:spcPts val="2176"/>
                </a:lnSpc>
              </a:pPr>
              <a:r>
                <a:rPr lang="en-US" sz="1554">
                  <a:solidFill>
                    <a:srgbClr val="FFFFFF"/>
                  </a:solidFill>
                  <a:latin typeface="Raleway"/>
                </a:rPr>
                <a:t>Administrator</a:t>
              </a:r>
            </a:p>
          </p:txBody>
        </p:sp>
        <p:sp>
          <p:nvSpPr>
            <p:cNvPr id="13" name="TextBox 13"/>
            <p:cNvSpPr txBox="1"/>
            <p:nvPr/>
          </p:nvSpPr>
          <p:spPr>
            <a:xfrm>
              <a:off x="6963844" y="4923350"/>
              <a:ext cx="3483578" cy="472411"/>
            </a:xfrm>
            <a:prstGeom prst="rect">
              <a:avLst/>
            </a:prstGeom>
          </p:spPr>
          <p:txBody>
            <a:bodyPr lIns="0" tIns="0" rIns="0" bIns="0" rtlCol="0" anchor="t">
              <a:spAutoFit/>
            </a:bodyPr>
            <a:lstStyle/>
            <a:p>
              <a:pPr algn="ctr">
                <a:lnSpc>
                  <a:spcPts val="2902"/>
                </a:lnSpc>
              </a:pPr>
              <a:r>
                <a:rPr lang="en-US" sz="2073">
                  <a:solidFill>
                    <a:srgbClr val="FFFFFF"/>
                  </a:solidFill>
                  <a:latin typeface="Raleway"/>
                </a:rPr>
                <a:t>TAMEKIA FLACK</a:t>
              </a:r>
            </a:p>
          </p:txBody>
        </p:sp>
        <p:sp>
          <p:nvSpPr>
            <p:cNvPr id="14" name="TextBox 14"/>
            <p:cNvSpPr txBox="1"/>
            <p:nvPr/>
          </p:nvSpPr>
          <p:spPr>
            <a:xfrm>
              <a:off x="6964095" y="5453389"/>
              <a:ext cx="3483075" cy="347489"/>
            </a:xfrm>
            <a:prstGeom prst="rect">
              <a:avLst/>
            </a:prstGeom>
          </p:spPr>
          <p:txBody>
            <a:bodyPr lIns="0" tIns="0" rIns="0" bIns="0" rtlCol="0" anchor="t">
              <a:spAutoFit/>
            </a:bodyPr>
            <a:lstStyle/>
            <a:p>
              <a:pPr algn="ctr">
                <a:lnSpc>
                  <a:spcPts val="2176"/>
                </a:lnSpc>
              </a:pPr>
              <a:r>
                <a:rPr lang="en-US" sz="1554">
                  <a:solidFill>
                    <a:srgbClr val="FFFFFF"/>
                  </a:solidFill>
                  <a:latin typeface="Raleway"/>
                </a:rPr>
                <a:t>Acting Deputy Administrator</a:t>
              </a:r>
            </a:p>
          </p:txBody>
        </p:sp>
      </p:grpSp>
      <p:sp>
        <p:nvSpPr>
          <p:cNvPr id="15" name="TextBox 15"/>
          <p:cNvSpPr txBox="1"/>
          <p:nvPr/>
        </p:nvSpPr>
        <p:spPr>
          <a:xfrm>
            <a:off x="163862" y="79827"/>
            <a:ext cx="6074220" cy="721995"/>
          </a:xfrm>
          <a:prstGeom prst="rect">
            <a:avLst/>
          </a:prstGeom>
        </p:spPr>
        <p:txBody>
          <a:bodyPr lIns="0" tIns="0" rIns="0" bIns="0" rtlCol="0" anchor="t">
            <a:spAutoFit/>
          </a:bodyPr>
          <a:lstStyle/>
          <a:p>
            <a:pPr>
              <a:lnSpc>
                <a:spcPts val="5880"/>
              </a:lnSpc>
              <a:spcBef>
                <a:spcPct val="0"/>
              </a:spcBef>
            </a:pPr>
            <a:r>
              <a:rPr lang="en-US" sz="4200" dirty="0">
                <a:solidFill>
                  <a:srgbClr val="FFFFFF"/>
                </a:solidFill>
                <a:latin typeface="Roboto Bold"/>
              </a:rPr>
              <a:t>Maritime Administration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345436" y="2101529"/>
            <a:ext cx="1882431" cy="1882431"/>
          </a:xfrm>
          <a:custGeom>
            <a:avLst/>
            <a:gdLst/>
            <a:ahLst/>
            <a:cxnLst/>
            <a:rect l="l" t="t" r="r" b="b"/>
            <a:pathLst>
              <a:path w="1882431" h="1882431">
                <a:moveTo>
                  <a:pt x="0" y="0"/>
                </a:moveTo>
                <a:lnTo>
                  <a:pt x="1882431" y="0"/>
                </a:lnTo>
                <a:lnTo>
                  <a:pt x="1882431" y="1882431"/>
                </a:lnTo>
                <a:lnTo>
                  <a:pt x="0" y="1882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45436" y="3350173"/>
            <a:ext cx="1894044" cy="1628878"/>
          </a:xfrm>
          <a:custGeom>
            <a:avLst/>
            <a:gdLst/>
            <a:ahLst/>
            <a:cxnLst/>
            <a:rect l="l" t="t" r="r" b="b"/>
            <a:pathLst>
              <a:path w="1894044" h="1628878">
                <a:moveTo>
                  <a:pt x="0" y="0"/>
                </a:moveTo>
                <a:lnTo>
                  <a:pt x="1894044" y="0"/>
                </a:lnTo>
                <a:lnTo>
                  <a:pt x="1894044" y="1628877"/>
                </a:lnTo>
                <a:lnTo>
                  <a:pt x="0" y="16288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2482886" y="1664145"/>
            <a:ext cx="6918617" cy="4279011"/>
          </a:xfrm>
          <a:prstGeom prst="rect">
            <a:avLst/>
          </a:prstGeom>
        </p:spPr>
        <p:txBody>
          <a:bodyPr lIns="0" tIns="0" rIns="0" bIns="0" rtlCol="0" anchor="t">
            <a:spAutoFit/>
          </a:bodyPr>
          <a:lstStyle/>
          <a:p>
            <a:pPr>
              <a:lnSpc>
                <a:spcPts val="3066"/>
              </a:lnSpc>
            </a:pPr>
            <a:r>
              <a:rPr lang="en-US" sz="2100">
                <a:solidFill>
                  <a:srgbClr val="FFFFFF"/>
                </a:solidFill>
                <a:latin typeface="Roboto Bold Italics"/>
              </a:rPr>
              <a:t>It's not just a few bucks between friends.</a:t>
            </a:r>
          </a:p>
          <a:p>
            <a:pPr>
              <a:lnSpc>
                <a:spcPts val="3066"/>
              </a:lnSpc>
            </a:pPr>
            <a:endParaRPr lang="en-US" sz="2100">
              <a:solidFill>
                <a:srgbClr val="FFFFFF"/>
              </a:solidFill>
              <a:latin typeface="Roboto Bold Italics"/>
            </a:endParaRPr>
          </a:p>
          <a:p>
            <a:pPr>
              <a:lnSpc>
                <a:spcPts val="3066"/>
              </a:lnSpc>
            </a:pPr>
            <a:r>
              <a:rPr lang="en-US" sz="2100">
                <a:solidFill>
                  <a:srgbClr val="FFFFFF"/>
                </a:solidFill>
                <a:latin typeface="Roboto"/>
              </a:rPr>
              <a:t>A contractor misrepresents the cost of performing work by compensating a government official for permitting contractor overcharges to increase contractor profit.</a:t>
            </a:r>
          </a:p>
          <a:p>
            <a:pPr>
              <a:lnSpc>
                <a:spcPts val="3066"/>
              </a:lnSpc>
            </a:pPr>
            <a:endParaRPr lang="en-US" sz="2100">
              <a:solidFill>
                <a:srgbClr val="FFFFFF"/>
              </a:solidFill>
              <a:latin typeface="Roboto"/>
            </a:endParaRPr>
          </a:p>
          <a:p>
            <a:pPr marL="388620" lvl="1" indent="-194310">
              <a:lnSpc>
                <a:spcPts val="2628"/>
              </a:lnSpc>
              <a:buFont typeface="Arial"/>
              <a:buChar char="•"/>
            </a:pPr>
            <a:r>
              <a:rPr lang="en-US" sz="1800">
                <a:solidFill>
                  <a:srgbClr val="FFFFFF"/>
                </a:solidFill>
                <a:latin typeface="Roboto"/>
              </a:rPr>
              <a:t>Other government inspectors at the job site noticing a pattern of preferential contractor treatment</a:t>
            </a:r>
          </a:p>
          <a:p>
            <a:pPr marL="388620" lvl="1" indent="-194310">
              <a:lnSpc>
                <a:spcPts val="2628"/>
              </a:lnSpc>
              <a:buFont typeface="Arial"/>
              <a:buChar char="•"/>
            </a:pPr>
            <a:r>
              <a:rPr lang="en-US" sz="1800">
                <a:solidFill>
                  <a:srgbClr val="FFFFFF"/>
                </a:solidFill>
                <a:latin typeface="Roboto"/>
              </a:rPr>
              <a:t>Government official having a lifestyle that exceeds their salary</a:t>
            </a:r>
          </a:p>
          <a:p>
            <a:pPr marL="388620" lvl="1" indent="-194310">
              <a:lnSpc>
                <a:spcPts val="2628"/>
              </a:lnSpc>
              <a:buFont typeface="Arial"/>
              <a:buChar char="•"/>
            </a:pPr>
            <a:r>
              <a:rPr lang="en-US" sz="1800">
                <a:solidFill>
                  <a:srgbClr val="FFFFFF"/>
                </a:solidFill>
                <a:latin typeface="Roboto"/>
              </a:rPr>
              <a:t>Contract change orders lack sufficient justification</a:t>
            </a:r>
          </a:p>
          <a:p>
            <a:pPr marL="388620" lvl="1" indent="-194310">
              <a:lnSpc>
                <a:spcPts val="2628"/>
              </a:lnSpc>
              <a:buFont typeface="Arial"/>
              <a:buChar char="•"/>
            </a:pPr>
            <a:r>
              <a:rPr lang="en-US" sz="1800">
                <a:solidFill>
                  <a:srgbClr val="FFFFFF"/>
                </a:solidFill>
                <a:latin typeface="Roboto"/>
              </a:rPr>
              <a:t>Oversight officials socializing with, or having business relationships with contractors or their families</a:t>
            </a:r>
          </a:p>
        </p:txBody>
      </p:sp>
      <p:sp>
        <p:nvSpPr>
          <p:cNvPr id="11" name="TextBox 11"/>
          <p:cNvSpPr txBox="1"/>
          <p:nvPr/>
        </p:nvSpPr>
        <p:spPr>
          <a:xfrm>
            <a:off x="622825" y="159837"/>
            <a:ext cx="6231875"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Bribery</a:t>
            </a:r>
          </a:p>
        </p:txBody>
      </p:sp>
      <p:sp>
        <p:nvSpPr>
          <p:cNvPr id="12" name="TextBox 12"/>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1326801"/>
            <a:ext cx="8778679" cy="4945761"/>
          </a:xfrm>
          <a:prstGeom prst="rect">
            <a:avLst/>
          </a:prstGeom>
        </p:spPr>
        <p:txBody>
          <a:bodyPr lIns="0" tIns="0" rIns="0" bIns="0" rtlCol="0" anchor="t">
            <a:spAutoFit/>
          </a:bodyPr>
          <a:lstStyle/>
          <a:p>
            <a:pPr>
              <a:lnSpc>
                <a:spcPts val="3066"/>
              </a:lnSpc>
            </a:pPr>
            <a:r>
              <a:rPr lang="en-US" sz="2100">
                <a:solidFill>
                  <a:srgbClr val="FFFFFF"/>
                </a:solidFill>
                <a:latin typeface="Roboto Bold Italics"/>
              </a:rPr>
              <a:t>Do I need to let anyone know about my other interests?</a:t>
            </a:r>
          </a:p>
          <a:p>
            <a:pPr>
              <a:lnSpc>
                <a:spcPts val="3066"/>
              </a:lnSpc>
            </a:pPr>
            <a:endParaRPr lang="en-US" sz="2100">
              <a:solidFill>
                <a:srgbClr val="FFFFFF"/>
              </a:solidFill>
              <a:latin typeface="Roboto Bold Italics"/>
            </a:endParaRPr>
          </a:p>
          <a:p>
            <a:pPr>
              <a:lnSpc>
                <a:spcPts val="3066"/>
              </a:lnSpc>
            </a:pPr>
            <a:r>
              <a:rPr lang="en-US" sz="2100">
                <a:solidFill>
                  <a:srgbClr val="FFFFFF"/>
                </a:solidFill>
                <a:latin typeface="Roboto"/>
              </a:rPr>
              <a:t>A contracting or oversight official misrepresents that he or she is impartial in business decisions when they have an undisclosed financial interest in a contractor or consultant who inflates the job cost to the Government.</a:t>
            </a:r>
          </a:p>
          <a:p>
            <a:pPr>
              <a:lnSpc>
                <a:spcPts val="3066"/>
              </a:lnSpc>
            </a:pPr>
            <a:endParaRPr lang="en-US" sz="2100">
              <a:solidFill>
                <a:srgbClr val="FFFFFF"/>
              </a:solidFill>
              <a:latin typeface="Roboto"/>
            </a:endParaRPr>
          </a:p>
          <a:p>
            <a:pPr marL="388620" lvl="1" indent="-194310">
              <a:lnSpc>
                <a:spcPts val="2628"/>
              </a:lnSpc>
              <a:buFont typeface="Arial"/>
              <a:buChar char="•"/>
            </a:pPr>
            <a:r>
              <a:rPr lang="en-US" sz="1800">
                <a:solidFill>
                  <a:srgbClr val="FFFFFF"/>
                </a:solidFill>
                <a:latin typeface="Roboto"/>
              </a:rPr>
              <a:t>Government official disclosing confidential bid information to a contractor or assisting the contractor in preparing the bid.</a:t>
            </a:r>
          </a:p>
          <a:p>
            <a:pPr marL="388620" lvl="1" indent="-194310">
              <a:lnSpc>
                <a:spcPts val="2628"/>
              </a:lnSpc>
              <a:buFont typeface="Arial"/>
              <a:buChar char="•"/>
            </a:pPr>
            <a:r>
              <a:rPr lang="en-US" sz="1800">
                <a:solidFill>
                  <a:srgbClr val="FFFFFF"/>
                </a:solidFill>
                <a:latin typeface="Roboto"/>
              </a:rPr>
              <a:t>Unexplained or unusual favoritism towards a particular contractor or consultant.</a:t>
            </a:r>
          </a:p>
          <a:p>
            <a:pPr marL="388620" lvl="1" indent="-194310">
              <a:lnSpc>
                <a:spcPts val="2628"/>
              </a:lnSpc>
              <a:buFont typeface="Arial"/>
              <a:buChar char="•"/>
            </a:pPr>
            <a:r>
              <a:rPr lang="en-US" sz="1800">
                <a:solidFill>
                  <a:srgbClr val="FFFFFF"/>
                </a:solidFill>
                <a:latin typeface="Roboto"/>
              </a:rPr>
              <a:t>Close socialization with or acceptance of inappropriate gifts, travel, or entertainment from a contractor.</a:t>
            </a:r>
          </a:p>
          <a:p>
            <a:pPr marL="388620" lvl="1" indent="-194310">
              <a:lnSpc>
                <a:spcPts val="2628"/>
              </a:lnSpc>
              <a:buFont typeface="Arial"/>
              <a:buChar char="•"/>
            </a:pPr>
            <a:r>
              <a:rPr lang="en-US" sz="1800">
                <a:solidFill>
                  <a:srgbClr val="FFFFFF"/>
                </a:solidFill>
                <a:latin typeface="Roboto"/>
              </a:rPr>
              <a:t>Employee discusses employment with a current or prospective contractor or consultant.</a:t>
            </a:r>
          </a:p>
          <a:p>
            <a:pPr marL="388620" lvl="1" indent="-194310">
              <a:lnSpc>
                <a:spcPts val="2628"/>
              </a:lnSpc>
              <a:buFont typeface="Arial"/>
              <a:buChar char="•"/>
            </a:pPr>
            <a:r>
              <a:rPr lang="en-US" sz="1800">
                <a:solidFill>
                  <a:srgbClr val="FFFFFF"/>
                </a:solidFill>
                <a:latin typeface="Roboto"/>
              </a:rPr>
              <a:t>Vendor or consultant address is incomplete or matches employee’s address.</a:t>
            </a:r>
          </a:p>
        </p:txBody>
      </p:sp>
      <p:sp>
        <p:nvSpPr>
          <p:cNvPr id="9" name="TextBox 9"/>
          <p:cNvSpPr txBox="1"/>
          <p:nvPr/>
        </p:nvSpPr>
        <p:spPr>
          <a:xfrm>
            <a:off x="622825" y="159837"/>
            <a:ext cx="6231875"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Conflict of Interest</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5424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7553729" y="1105726"/>
            <a:ext cx="1598593" cy="1576612"/>
          </a:xfrm>
          <a:custGeom>
            <a:avLst/>
            <a:gdLst/>
            <a:ahLst/>
            <a:cxnLst/>
            <a:rect l="l" t="t" r="r" b="b"/>
            <a:pathLst>
              <a:path w="1598593" h="1576612">
                <a:moveTo>
                  <a:pt x="0" y="0"/>
                </a:moveTo>
                <a:lnTo>
                  <a:pt x="1598593" y="0"/>
                </a:lnTo>
                <a:lnTo>
                  <a:pt x="1598593" y="1576612"/>
                </a:lnTo>
                <a:lnTo>
                  <a:pt x="0" y="1576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487461" y="1488839"/>
            <a:ext cx="8778679" cy="4993386"/>
          </a:xfrm>
          <a:prstGeom prst="rect">
            <a:avLst/>
          </a:prstGeom>
        </p:spPr>
        <p:txBody>
          <a:bodyPr lIns="0" tIns="0" rIns="0" bIns="0" rtlCol="0" anchor="t">
            <a:spAutoFit/>
          </a:bodyPr>
          <a:lstStyle/>
          <a:p>
            <a:pPr>
              <a:lnSpc>
                <a:spcPts val="3066"/>
              </a:lnSpc>
            </a:pPr>
            <a:r>
              <a:rPr lang="en-US" sz="2100">
                <a:solidFill>
                  <a:srgbClr val="FFFFFF"/>
                </a:solidFill>
                <a:latin typeface="Roboto Bold Italics"/>
              </a:rPr>
              <a:t>Just because they will give doesn’t mean you should take…</a:t>
            </a:r>
          </a:p>
          <a:p>
            <a:pPr>
              <a:lnSpc>
                <a:spcPts val="3066"/>
              </a:lnSpc>
            </a:pPr>
            <a:endParaRPr lang="en-US" sz="2100">
              <a:solidFill>
                <a:srgbClr val="FFFFFF"/>
              </a:solidFill>
              <a:latin typeface="Roboto Bold Italics"/>
            </a:endParaRPr>
          </a:p>
          <a:p>
            <a:pPr>
              <a:lnSpc>
                <a:spcPts val="3066"/>
              </a:lnSpc>
            </a:pPr>
            <a:endParaRPr lang="en-US" sz="2100">
              <a:solidFill>
                <a:srgbClr val="FFFFFF"/>
              </a:solidFill>
              <a:latin typeface="Roboto Bold Italics"/>
            </a:endParaRPr>
          </a:p>
          <a:p>
            <a:pPr>
              <a:lnSpc>
                <a:spcPts val="3066"/>
              </a:lnSpc>
            </a:pPr>
            <a:r>
              <a:rPr lang="en-US" sz="2100">
                <a:solidFill>
                  <a:srgbClr val="FFFFFF"/>
                </a:solidFill>
                <a:latin typeface="Roboto"/>
              </a:rPr>
              <a:t>A contractor or subcontractor misrepresents the cost of performing work by secretly paying a fee for being awarded the contract and therefore inflating the job cost to the government.</a:t>
            </a:r>
          </a:p>
          <a:p>
            <a:pPr>
              <a:lnSpc>
                <a:spcPts val="3066"/>
              </a:lnSpc>
            </a:pPr>
            <a:endParaRPr lang="en-US" sz="2100">
              <a:solidFill>
                <a:srgbClr val="FFFFFF"/>
              </a:solidFill>
              <a:latin typeface="Roboto"/>
            </a:endParaRPr>
          </a:p>
          <a:p>
            <a:pPr marL="388620" lvl="1" indent="-194310">
              <a:lnSpc>
                <a:spcPts val="2628"/>
              </a:lnSpc>
              <a:buFont typeface="Arial"/>
              <a:buChar char="•"/>
            </a:pPr>
            <a:r>
              <a:rPr lang="en-US" sz="1800">
                <a:solidFill>
                  <a:srgbClr val="FFFFFF"/>
                </a:solidFill>
                <a:latin typeface="Roboto"/>
              </a:rPr>
              <a:t>Unexplained or unreasonable limitations on the number of potential subcontractors contracted for bid or offer</a:t>
            </a:r>
          </a:p>
          <a:p>
            <a:pPr marL="388620" lvl="1" indent="-194310">
              <a:lnSpc>
                <a:spcPts val="2628"/>
              </a:lnSpc>
              <a:buFont typeface="Arial"/>
              <a:buChar char="•"/>
            </a:pPr>
            <a:r>
              <a:rPr lang="en-US" sz="1800">
                <a:solidFill>
                  <a:srgbClr val="FFFFFF"/>
                </a:solidFill>
                <a:latin typeface="Roboto"/>
              </a:rPr>
              <a:t>Continuing awards to subcontractors with poor performance records</a:t>
            </a:r>
          </a:p>
          <a:p>
            <a:pPr marL="388620" lvl="1" indent="-194310">
              <a:lnSpc>
                <a:spcPts val="2628"/>
              </a:lnSpc>
              <a:buFont typeface="Arial"/>
              <a:buChar char="•"/>
            </a:pPr>
            <a:r>
              <a:rPr lang="en-US" sz="1800">
                <a:solidFill>
                  <a:srgbClr val="FFFFFF"/>
                </a:solidFill>
                <a:latin typeface="Roboto"/>
              </a:rPr>
              <a:t>Non-award of subcontracts to lowest bidder</a:t>
            </a:r>
          </a:p>
          <a:p>
            <a:pPr marL="388620" lvl="1" indent="-194310">
              <a:lnSpc>
                <a:spcPts val="2628"/>
              </a:lnSpc>
              <a:buFont typeface="Arial"/>
              <a:buChar char="•"/>
            </a:pPr>
            <a:r>
              <a:rPr lang="en-US" sz="1800">
                <a:solidFill>
                  <a:srgbClr val="FFFFFF"/>
                </a:solidFill>
                <a:latin typeface="Roboto"/>
              </a:rPr>
              <a:t>Lack of separation of duties between purchasing, receiving, and storing</a:t>
            </a:r>
          </a:p>
          <a:p>
            <a:pPr marL="388620" lvl="1" indent="-194310">
              <a:lnSpc>
                <a:spcPts val="2628"/>
              </a:lnSpc>
              <a:buFont typeface="Arial"/>
              <a:buChar char="•"/>
            </a:pPr>
            <a:r>
              <a:rPr lang="en-US" sz="1800">
                <a:solidFill>
                  <a:srgbClr val="FFFFFF"/>
                </a:solidFill>
                <a:latin typeface="Roboto"/>
              </a:rPr>
              <a:t>Non-qualified and/or unlicensed subcontractors working on prime contracts</a:t>
            </a:r>
          </a:p>
          <a:p>
            <a:pPr marL="388620" lvl="1" indent="-194310">
              <a:lnSpc>
                <a:spcPts val="2628"/>
              </a:lnSpc>
              <a:buFont typeface="Arial"/>
              <a:buChar char="•"/>
            </a:pPr>
            <a:r>
              <a:rPr lang="en-US" sz="1800">
                <a:solidFill>
                  <a:srgbClr val="FFFFFF"/>
                </a:solidFill>
                <a:latin typeface="Roboto"/>
              </a:rPr>
              <a:t>Purchasing employees maintain a standard of living exceeding their income</a:t>
            </a:r>
          </a:p>
        </p:txBody>
      </p:sp>
      <p:sp>
        <p:nvSpPr>
          <p:cNvPr id="10" name="TextBox 10"/>
          <p:cNvSpPr txBox="1"/>
          <p:nvPr/>
        </p:nvSpPr>
        <p:spPr>
          <a:xfrm>
            <a:off x="622825" y="159837"/>
            <a:ext cx="6231875"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Kickbacks</a:t>
            </a:r>
          </a:p>
        </p:txBody>
      </p:sp>
      <p:sp>
        <p:nvSpPr>
          <p:cNvPr id="11" name="TextBox 11"/>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27777" y="1301455"/>
            <a:ext cx="9041300" cy="5386090"/>
          </a:xfrm>
          <a:prstGeom prst="rect">
            <a:avLst/>
          </a:prstGeom>
        </p:spPr>
        <p:txBody>
          <a:bodyPr wrap="square" lIns="0" tIns="0" rIns="0" bIns="0" rtlCol="0" anchor="t">
            <a:spAutoFit/>
          </a:bodyPr>
          <a:lstStyle/>
          <a:p>
            <a:pPr>
              <a:lnSpc>
                <a:spcPts val="3066"/>
              </a:lnSpc>
            </a:pPr>
            <a:r>
              <a:rPr lang="en-US" sz="2100" dirty="0">
                <a:solidFill>
                  <a:srgbClr val="FFFFFF"/>
                </a:solidFill>
                <a:latin typeface="Roboto Bold Italics"/>
              </a:rPr>
              <a:t>Don’t take advantage of the disadvantages…</a:t>
            </a:r>
          </a:p>
          <a:p>
            <a:pPr>
              <a:lnSpc>
                <a:spcPts val="2482"/>
              </a:lnSpc>
            </a:pPr>
            <a:endParaRPr lang="en-US" sz="2100" dirty="0">
              <a:solidFill>
                <a:srgbClr val="FFFFFF"/>
              </a:solidFill>
              <a:latin typeface="Roboto Bold Italics"/>
            </a:endParaRPr>
          </a:p>
          <a:p>
            <a:pPr>
              <a:lnSpc>
                <a:spcPts val="3066"/>
              </a:lnSpc>
            </a:pPr>
            <a:r>
              <a:rPr lang="en-US" sz="2100" dirty="0">
                <a:solidFill>
                  <a:srgbClr val="FFFFFF"/>
                </a:solidFill>
                <a:latin typeface="Roboto"/>
              </a:rPr>
              <a:t>In disadvantaged business enterprises schemes, a contractor misrepresents who performed contract work in order to appear to be in compliance with contract goals for involvement of minority or women-owned businesses.</a:t>
            </a:r>
          </a:p>
          <a:p>
            <a:pPr>
              <a:lnSpc>
                <a:spcPts val="1314"/>
              </a:lnSpc>
            </a:pPr>
            <a:endParaRPr lang="en-US" sz="2100" dirty="0">
              <a:solidFill>
                <a:srgbClr val="FFFFFF"/>
              </a:solidFill>
              <a:latin typeface="Roboto"/>
            </a:endParaRPr>
          </a:p>
          <a:p>
            <a:pPr marL="388620" lvl="1" indent="-194310">
              <a:lnSpc>
                <a:spcPts val="2628"/>
              </a:lnSpc>
              <a:buFont typeface="Arial"/>
              <a:buChar char="•"/>
            </a:pPr>
            <a:r>
              <a:rPr lang="en-US" sz="1800" dirty="0">
                <a:solidFill>
                  <a:srgbClr val="FFFFFF"/>
                </a:solidFill>
                <a:latin typeface="Roboto"/>
              </a:rPr>
              <a:t>Minority owner lacking background, expertise, or equipment to perform subcontract work</a:t>
            </a:r>
          </a:p>
          <a:p>
            <a:pPr marL="388620" lvl="1" indent="-194310">
              <a:lnSpc>
                <a:spcPts val="2628"/>
              </a:lnSpc>
              <a:buFont typeface="Arial"/>
              <a:buChar char="•"/>
            </a:pPr>
            <a:r>
              <a:rPr lang="en-US" sz="1800" dirty="0">
                <a:solidFill>
                  <a:srgbClr val="FFFFFF"/>
                </a:solidFill>
                <a:latin typeface="Roboto"/>
              </a:rPr>
              <a:t>Employees shuttling back and forth between prime contractor and minority-owned business payrolls</a:t>
            </a:r>
          </a:p>
          <a:p>
            <a:pPr marL="388620" lvl="1" indent="-194310">
              <a:lnSpc>
                <a:spcPts val="2628"/>
              </a:lnSpc>
              <a:buFont typeface="Arial"/>
              <a:buChar char="•"/>
            </a:pPr>
            <a:r>
              <a:rPr lang="en-US" sz="1800" dirty="0">
                <a:solidFill>
                  <a:srgbClr val="FFFFFF"/>
                </a:solidFill>
                <a:latin typeface="Roboto"/>
              </a:rPr>
              <a:t>Business names on equipment and vehicles covered with paint or magnetic signs</a:t>
            </a:r>
          </a:p>
          <a:p>
            <a:pPr marL="388620" lvl="1" indent="-194310">
              <a:lnSpc>
                <a:spcPts val="2628"/>
              </a:lnSpc>
              <a:buFont typeface="Arial"/>
              <a:buChar char="•"/>
            </a:pPr>
            <a:r>
              <a:rPr lang="en-US" sz="1800" dirty="0">
                <a:solidFill>
                  <a:srgbClr val="FFFFFF"/>
                </a:solidFill>
                <a:latin typeface="Roboto"/>
              </a:rPr>
              <a:t>Orders and payment for necessary supplies made by individuals not employed by minority-owned business</a:t>
            </a:r>
          </a:p>
          <a:p>
            <a:pPr marL="388620" lvl="1" indent="-194310">
              <a:lnSpc>
                <a:spcPts val="2628"/>
              </a:lnSpc>
              <a:buFont typeface="Arial"/>
              <a:buChar char="•"/>
            </a:pPr>
            <a:r>
              <a:rPr lang="en-US" sz="1800" dirty="0">
                <a:solidFill>
                  <a:srgbClr val="FFFFFF"/>
                </a:solidFill>
                <a:latin typeface="Roboto"/>
              </a:rPr>
              <a:t>Prime contractor facilitated purchase of minority-owned business</a:t>
            </a:r>
          </a:p>
          <a:p>
            <a:pPr marL="388620" lvl="1" indent="-194310">
              <a:lnSpc>
                <a:spcPts val="2628"/>
              </a:lnSpc>
              <a:buFont typeface="Arial"/>
              <a:buChar char="•"/>
            </a:pPr>
            <a:r>
              <a:rPr lang="en-US" sz="1800" dirty="0">
                <a:solidFill>
                  <a:srgbClr val="FFFFFF"/>
                </a:solidFill>
                <a:latin typeface="Roboto"/>
              </a:rPr>
              <a:t>Minority-owned business owner never present at job site</a:t>
            </a:r>
          </a:p>
          <a:p>
            <a:pPr marL="388620" lvl="1" indent="-194310">
              <a:lnSpc>
                <a:spcPts val="2628"/>
              </a:lnSpc>
              <a:buFont typeface="Arial"/>
              <a:buChar char="•"/>
            </a:pPr>
            <a:r>
              <a:rPr lang="en-US" sz="1800" dirty="0">
                <a:solidFill>
                  <a:srgbClr val="FFFFFF"/>
                </a:solidFill>
                <a:latin typeface="Roboto"/>
              </a:rPr>
              <a:t>Prime contractor always uses the same minority-owned business</a:t>
            </a:r>
          </a:p>
        </p:txBody>
      </p:sp>
      <p:sp>
        <p:nvSpPr>
          <p:cNvPr id="9" name="TextBox 9"/>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Disadvantage Business Enterprises</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228715"/>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1228715"/>
            <a:ext cx="8778679" cy="5422011"/>
          </a:xfrm>
          <a:prstGeom prst="rect">
            <a:avLst/>
          </a:prstGeom>
        </p:spPr>
        <p:txBody>
          <a:bodyPr lIns="0" tIns="0" rIns="0" bIns="0" rtlCol="0" anchor="t">
            <a:spAutoFit/>
          </a:bodyPr>
          <a:lstStyle/>
          <a:p>
            <a:pPr>
              <a:lnSpc>
                <a:spcPts val="3066"/>
              </a:lnSpc>
            </a:pPr>
            <a:r>
              <a:rPr lang="en-US" sz="2100" dirty="0">
                <a:solidFill>
                  <a:srgbClr val="FFFFFF"/>
                </a:solidFill>
                <a:latin typeface="Roboto Bold Italics"/>
              </a:rPr>
              <a:t>Dishonest contractors think you aren’t checking the bills…</a:t>
            </a:r>
          </a:p>
          <a:p>
            <a:pPr>
              <a:lnSpc>
                <a:spcPts val="2628"/>
              </a:lnSpc>
            </a:pPr>
            <a:endParaRPr lang="en-US" sz="2100" dirty="0">
              <a:solidFill>
                <a:srgbClr val="FFFFFF"/>
              </a:solidFill>
              <a:latin typeface="Roboto Bold Italics"/>
            </a:endParaRPr>
          </a:p>
          <a:p>
            <a:pPr>
              <a:lnSpc>
                <a:spcPts val="3066"/>
              </a:lnSpc>
            </a:pPr>
            <a:r>
              <a:rPr lang="en-US" sz="2100" dirty="0">
                <a:solidFill>
                  <a:srgbClr val="FFFFFF"/>
                </a:solidFill>
                <a:latin typeface="Roboto"/>
              </a:rPr>
              <a:t>In materials overcharging schemes, a contractor misrepresents how much construction material was used on the job and is then paid for excess material to increase job profit.</a:t>
            </a:r>
          </a:p>
          <a:p>
            <a:pPr>
              <a:lnSpc>
                <a:spcPts val="1898"/>
              </a:lnSpc>
            </a:pPr>
            <a:endParaRPr lang="en-US" sz="2100" dirty="0">
              <a:solidFill>
                <a:srgbClr val="FFFFFF"/>
              </a:solidFill>
              <a:latin typeface="Roboto"/>
            </a:endParaRPr>
          </a:p>
          <a:p>
            <a:pPr marL="388620" lvl="1" indent="-194310">
              <a:lnSpc>
                <a:spcPts val="2628"/>
              </a:lnSpc>
              <a:buFont typeface="Arial"/>
              <a:buChar char="•"/>
            </a:pPr>
            <a:r>
              <a:rPr lang="en-US" sz="1800" dirty="0">
                <a:solidFill>
                  <a:srgbClr val="FFFFFF"/>
                </a:solidFill>
                <a:latin typeface="Roboto"/>
              </a:rPr>
              <a:t>Discrepancies between contractors-provided quantity documentation and observed data, including yield calculations</a:t>
            </a:r>
          </a:p>
          <a:p>
            <a:pPr marL="388620" lvl="1" indent="-194310">
              <a:lnSpc>
                <a:spcPts val="2628"/>
              </a:lnSpc>
              <a:buFont typeface="Arial"/>
              <a:buChar char="•"/>
            </a:pPr>
            <a:r>
              <a:rPr lang="en-US" sz="1800" dirty="0">
                <a:solidFill>
                  <a:srgbClr val="FFFFFF"/>
                </a:solidFill>
                <a:latin typeface="Roboto"/>
              </a:rPr>
              <a:t>Refusal or inability to provide supporting documentation</a:t>
            </a:r>
          </a:p>
          <a:p>
            <a:pPr marL="388620" lvl="1" indent="-194310">
              <a:lnSpc>
                <a:spcPts val="2628"/>
              </a:lnSpc>
              <a:buFont typeface="Arial"/>
              <a:buChar char="•"/>
            </a:pPr>
            <a:r>
              <a:rPr lang="en-US" sz="1800" dirty="0">
                <a:solidFill>
                  <a:srgbClr val="FFFFFF"/>
                </a:solidFill>
                <a:latin typeface="Roboto"/>
              </a:rPr>
              <a:t>Contractor consistently loading job materials into equipment away from inspector oversight</a:t>
            </a:r>
          </a:p>
          <a:p>
            <a:pPr marL="388620" lvl="1" indent="-194310">
              <a:lnSpc>
                <a:spcPts val="2628"/>
              </a:lnSpc>
              <a:buFont typeface="Arial"/>
              <a:buChar char="•"/>
            </a:pPr>
            <a:r>
              <a:rPr lang="en-US" sz="1800" dirty="0">
                <a:solidFill>
                  <a:srgbClr val="FFFFFF"/>
                </a:solidFill>
                <a:latin typeface="Roboto"/>
              </a:rPr>
              <a:t>Truck weight tickets or plant production records with altered or missing information</a:t>
            </a:r>
          </a:p>
          <a:p>
            <a:pPr marL="388620" lvl="1" indent="-194310">
              <a:lnSpc>
                <a:spcPts val="2628"/>
              </a:lnSpc>
              <a:buFont typeface="Arial"/>
              <a:buChar char="•"/>
            </a:pPr>
            <a:r>
              <a:rPr lang="en-US" sz="1800" dirty="0">
                <a:solidFill>
                  <a:srgbClr val="FFFFFF"/>
                </a:solidFill>
                <a:latin typeface="Roboto"/>
              </a:rPr>
              <a:t>Photocopies of quantity documentation where originals are expected</a:t>
            </a:r>
          </a:p>
          <a:p>
            <a:pPr marL="388620" lvl="1" indent="-194310">
              <a:lnSpc>
                <a:spcPts val="2628"/>
              </a:lnSpc>
              <a:buFont typeface="Arial"/>
              <a:buChar char="•"/>
            </a:pPr>
            <a:r>
              <a:rPr lang="en-US" sz="1800" dirty="0">
                <a:solidFill>
                  <a:srgbClr val="FFFFFF"/>
                </a:solidFill>
                <a:latin typeface="Roboto"/>
              </a:rPr>
              <a:t>Irregularities in color or content of weight slips or other contractor documents used to calculate pay quantities</a:t>
            </a:r>
          </a:p>
        </p:txBody>
      </p:sp>
      <p:sp>
        <p:nvSpPr>
          <p:cNvPr id="9" name="TextBox 9"/>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Material Overcharging</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09982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3989990" y="5150649"/>
            <a:ext cx="1530832" cy="1530832"/>
          </a:xfrm>
          <a:custGeom>
            <a:avLst/>
            <a:gdLst/>
            <a:ahLst/>
            <a:cxnLst/>
            <a:rect l="l" t="t" r="r" b="b"/>
            <a:pathLst>
              <a:path w="1530832" h="1530832">
                <a:moveTo>
                  <a:pt x="0" y="0"/>
                </a:moveTo>
                <a:lnTo>
                  <a:pt x="1530832" y="0"/>
                </a:lnTo>
                <a:lnTo>
                  <a:pt x="1530832" y="1530831"/>
                </a:lnTo>
                <a:lnTo>
                  <a:pt x="0" y="15308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487461" y="1099826"/>
            <a:ext cx="8778679" cy="4193286"/>
          </a:xfrm>
          <a:prstGeom prst="rect">
            <a:avLst/>
          </a:prstGeom>
        </p:spPr>
        <p:txBody>
          <a:bodyPr lIns="0" tIns="0" rIns="0" bIns="0" rtlCol="0" anchor="t">
            <a:spAutoFit/>
          </a:bodyPr>
          <a:lstStyle/>
          <a:p>
            <a:pPr>
              <a:lnSpc>
                <a:spcPts val="3066"/>
              </a:lnSpc>
            </a:pPr>
            <a:r>
              <a:rPr lang="en-US" sz="2100">
                <a:solidFill>
                  <a:srgbClr val="FFFFFF"/>
                </a:solidFill>
                <a:latin typeface="Roboto Bold Italics"/>
              </a:rPr>
              <a:t>What’s a couple of hours here or there?</a:t>
            </a:r>
          </a:p>
          <a:p>
            <a:pPr>
              <a:lnSpc>
                <a:spcPts val="2628"/>
              </a:lnSpc>
            </a:pPr>
            <a:endParaRPr lang="en-US" sz="2100">
              <a:solidFill>
                <a:srgbClr val="FFFFFF"/>
              </a:solidFill>
              <a:latin typeface="Roboto Bold Italics"/>
            </a:endParaRPr>
          </a:p>
          <a:p>
            <a:pPr>
              <a:lnSpc>
                <a:spcPts val="3066"/>
              </a:lnSpc>
            </a:pPr>
            <a:r>
              <a:rPr lang="en-US" sz="2100">
                <a:solidFill>
                  <a:srgbClr val="FFFFFF"/>
                </a:solidFill>
                <a:latin typeface="Roboto"/>
              </a:rPr>
              <a:t>In a time-overcharging scheme, a consultant misrepresents the distribution of employee labor on jobs in order to charge for more work hours or a higher overhead rate, to increase profit.</a:t>
            </a:r>
          </a:p>
          <a:p>
            <a:pPr>
              <a:lnSpc>
                <a:spcPts val="2774"/>
              </a:lnSpc>
            </a:pPr>
            <a:endParaRPr lang="en-US" sz="2100">
              <a:solidFill>
                <a:srgbClr val="FFFFFF"/>
              </a:solidFill>
              <a:latin typeface="Roboto"/>
            </a:endParaRPr>
          </a:p>
          <a:p>
            <a:pPr marL="388620" lvl="1" indent="-194310">
              <a:lnSpc>
                <a:spcPts val="2628"/>
              </a:lnSpc>
              <a:buFont typeface="Arial"/>
              <a:buChar char="•"/>
            </a:pPr>
            <a:r>
              <a:rPr lang="en-US" sz="1800">
                <a:solidFill>
                  <a:srgbClr val="FFFFFF"/>
                </a:solidFill>
                <a:latin typeface="Roboto"/>
              </a:rPr>
              <a:t>Unauthorized alterations to timecards and other source records</a:t>
            </a:r>
          </a:p>
          <a:p>
            <a:pPr marL="388620" lvl="1" indent="-194310">
              <a:lnSpc>
                <a:spcPts val="2628"/>
              </a:lnSpc>
              <a:buFont typeface="Arial"/>
              <a:buChar char="•"/>
            </a:pPr>
            <a:r>
              <a:rPr lang="en-US" sz="1800">
                <a:solidFill>
                  <a:srgbClr val="FFFFFF"/>
                </a:solidFill>
                <a:latin typeface="Roboto"/>
              </a:rPr>
              <a:t>Billed hours and dollars consistently at or near budgeted amounts</a:t>
            </a:r>
          </a:p>
          <a:p>
            <a:pPr marL="388620" lvl="1" indent="-194310">
              <a:lnSpc>
                <a:spcPts val="2628"/>
              </a:lnSpc>
              <a:buFont typeface="Arial"/>
              <a:buChar char="•"/>
            </a:pPr>
            <a:r>
              <a:rPr lang="en-US" sz="1800">
                <a:solidFill>
                  <a:srgbClr val="FFFFFF"/>
                </a:solidFill>
                <a:latin typeface="Roboto"/>
              </a:rPr>
              <a:t>Timecards filled out by supervisors, not by employees</a:t>
            </a:r>
          </a:p>
          <a:p>
            <a:pPr marL="388620" lvl="1" indent="-194310">
              <a:lnSpc>
                <a:spcPts val="2628"/>
              </a:lnSpc>
              <a:buFont typeface="Arial"/>
              <a:buChar char="•"/>
            </a:pPr>
            <a:r>
              <a:rPr lang="en-US" sz="1800">
                <a:solidFill>
                  <a:srgbClr val="FFFFFF"/>
                </a:solidFill>
                <a:latin typeface="Roboto"/>
              </a:rPr>
              <a:t>Photocopies of timecards where originals are expected</a:t>
            </a:r>
          </a:p>
          <a:p>
            <a:pPr marL="388620" lvl="1" indent="-194310">
              <a:lnSpc>
                <a:spcPts val="2628"/>
              </a:lnSpc>
              <a:buFont typeface="Arial"/>
              <a:buChar char="•"/>
            </a:pPr>
            <a:r>
              <a:rPr lang="en-US" sz="1800">
                <a:solidFill>
                  <a:srgbClr val="FFFFFF"/>
                </a:solidFill>
                <a:latin typeface="Roboto"/>
              </a:rPr>
              <a:t>Inconsistencies between a consultant’s labor distribution records and employee timecards</a:t>
            </a:r>
          </a:p>
        </p:txBody>
      </p:sp>
      <p:sp>
        <p:nvSpPr>
          <p:cNvPr id="10" name="TextBox 10"/>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Time Overcharging</a:t>
            </a:r>
          </a:p>
        </p:txBody>
      </p:sp>
      <p:sp>
        <p:nvSpPr>
          <p:cNvPr id="11" name="TextBox 11"/>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4459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1244590"/>
            <a:ext cx="8778679" cy="5431536"/>
          </a:xfrm>
          <a:prstGeom prst="rect">
            <a:avLst/>
          </a:prstGeom>
        </p:spPr>
        <p:txBody>
          <a:bodyPr lIns="0" tIns="0" rIns="0" bIns="0" rtlCol="0" anchor="t">
            <a:spAutoFit/>
          </a:bodyPr>
          <a:lstStyle/>
          <a:p>
            <a:pPr>
              <a:lnSpc>
                <a:spcPts val="3066"/>
              </a:lnSpc>
            </a:pPr>
            <a:r>
              <a:rPr lang="en-US" sz="2100">
                <a:solidFill>
                  <a:srgbClr val="FFFFFF"/>
                </a:solidFill>
                <a:latin typeface="Roboto Bold Italics"/>
              </a:rPr>
              <a:t>Maybe it’s not quite what you asked or paid for…</a:t>
            </a:r>
          </a:p>
          <a:p>
            <a:pPr>
              <a:lnSpc>
                <a:spcPts val="2628"/>
              </a:lnSpc>
            </a:pPr>
            <a:endParaRPr lang="en-US" sz="2100">
              <a:solidFill>
                <a:srgbClr val="FFFFFF"/>
              </a:solidFill>
              <a:latin typeface="Roboto Bold Italics"/>
            </a:endParaRPr>
          </a:p>
          <a:p>
            <a:pPr>
              <a:lnSpc>
                <a:spcPts val="3066"/>
              </a:lnSpc>
            </a:pPr>
            <a:r>
              <a:rPr lang="en-US" sz="2100">
                <a:solidFill>
                  <a:srgbClr val="FFFFFF"/>
                </a:solidFill>
                <a:latin typeface="Roboto"/>
              </a:rPr>
              <a:t>In product substitution schemes, a contractor misrepresents the product used in order to reduce costs for construction materials.</a:t>
            </a:r>
          </a:p>
          <a:p>
            <a:pPr>
              <a:lnSpc>
                <a:spcPts val="2336"/>
              </a:lnSpc>
            </a:pPr>
            <a:endParaRPr lang="en-US" sz="2100">
              <a:solidFill>
                <a:srgbClr val="FFFFFF"/>
              </a:solidFill>
              <a:latin typeface="Roboto"/>
            </a:endParaRPr>
          </a:p>
          <a:p>
            <a:pPr marL="388620" lvl="1" indent="-194310">
              <a:lnSpc>
                <a:spcPts val="2628"/>
              </a:lnSpc>
              <a:buFont typeface="Arial"/>
              <a:buChar char="•"/>
            </a:pPr>
            <a:r>
              <a:rPr lang="en-US" sz="1800">
                <a:solidFill>
                  <a:srgbClr val="FFFFFF"/>
                </a:solidFill>
                <a:latin typeface="Roboto"/>
              </a:rPr>
              <a:t>Any mismarking or mislabeling of products and materials</a:t>
            </a:r>
          </a:p>
          <a:p>
            <a:pPr marL="388620" lvl="1" indent="-194310">
              <a:lnSpc>
                <a:spcPts val="2628"/>
              </a:lnSpc>
              <a:buFont typeface="Arial"/>
              <a:buChar char="•"/>
            </a:pPr>
            <a:r>
              <a:rPr lang="en-US" sz="1800">
                <a:solidFill>
                  <a:srgbClr val="FFFFFF"/>
                </a:solidFill>
                <a:latin typeface="Roboto"/>
              </a:rPr>
              <a:t>Contractor restricting or avoiding inspection of goods or service upon delivery</a:t>
            </a:r>
          </a:p>
          <a:p>
            <a:pPr marL="388620" lvl="1" indent="-194310">
              <a:lnSpc>
                <a:spcPts val="2628"/>
              </a:lnSpc>
              <a:buFont typeface="Arial"/>
              <a:buChar char="•"/>
            </a:pPr>
            <a:r>
              <a:rPr lang="en-US" sz="1800">
                <a:solidFill>
                  <a:srgbClr val="FFFFFF"/>
                </a:solidFill>
                <a:latin typeface="Roboto"/>
              </a:rPr>
              <a:t>Contractor refusing to provide supporting documentation regarding production or manufacturing</a:t>
            </a:r>
          </a:p>
          <a:p>
            <a:pPr marL="388620" lvl="1" indent="-194310">
              <a:lnSpc>
                <a:spcPts val="2628"/>
              </a:lnSpc>
              <a:buFont typeface="Arial"/>
              <a:buChar char="•"/>
            </a:pPr>
            <a:r>
              <a:rPr lang="en-US" sz="1800">
                <a:solidFill>
                  <a:srgbClr val="FFFFFF"/>
                </a:solidFill>
                <a:latin typeface="Roboto"/>
              </a:rPr>
              <a:t>Photocopies of necessary certification, delivery, and production records where originals are expected</a:t>
            </a:r>
          </a:p>
          <a:p>
            <a:pPr marL="388620" lvl="1" indent="-194310">
              <a:lnSpc>
                <a:spcPts val="2628"/>
              </a:lnSpc>
              <a:buFont typeface="Arial"/>
              <a:buChar char="•"/>
            </a:pPr>
            <a:r>
              <a:rPr lang="en-US" sz="1800">
                <a:solidFill>
                  <a:srgbClr val="FFFFFF"/>
                </a:solidFill>
                <a:latin typeface="Roboto"/>
              </a:rPr>
              <a:t>Irregularities in signatures, dates, or quantities on delivery documents</a:t>
            </a:r>
          </a:p>
          <a:p>
            <a:pPr marL="388620" lvl="1" indent="-194310">
              <a:lnSpc>
                <a:spcPts val="2628"/>
              </a:lnSpc>
              <a:buFont typeface="Arial"/>
              <a:buChar char="•"/>
            </a:pPr>
            <a:r>
              <a:rPr lang="en-US" sz="1800">
                <a:solidFill>
                  <a:srgbClr val="FFFFFF"/>
                </a:solidFill>
                <a:latin typeface="Roboto"/>
              </a:rPr>
              <a:t>High rate of rejections, returns, or failures</a:t>
            </a:r>
          </a:p>
          <a:p>
            <a:pPr marL="388620" lvl="1" indent="-194310">
              <a:lnSpc>
                <a:spcPts val="2628"/>
              </a:lnSpc>
              <a:buFont typeface="Arial"/>
              <a:buChar char="•"/>
            </a:pPr>
            <a:r>
              <a:rPr lang="en-US" sz="1800">
                <a:solidFill>
                  <a:srgbClr val="FFFFFF"/>
                </a:solidFill>
                <a:latin typeface="Roboto"/>
              </a:rPr>
              <a:t>Test records reflect no failures or a high failure rate, but contract is on time and profitable</a:t>
            </a:r>
          </a:p>
          <a:p>
            <a:pPr marL="388620" lvl="1" indent="-194310">
              <a:lnSpc>
                <a:spcPts val="2628"/>
              </a:lnSpc>
              <a:buFont typeface="Arial"/>
              <a:buChar char="•"/>
            </a:pPr>
            <a:r>
              <a:rPr lang="en-US" sz="1800">
                <a:solidFill>
                  <a:srgbClr val="FFFFFF"/>
                </a:solidFill>
                <a:latin typeface="Roboto"/>
              </a:rPr>
              <a:t>Unsigned certifications </a:t>
            </a:r>
          </a:p>
        </p:txBody>
      </p:sp>
      <p:sp>
        <p:nvSpPr>
          <p:cNvPr id="9" name="TextBox 9"/>
          <p:cNvSpPr txBox="1"/>
          <p:nvPr/>
        </p:nvSpPr>
        <p:spPr>
          <a:xfrm>
            <a:off x="487461" y="176347"/>
            <a:ext cx="6231875"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Product Substitution</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2855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10208" y="1361694"/>
            <a:ext cx="9133183" cy="5221986"/>
          </a:xfrm>
          <a:prstGeom prst="rect">
            <a:avLst/>
          </a:prstGeom>
        </p:spPr>
        <p:txBody>
          <a:bodyPr lIns="0" tIns="0" rIns="0" bIns="0" rtlCol="0" anchor="t">
            <a:spAutoFit/>
          </a:bodyPr>
          <a:lstStyle/>
          <a:p>
            <a:pPr>
              <a:lnSpc>
                <a:spcPts val="3066"/>
              </a:lnSpc>
            </a:pPr>
            <a:r>
              <a:rPr lang="en-US" sz="2100">
                <a:solidFill>
                  <a:srgbClr val="FFFFFF"/>
                </a:solidFill>
                <a:latin typeface="Roboto Bold Italics"/>
              </a:rPr>
              <a:t>The tests are mostly right, nobody will know…</a:t>
            </a:r>
          </a:p>
          <a:p>
            <a:pPr>
              <a:lnSpc>
                <a:spcPts val="3066"/>
              </a:lnSpc>
            </a:pPr>
            <a:endParaRPr lang="en-US" sz="2100">
              <a:solidFill>
                <a:srgbClr val="FFFFFF"/>
              </a:solidFill>
              <a:latin typeface="Roboto Bold Italics"/>
            </a:endParaRPr>
          </a:p>
          <a:p>
            <a:pPr>
              <a:lnSpc>
                <a:spcPts val="3066"/>
              </a:lnSpc>
            </a:pPr>
            <a:endParaRPr lang="en-US" sz="2100">
              <a:solidFill>
                <a:srgbClr val="FFFFFF"/>
              </a:solidFill>
              <a:latin typeface="Roboto Bold Italics"/>
            </a:endParaRPr>
          </a:p>
          <a:p>
            <a:pPr>
              <a:lnSpc>
                <a:spcPts val="3066"/>
              </a:lnSpc>
            </a:pPr>
            <a:r>
              <a:rPr lang="en-US" sz="2100">
                <a:solidFill>
                  <a:srgbClr val="FFFFFF"/>
                </a:solidFill>
                <a:latin typeface="Roboto"/>
              </a:rPr>
              <a:t>In quality control testing schemes, a contractor misrepresents the results of quality control (QC) tests to falsely earn contract incentives or to avoid production shutdown in order to increase profits or limit costs.</a:t>
            </a:r>
          </a:p>
          <a:p>
            <a:pPr>
              <a:lnSpc>
                <a:spcPts val="2190"/>
              </a:lnSpc>
            </a:pPr>
            <a:endParaRPr lang="en-US" sz="2100">
              <a:solidFill>
                <a:srgbClr val="FFFFFF"/>
              </a:solidFill>
              <a:latin typeface="Roboto"/>
            </a:endParaRPr>
          </a:p>
          <a:p>
            <a:pPr marL="388620" lvl="1" indent="-194310">
              <a:lnSpc>
                <a:spcPts val="2628"/>
              </a:lnSpc>
              <a:buFont typeface="Arial"/>
              <a:buChar char="•"/>
            </a:pPr>
            <a:r>
              <a:rPr lang="en-US" sz="1800">
                <a:solidFill>
                  <a:srgbClr val="FFFFFF"/>
                </a:solidFill>
                <a:latin typeface="Roboto"/>
              </a:rPr>
              <a:t>Contractor insisting on transporting QC samples from the construction site to the lab</a:t>
            </a:r>
          </a:p>
          <a:p>
            <a:pPr marL="388620" lvl="1" indent="-194310">
              <a:lnSpc>
                <a:spcPts val="2628"/>
              </a:lnSpc>
              <a:buFont typeface="Arial"/>
              <a:buChar char="•"/>
            </a:pPr>
            <a:r>
              <a:rPr lang="en-US" sz="1800">
                <a:solidFill>
                  <a:srgbClr val="FFFFFF"/>
                </a:solidFill>
                <a:latin typeface="Roboto"/>
              </a:rPr>
              <a:t>Contractor employees regularly taking or labeling QC samples away from inspector oversight</a:t>
            </a:r>
          </a:p>
          <a:p>
            <a:pPr marL="388620" lvl="1" indent="-194310">
              <a:lnSpc>
                <a:spcPts val="2628"/>
              </a:lnSpc>
              <a:buFont typeface="Arial"/>
              <a:buChar char="•"/>
            </a:pPr>
            <a:r>
              <a:rPr lang="en-US" sz="1800">
                <a:solidFill>
                  <a:srgbClr val="FFFFFF"/>
                </a:solidFill>
                <a:latin typeface="Roboto"/>
              </a:rPr>
              <a:t>Contractor not maintaining QC samples for later quality assurance (QA) testing</a:t>
            </a:r>
          </a:p>
          <a:p>
            <a:pPr marL="388620" lvl="1" indent="-194310">
              <a:lnSpc>
                <a:spcPts val="2628"/>
              </a:lnSpc>
              <a:buFont typeface="Arial"/>
              <a:buChar char="•"/>
            </a:pPr>
            <a:r>
              <a:rPr lang="en-US" sz="1800">
                <a:solidFill>
                  <a:srgbClr val="FFFFFF"/>
                </a:solidFill>
                <a:latin typeface="Roboto"/>
              </a:rPr>
              <a:t>Contractor challenging results, or attempting to intimidate QA inspectors who obtain conflicting results</a:t>
            </a:r>
          </a:p>
          <a:p>
            <a:pPr marL="388620" lvl="1" indent="-194310">
              <a:lnSpc>
                <a:spcPts val="2628"/>
              </a:lnSpc>
              <a:buFont typeface="Arial"/>
              <a:buChar char="•"/>
            </a:pPr>
            <a:r>
              <a:rPr lang="en-US" sz="1800">
                <a:solidFill>
                  <a:srgbClr val="FFFFFF"/>
                </a:solidFill>
                <a:latin typeface="Roboto"/>
              </a:rPr>
              <a:t>Photocopies of QC test results where originals are expected</a:t>
            </a:r>
          </a:p>
          <a:p>
            <a:pPr marL="388620" lvl="1" indent="-194310">
              <a:lnSpc>
                <a:spcPts val="2628"/>
              </a:lnSpc>
              <a:buFont typeface="Arial"/>
              <a:buChar char="•"/>
            </a:pPr>
            <a:r>
              <a:rPr lang="en-US" sz="1800">
                <a:solidFill>
                  <a:srgbClr val="FFFFFF"/>
                </a:solidFill>
                <a:latin typeface="Roboto"/>
              </a:rPr>
              <a:t>Alterations or missing signatures on QC test results</a:t>
            </a:r>
          </a:p>
        </p:txBody>
      </p:sp>
      <p:sp>
        <p:nvSpPr>
          <p:cNvPr id="9" name="Freeform 9"/>
          <p:cNvSpPr/>
          <p:nvPr/>
        </p:nvSpPr>
        <p:spPr>
          <a:xfrm>
            <a:off x="7042290" y="929274"/>
            <a:ext cx="1614445" cy="1628696"/>
          </a:xfrm>
          <a:custGeom>
            <a:avLst/>
            <a:gdLst/>
            <a:ahLst/>
            <a:cxnLst/>
            <a:rect l="l" t="t" r="r" b="b"/>
            <a:pathLst>
              <a:path w="1614445" h="1628696">
                <a:moveTo>
                  <a:pt x="0" y="0"/>
                </a:moveTo>
                <a:lnTo>
                  <a:pt x="1614445" y="0"/>
                </a:lnTo>
                <a:lnTo>
                  <a:pt x="1614445" y="1628696"/>
                </a:lnTo>
                <a:lnTo>
                  <a:pt x="0" y="1628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487461" y="176347"/>
            <a:ext cx="6231875"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Quality Control Testing Fraud</a:t>
            </a:r>
          </a:p>
        </p:txBody>
      </p:sp>
      <p:sp>
        <p:nvSpPr>
          <p:cNvPr id="11" name="TextBox 11"/>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82732"/>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289050" y="1415870"/>
            <a:ext cx="9175500" cy="5167810"/>
          </a:xfrm>
          <a:custGeom>
            <a:avLst/>
            <a:gdLst/>
            <a:ahLst/>
            <a:cxnLst/>
            <a:rect l="l" t="t" r="r" b="b"/>
            <a:pathLst>
              <a:path w="9175500" h="5167810">
                <a:moveTo>
                  <a:pt x="0" y="0"/>
                </a:moveTo>
                <a:lnTo>
                  <a:pt x="9175500" y="0"/>
                </a:lnTo>
                <a:lnTo>
                  <a:pt x="9175500" y="5167810"/>
                </a:lnTo>
                <a:lnTo>
                  <a:pt x="0" y="5167810"/>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87461" y="176347"/>
            <a:ext cx="6231875"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Criminal and Civil Statutes</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7485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1174850"/>
            <a:ext cx="8778679" cy="4870069"/>
          </a:xfrm>
          <a:prstGeom prst="rect">
            <a:avLst/>
          </a:prstGeom>
        </p:spPr>
        <p:txBody>
          <a:bodyPr lIns="0" tIns="0" rIns="0" bIns="0" rtlCol="0" anchor="t">
            <a:spAutoFit/>
          </a:bodyPr>
          <a:lstStyle/>
          <a:p>
            <a:pPr>
              <a:lnSpc>
                <a:spcPts val="4671"/>
              </a:lnSpc>
            </a:pPr>
            <a:r>
              <a:rPr lang="en-US" sz="3199" u="sng">
                <a:solidFill>
                  <a:srgbClr val="FFFFFF"/>
                </a:solidFill>
                <a:latin typeface="Roboto Bold"/>
              </a:rPr>
              <a:t>What is a CLAIM?</a:t>
            </a:r>
          </a:p>
          <a:p>
            <a:pPr>
              <a:lnSpc>
                <a:spcPts val="2628"/>
              </a:lnSpc>
            </a:pPr>
            <a:endParaRPr lang="en-US" sz="3199" u="sng">
              <a:solidFill>
                <a:srgbClr val="FFFFFF"/>
              </a:solidFill>
              <a:latin typeface="Roboto Bold"/>
            </a:endParaRPr>
          </a:p>
          <a:p>
            <a:pPr>
              <a:lnSpc>
                <a:spcPts val="3503"/>
              </a:lnSpc>
            </a:pPr>
            <a:r>
              <a:rPr lang="en-US" sz="2399" u="sng">
                <a:solidFill>
                  <a:srgbClr val="FFFFFF"/>
                </a:solidFill>
                <a:latin typeface="Roboto Italics"/>
              </a:rPr>
              <a:t>Any</a:t>
            </a:r>
            <a:r>
              <a:rPr lang="en-US" sz="2399">
                <a:solidFill>
                  <a:srgbClr val="FFFFFF"/>
                </a:solidFill>
                <a:latin typeface="Roboto"/>
              </a:rPr>
              <a:t> request for Government money or property:</a:t>
            </a:r>
          </a:p>
          <a:p>
            <a:pPr marL="518158" lvl="1" indent="-259079">
              <a:lnSpc>
                <a:spcPts val="3503"/>
              </a:lnSpc>
              <a:buFont typeface="Arial"/>
              <a:buChar char="•"/>
            </a:pPr>
            <a:r>
              <a:rPr lang="en-US" sz="2399">
                <a:solidFill>
                  <a:srgbClr val="FFFFFF"/>
                </a:solidFill>
                <a:latin typeface="Roboto"/>
              </a:rPr>
              <a:t>Bills and invoices (including electronic claims) for services or goods</a:t>
            </a:r>
          </a:p>
          <a:p>
            <a:pPr marL="518158" lvl="1" indent="-259079">
              <a:lnSpc>
                <a:spcPts val="3503"/>
              </a:lnSpc>
              <a:buFont typeface="Arial"/>
              <a:buChar char="•"/>
            </a:pPr>
            <a:r>
              <a:rPr lang="en-US" sz="2399">
                <a:solidFill>
                  <a:srgbClr val="FFFFFF"/>
                </a:solidFill>
                <a:latin typeface="Roboto"/>
              </a:rPr>
              <a:t>Progress payment requests</a:t>
            </a:r>
          </a:p>
          <a:p>
            <a:pPr marL="518158" lvl="1" indent="-259079">
              <a:lnSpc>
                <a:spcPts val="3503"/>
              </a:lnSpc>
              <a:buFont typeface="Arial"/>
              <a:buChar char="•"/>
            </a:pPr>
            <a:r>
              <a:rPr lang="en-US" sz="2399">
                <a:solidFill>
                  <a:srgbClr val="FFFFFF"/>
                </a:solidFill>
                <a:latin typeface="Roboto"/>
              </a:rPr>
              <a:t>Loan applications</a:t>
            </a:r>
          </a:p>
          <a:p>
            <a:pPr marL="518158" lvl="1" indent="-259079">
              <a:lnSpc>
                <a:spcPts val="3503"/>
              </a:lnSpc>
              <a:buFont typeface="Arial"/>
              <a:buChar char="•"/>
            </a:pPr>
            <a:r>
              <a:rPr lang="en-US" sz="2399">
                <a:solidFill>
                  <a:srgbClr val="FFFFFF"/>
                </a:solidFill>
                <a:latin typeface="Roboto"/>
              </a:rPr>
              <a:t>Grant applications/draw downs</a:t>
            </a:r>
          </a:p>
          <a:p>
            <a:pPr>
              <a:lnSpc>
                <a:spcPts val="3503"/>
              </a:lnSpc>
            </a:pPr>
            <a:endParaRPr lang="en-US" sz="2399">
              <a:solidFill>
                <a:srgbClr val="FFFFFF"/>
              </a:solidFill>
              <a:latin typeface="Roboto"/>
            </a:endParaRPr>
          </a:p>
          <a:p>
            <a:pPr>
              <a:lnSpc>
                <a:spcPts val="3503"/>
              </a:lnSpc>
            </a:pPr>
            <a:r>
              <a:rPr lang="en-US" sz="2399">
                <a:solidFill>
                  <a:srgbClr val="FFFFFF"/>
                </a:solidFill>
                <a:latin typeface="Roboto Bold"/>
              </a:rPr>
              <a:t>Knowingly</a:t>
            </a:r>
            <a:r>
              <a:rPr lang="en-US" sz="2399">
                <a:solidFill>
                  <a:srgbClr val="FFFFFF"/>
                </a:solidFill>
                <a:latin typeface="Roboto"/>
              </a:rPr>
              <a:t> making any </a:t>
            </a:r>
            <a:r>
              <a:rPr lang="en-US" sz="2399">
                <a:solidFill>
                  <a:srgbClr val="FFFFFF"/>
                </a:solidFill>
                <a:latin typeface="Roboto Italics"/>
              </a:rPr>
              <a:t>false, fictitious, or fraudulent </a:t>
            </a:r>
            <a:r>
              <a:rPr lang="en-US" sz="2399" u="sng">
                <a:solidFill>
                  <a:srgbClr val="FFFFFF"/>
                </a:solidFill>
                <a:latin typeface="Roboto"/>
              </a:rPr>
              <a:t>claims</a:t>
            </a:r>
            <a:r>
              <a:rPr lang="en-US" sz="2399">
                <a:solidFill>
                  <a:srgbClr val="FFFFFF"/>
                </a:solidFill>
                <a:latin typeface="Roboto"/>
              </a:rPr>
              <a:t> against the United States</a:t>
            </a:r>
          </a:p>
        </p:txBody>
      </p:sp>
      <p:sp>
        <p:nvSpPr>
          <p:cNvPr id="9" name="TextBox 9"/>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False Claims Act</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6435177" y="782772"/>
            <a:ext cx="3791710" cy="4158142"/>
            <a:chOff x="0" y="0"/>
            <a:chExt cx="1720599" cy="1886879"/>
          </a:xfrm>
        </p:grpSpPr>
        <p:sp>
          <p:nvSpPr>
            <p:cNvPr id="3" name="Freeform 3"/>
            <p:cNvSpPr/>
            <p:nvPr/>
          </p:nvSpPr>
          <p:spPr>
            <a:xfrm>
              <a:off x="0" y="0"/>
              <a:ext cx="1720599" cy="1886879"/>
            </a:xfrm>
            <a:custGeom>
              <a:avLst/>
              <a:gdLst/>
              <a:ahLst/>
              <a:cxnLst/>
              <a:rect l="l" t="t" r="r" b="b"/>
              <a:pathLst>
                <a:path w="1720599" h="1886879">
                  <a:moveTo>
                    <a:pt x="0" y="0"/>
                  </a:moveTo>
                  <a:lnTo>
                    <a:pt x="1720599" y="0"/>
                  </a:lnTo>
                  <a:lnTo>
                    <a:pt x="1720599" y="1886879"/>
                  </a:lnTo>
                  <a:lnTo>
                    <a:pt x="0" y="1886879"/>
                  </a:lnTo>
                  <a:close/>
                </a:path>
              </a:pathLst>
            </a:custGeom>
            <a:solidFill>
              <a:srgbClr val="3E83C8"/>
            </a:solidFill>
          </p:spPr>
          <p:txBody>
            <a:bodyPr/>
            <a:lstStyle/>
            <a:p>
              <a:endParaRPr lang="en-US"/>
            </a:p>
          </p:txBody>
        </p:sp>
        <p:sp>
          <p:nvSpPr>
            <p:cNvPr id="4" name="TextBox 4"/>
            <p:cNvSpPr txBox="1"/>
            <p:nvPr/>
          </p:nvSpPr>
          <p:spPr>
            <a:xfrm>
              <a:off x="0" y="-38100"/>
              <a:ext cx="1720599" cy="1924979"/>
            </a:xfrm>
            <a:prstGeom prst="rect">
              <a:avLst/>
            </a:prstGeom>
          </p:spPr>
          <p:txBody>
            <a:bodyPr lIns="27093" tIns="27093" rIns="27093" bIns="27093" rtlCol="0" anchor="ctr"/>
            <a:lstStyle/>
            <a:p>
              <a:pPr algn="ctr">
                <a:lnSpc>
                  <a:spcPts val="1941"/>
                </a:lnSpc>
              </a:pPr>
              <a:endParaRPr/>
            </a:p>
          </p:txBody>
        </p:sp>
      </p:grpSp>
      <p:sp>
        <p:nvSpPr>
          <p:cNvPr id="5" name="Freeform 5"/>
          <p:cNvSpPr/>
          <p:nvPr/>
        </p:nvSpPr>
        <p:spPr>
          <a:xfrm rot="-867541">
            <a:off x="2682416" y="4686964"/>
            <a:ext cx="4833534" cy="2700737"/>
          </a:xfrm>
          <a:custGeom>
            <a:avLst/>
            <a:gdLst/>
            <a:ahLst/>
            <a:cxnLst/>
            <a:rect l="l" t="t" r="r" b="b"/>
            <a:pathLst>
              <a:path w="4833534" h="2700737">
                <a:moveTo>
                  <a:pt x="0" y="0"/>
                </a:moveTo>
                <a:lnTo>
                  <a:pt x="4833535" y="0"/>
                </a:lnTo>
                <a:lnTo>
                  <a:pt x="4833535" y="2700737"/>
                </a:lnTo>
                <a:lnTo>
                  <a:pt x="0" y="27007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687704" y="1399794"/>
            <a:ext cx="2325548" cy="2388239"/>
          </a:xfrm>
          <a:custGeom>
            <a:avLst/>
            <a:gdLst/>
            <a:ahLst/>
            <a:cxnLst/>
            <a:rect l="l" t="t" r="r" b="b"/>
            <a:pathLst>
              <a:path w="2325548" h="2388239">
                <a:moveTo>
                  <a:pt x="0" y="0"/>
                </a:moveTo>
                <a:lnTo>
                  <a:pt x="2325548" y="0"/>
                </a:lnTo>
                <a:lnTo>
                  <a:pt x="2325548" y="2388239"/>
                </a:lnTo>
                <a:lnTo>
                  <a:pt x="0" y="2388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5476935" y="3063842"/>
            <a:ext cx="3545145" cy="2973490"/>
          </a:xfrm>
          <a:custGeom>
            <a:avLst/>
            <a:gdLst/>
            <a:ahLst/>
            <a:cxnLst/>
            <a:rect l="l" t="t" r="r" b="b"/>
            <a:pathLst>
              <a:path w="3545145" h="2973490">
                <a:moveTo>
                  <a:pt x="0" y="0"/>
                </a:moveTo>
                <a:lnTo>
                  <a:pt x="3545145" y="0"/>
                </a:lnTo>
                <a:lnTo>
                  <a:pt x="3545145" y="2973491"/>
                </a:lnTo>
                <a:lnTo>
                  <a:pt x="0" y="2973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p:nvPr/>
        </p:nvGrpSpPr>
        <p:grpSpPr>
          <a:xfrm>
            <a:off x="287467" y="1169558"/>
            <a:ext cx="5338054" cy="4741329"/>
            <a:chOff x="0" y="50693"/>
            <a:chExt cx="7117406" cy="6321773"/>
          </a:xfrm>
        </p:grpSpPr>
        <p:sp>
          <p:nvSpPr>
            <p:cNvPr id="9" name="TextBox 9"/>
            <p:cNvSpPr txBox="1"/>
            <p:nvPr/>
          </p:nvSpPr>
          <p:spPr>
            <a:xfrm>
              <a:off x="0" y="848967"/>
              <a:ext cx="7117406" cy="2625979"/>
            </a:xfrm>
            <a:prstGeom prst="rect">
              <a:avLst/>
            </a:prstGeom>
          </p:spPr>
          <p:txBody>
            <a:bodyPr lIns="0" tIns="0" rIns="0" bIns="0" rtlCol="0" anchor="t">
              <a:spAutoFit/>
            </a:bodyPr>
            <a:lstStyle/>
            <a:p>
              <a:pPr>
                <a:lnSpc>
                  <a:spcPts val="2616"/>
                </a:lnSpc>
              </a:pPr>
              <a:r>
                <a:rPr lang="en-US" sz="2400" spc="48">
                  <a:solidFill>
                    <a:srgbClr val="000000"/>
                  </a:solidFill>
                  <a:latin typeface="Roboto"/>
                </a:rPr>
                <a:t>Improve the Maritime Transportation System, including Ports, Connectors and Marine Highways through Investment, Integration and Innovation to meet the current and future needs of the Nation.</a:t>
              </a:r>
            </a:p>
          </p:txBody>
        </p:sp>
        <p:sp>
          <p:nvSpPr>
            <p:cNvPr id="10" name="TextBox 10"/>
            <p:cNvSpPr txBox="1"/>
            <p:nvPr/>
          </p:nvSpPr>
          <p:spPr>
            <a:xfrm>
              <a:off x="0" y="50693"/>
              <a:ext cx="2456396" cy="766628"/>
            </a:xfrm>
            <a:prstGeom prst="rect">
              <a:avLst/>
            </a:prstGeom>
          </p:spPr>
          <p:txBody>
            <a:bodyPr lIns="0" tIns="0" rIns="0" bIns="0" rtlCol="0" anchor="t">
              <a:spAutoFit/>
            </a:bodyPr>
            <a:lstStyle/>
            <a:p>
              <a:pPr>
                <a:lnSpc>
                  <a:spcPts val="4778"/>
                </a:lnSpc>
              </a:pPr>
              <a:r>
                <a:rPr lang="en-US" sz="3413" dirty="0">
                  <a:solidFill>
                    <a:srgbClr val="000000"/>
                  </a:solidFill>
                  <a:latin typeface="Roboto Bold Italics"/>
                </a:rPr>
                <a:t>MISSION</a:t>
              </a:r>
            </a:p>
          </p:txBody>
        </p:sp>
        <p:sp>
          <p:nvSpPr>
            <p:cNvPr id="11" name="TextBox 11"/>
            <p:cNvSpPr txBox="1"/>
            <p:nvPr/>
          </p:nvSpPr>
          <p:spPr>
            <a:xfrm>
              <a:off x="0" y="3750959"/>
              <a:ext cx="2456396" cy="766628"/>
            </a:xfrm>
            <a:prstGeom prst="rect">
              <a:avLst/>
            </a:prstGeom>
          </p:spPr>
          <p:txBody>
            <a:bodyPr lIns="0" tIns="0" rIns="0" bIns="0" rtlCol="0" anchor="t">
              <a:spAutoFit/>
            </a:bodyPr>
            <a:lstStyle/>
            <a:p>
              <a:pPr>
                <a:lnSpc>
                  <a:spcPts val="4778"/>
                </a:lnSpc>
              </a:pPr>
              <a:r>
                <a:rPr lang="en-US" sz="3413">
                  <a:solidFill>
                    <a:srgbClr val="000000"/>
                  </a:solidFill>
                  <a:latin typeface="Roboto Bold Italics"/>
                </a:rPr>
                <a:t>VISION</a:t>
              </a:r>
            </a:p>
          </p:txBody>
        </p:sp>
        <p:sp>
          <p:nvSpPr>
            <p:cNvPr id="12" name="TextBox 12"/>
            <p:cNvSpPr txBox="1"/>
            <p:nvPr/>
          </p:nvSpPr>
          <p:spPr>
            <a:xfrm>
              <a:off x="52265" y="4580876"/>
              <a:ext cx="6151565" cy="1791590"/>
            </a:xfrm>
            <a:prstGeom prst="rect">
              <a:avLst/>
            </a:prstGeom>
          </p:spPr>
          <p:txBody>
            <a:bodyPr lIns="0" tIns="0" rIns="0" bIns="0" rtlCol="0" anchor="t">
              <a:spAutoFit/>
            </a:bodyPr>
            <a:lstStyle/>
            <a:p>
              <a:pPr>
                <a:lnSpc>
                  <a:spcPts val="3629"/>
                </a:lnSpc>
                <a:spcBef>
                  <a:spcPct val="0"/>
                </a:spcBef>
              </a:pPr>
              <a:r>
                <a:rPr lang="en-US" sz="2419">
                  <a:solidFill>
                    <a:srgbClr val="000000"/>
                  </a:solidFill>
                  <a:latin typeface="Roboto"/>
                </a:rPr>
                <a:t>A capable, connected system – water, road and rail – to benefit every American.</a:t>
              </a:r>
            </a:p>
          </p:txBody>
        </p:sp>
      </p:grpSp>
      <p:grpSp>
        <p:nvGrpSpPr>
          <p:cNvPr id="13" name="Group 13"/>
          <p:cNvGrpSpPr/>
          <p:nvPr/>
        </p:nvGrpSpPr>
        <p:grpSpPr>
          <a:xfrm>
            <a:off x="0" y="0"/>
            <a:ext cx="9753600" cy="1192784"/>
            <a:chOff x="0" y="0"/>
            <a:chExt cx="3612444" cy="344176"/>
          </a:xfrm>
        </p:grpSpPr>
        <p:sp>
          <p:nvSpPr>
            <p:cNvPr id="14" name="Freeform 1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15" name="TextBox 1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16" name="Group 16"/>
          <p:cNvGrpSpPr/>
          <p:nvPr/>
        </p:nvGrpSpPr>
        <p:grpSpPr>
          <a:xfrm>
            <a:off x="6586686" y="146502"/>
            <a:ext cx="2975967" cy="636270"/>
            <a:chOff x="0" y="0"/>
            <a:chExt cx="3967956" cy="848360"/>
          </a:xfrm>
        </p:grpSpPr>
        <p:sp>
          <p:nvSpPr>
            <p:cNvPr id="17" name="Freeform 1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19" name="TextBox 19"/>
          <p:cNvSpPr txBox="1"/>
          <p:nvPr/>
        </p:nvSpPr>
        <p:spPr>
          <a:xfrm>
            <a:off x="163862" y="134120"/>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Office of Ports &amp; Waterways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352097" y="1122030"/>
            <a:ext cx="9210556" cy="5879815"/>
          </a:xfrm>
          <a:prstGeom prst="rect">
            <a:avLst/>
          </a:prstGeom>
        </p:spPr>
        <p:txBody>
          <a:bodyPr wrap="square" lIns="0" tIns="0" rIns="0" bIns="0" rtlCol="0" anchor="t">
            <a:spAutoFit/>
          </a:bodyPr>
          <a:lstStyle/>
          <a:p>
            <a:pPr>
              <a:lnSpc>
                <a:spcPts val="3941"/>
              </a:lnSpc>
            </a:pPr>
            <a:r>
              <a:rPr lang="en-US" sz="2699" u="sng" dirty="0">
                <a:solidFill>
                  <a:srgbClr val="FFFFFF"/>
                </a:solidFill>
                <a:latin typeface="Roboto Bold"/>
              </a:rPr>
              <a:t>What makes a claim "FALSE?"</a:t>
            </a:r>
          </a:p>
          <a:p>
            <a:pPr>
              <a:lnSpc>
                <a:spcPts val="1022"/>
              </a:lnSpc>
            </a:pPr>
            <a:endParaRPr lang="en-US" sz="2699" u="sng" dirty="0">
              <a:solidFill>
                <a:srgbClr val="FFFFFF"/>
              </a:solidFill>
              <a:latin typeface="Roboto Bold"/>
            </a:endParaRPr>
          </a:p>
          <a:p>
            <a:pPr>
              <a:lnSpc>
                <a:spcPts val="3066"/>
              </a:lnSpc>
            </a:pPr>
            <a:r>
              <a:rPr lang="en-US" sz="2100" dirty="0">
                <a:solidFill>
                  <a:srgbClr val="FFFFFF"/>
                </a:solidFill>
                <a:latin typeface="Roboto"/>
              </a:rPr>
              <a:t>A claim is false if it seeks money to which the claimant is not entitled:</a:t>
            </a:r>
          </a:p>
          <a:p>
            <a:pPr marL="453391" lvl="1" indent="-226696">
              <a:lnSpc>
                <a:spcPts val="3066"/>
              </a:lnSpc>
              <a:buFont typeface="Arial"/>
              <a:buChar char="•"/>
            </a:pPr>
            <a:r>
              <a:rPr lang="en-US" sz="2100" dirty="0">
                <a:solidFill>
                  <a:srgbClr val="FFFFFF"/>
                </a:solidFill>
                <a:latin typeface="Roboto"/>
              </a:rPr>
              <a:t>False statement or omission of material information from application or payment request</a:t>
            </a:r>
          </a:p>
          <a:p>
            <a:pPr marL="453391" lvl="1" indent="-226696">
              <a:lnSpc>
                <a:spcPts val="3066"/>
              </a:lnSpc>
              <a:buFont typeface="Arial"/>
              <a:buChar char="•"/>
            </a:pPr>
            <a:r>
              <a:rPr lang="en-US" sz="2100" dirty="0">
                <a:solidFill>
                  <a:srgbClr val="FFFFFF"/>
                </a:solidFill>
                <a:latin typeface="Roboto"/>
              </a:rPr>
              <a:t>Ineligible for contract or program</a:t>
            </a:r>
          </a:p>
          <a:p>
            <a:pPr marL="453391" lvl="1" indent="-226696">
              <a:lnSpc>
                <a:spcPts val="3066"/>
              </a:lnSpc>
              <a:buFont typeface="Arial"/>
              <a:buChar char="•"/>
            </a:pPr>
            <a:r>
              <a:rPr lang="en-US" sz="2100" dirty="0">
                <a:solidFill>
                  <a:srgbClr val="FFFFFF"/>
                </a:solidFill>
                <a:latin typeface="Roboto"/>
              </a:rPr>
              <a:t>Billing for goods not provided or services not rendered</a:t>
            </a:r>
          </a:p>
          <a:p>
            <a:pPr marL="453391" lvl="1" indent="-226696">
              <a:lnSpc>
                <a:spcPts val="3066"/>
              </a:lnSpc>
              <a:buFont typeface="Arial"/>
              <a:buChar char="•"/>
            </a:pPr>
            <a:r>
              <a:rPr lang="en-US" sz="2100" dirty="0">
                <a:solidFill>
                  <a:srgbClr val="FFFFFF"/>
                </a:solidFill>
                <a:latin typeface="Roboto"/>
              </a:rPr>
              <a:t>Overcharging for goods or services</a:t>
            </a:r>
          </a:p>
          <a:p>
            <a:pPr marL="453391" lvl="1" indent="-226696">
              <a:lnSpc>
                <a:spcPts val="3066"/>
              </a:lnSpc>
              <a:buFont typeface="Arial"/>
              <a:buChar char="•"/>
            </a:pPr>
            <a:r>
              <a:rPr lang="en-US" sz="2100" dirty="0">
                <a:solidFill>
                  <a:srgbClr val="FFFFFF"/>
                </a:solidFill>
                <a:latin typeface="Roboto"/>
              </a:rPr>
              <a:t>Defective pricing or products</a:t>
            </a:r>
          </a:p>
          <a:p>
            <a:pPr>
              <a:lnSpc>
                <a:spcPts val="2044"/>
              </a:lnSpc>
            </a:pPr>
            <a:endParaRPr lang="en-US" sz="2100" dirty="0">
              <a:solidFill>
                <a:srgbClr val="FFFFFF"/>
              </a:solidFill>
              <a:latin typeface="Roboto"/>
            </a:endParaRPr>
          </a:p>
          <a:p>
            <a:pPr>
              <a:lnSpc>
                <a:spcPts val="3941"/>
              </a:lnSpc>
            </a:pPr>
            <a:r>
              <a:rPr lang="en-US" sz="2699" u="sng" dirty="0">
                <a:solidFill>
                  <a:srgbClr val="FFFFFF"/>
                </a:solidFill>
                <a:latin typeface="Roboto Bold"/>
              </a:rPr>
              <a:t>What does "KNOWINGLY" mean?</a:t>
            </a:r>
          </a:p>
          <a:p>
            <a:pPr>
              <a:lnSpc>
                <a:spcPts val="1167"/>
              </a:lnSpc>
            </a:pPr>
            <a:endParaRPr lang="en-US" sz="2699" u="sng" dirty="0">
              <a:solidFill>
                <a:srgbClr val="FFFFFF"/>
              </a:solidFill>
              <a:latin typeface="Roboto Bold"/>
            </a:endParaRPr>
          </a:p>
          <a:p>
            <a:pPr marL="453391" lvl="1" indent="-226696">
              <a:lnSpc>
                <a:spcPts val="3066"/>
              </a:lnSpc>
              <a:buFont typeface="Arial"/>
              <a:buChar char="•"/>
            </a:pPr>
            <a:r>
              <a:rPr lang="en-US" sz="2100" dirty="0">
                <a:solidFill>
                  <a:srgbClr val="FFFFFF"/>
                </a:solidFill>
                <a:latin typeface="Roboto"/>
              </a:rPr>
              <a:t>Actual knowledge</a:t>
            </a:r>
          </a:p>
          <a:p>
            <a:pPr marL="453391" lvl="1" indent="-226696">
              <a:lnSpc>
                <a:spcPts val="3066"/>
              </a:lnSpc>
              <a:buFont typeface="Arial"/>
              <a:buChar char="•"/>
            </a:pPr>
            <a:r>
              <a:rPr lang="en-US" sz="2100" dirty="0">
                <a:solidFill>
                  <a:srgbClr val="FFFFFF"/>
                </a:solidFill>
                <a:latin typeface="Roboto"/>
              </a:rPr>
              <a:t>Reckless disregard of the truth</a:t>
            </a:r>
          </a:p>
          <a:p>
            <a:pPr marL="453391" lvl="1" indent="-226696">
              <a:lnSpc>
                <a:spcPts val="3066"/>
              </a:lnSpc>
              <a:buFont typeface="Arial"/>
              <a:buChar char="•"/>
            </a:pPr>
            <a:r>
              <a:rPr lang="en-US" sz="2100" dirty="0">
                <a:solidFill>
                  <a:srgbClr val="FFFFFF"/>
                </a:solidFill>
                <a:latin typeface="Roboto"/>
              </a:rPr>
              <a:t>Deliberate ignorance</a:t>
            </a:r>
          </a:p>
          <a:p>
            <a:pPr marL="453391" lvl="1" indent="-226696">
              <a:lnSpc>
                <a:spcPts val="3066"/>
              </a:lnSpc>
              <a:buFont typeface="Arial"/>
              <a:buChar char="•"/>
            </a:pPr>
            <a:r>
              <a:rPr lang="en-US" sz="2100" dirty="0">
                <a:solidFill>
                  <a:srgbClr val="FFFFFF"/>
                </a:solidFill>
                <a:latin typeface="Roboto"/>
              </a:rPr>
              <a:t>Specific intent to defraud is </a:t>
            </a:r>
            <a:r>
              <a:rPr lang="en-US" sz="2100" u="sng" dirty="0">
                <a:solidFill>
                  <a:srgbClr val="FFFFFF"/>
                </a:solidFill>
                <a:latin typeface="Roboto"/>
              </a:rPr>
              <a:t>not</a:t>
            </a:r>
            <a:r>
              <a:rPr lang="en-US" sz="2100" dirty="0">
                <a:solidFill>
                  <a:srgbClr val="FFFFFF"/>
                </a:solidFill>
                <a:latin typeface="Roboto"/>
              </a:rPr>
              <a:t> required</a:t>
            </a:r>
          </a:p>
        </p:txBody>
      </p:sp>
      <p:sp>
        <p:nvSpPr>
          <p:cNvPr id="9" name="TextBox 9"/>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False Claims Act</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92927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1064695"/>
            <a:ext cx="8778679" cy="5588127"/>
          </a:xfrm>
          <a:prstGeom prst="rect">
            <a:avLst/>
          </a:prstGeom>
        </p:spPr>
        <p:txBody>
          <a:bodyPr lIns="0" tIns="0" rIns="0" bIns="0" rtlCol="0" anchor="t">
            <a:spAutoFit/>
          </a:bodyPr>
          <a:lstStyle/>
          <a:p>
            <a:pPr>
              <a:lnSpc>
                <a:spcPts val="3504"/>
              </a:lnSpc>
            </a:pPr>
            <a:r>
              <a:rPr lang="en-US" sz="2400">
                <a:solidFill>
                  <a:srgbClr val="FFFFFF"/>
                </a:solidFill>
                <a:latin typeface="Roboto"/>
              </a:rPr>
              <a:t>"If a person is (...) violating or about to violate [the mail fraud, wire fraud, or fraud conspiracy statute,] the Attorney General may commence a civil action in any Federal court to enjoin such violation."</a:t>
            </a:r>
          </a:p>
          <a:p>
            <a:pPr>
              <a:lnSpc>
                <a:spcPts val="2628"/>
              </a:lnSpc>
            </a:pPr>
            <a:endParaRPr lang="en-US" sz="2400">
              <a:solidFill>
                <a:srgbClr val="FFFFFF"/>
              </a:solidFill>
              <a:latin typeface="Roboto"/>
            </a:endParaRPr>
          </a:p>
          <a:p>
            <a:pPr marL="518160" lvl="1" indent="-259080">
              <a:lnSpc>
                <a:spcPts val="3504"/>
              </a:lnSpc>
              <a:buFont typeface="Arial"/>
              <a:buChar char="•"/>
            </a:pPr>
            <a:r>
              <a:rPr lang="en-US" sz="2400" u="sng">
                <a:solidFill>
                  <a:srgbClr val="FFFFFF"/>
                </a:solidFill>
                <a:latin typeface="Roboto Bold"/>
              </a:rPr>
              <a:t>Purpose:</a:t>
            </a:r>
            <a:r>
              <a:rPr lang="en-US" sz="2400">
                <a:solidFill>
                  <a:srgbClr val="FFFFFF"/>
                </a:solidFill>
                <a:latin typeface="Roboto"/>
              </a:rPr>
              <a:t> To stop ongoing fraud schemes and prevent dissipation of proceeds.</a:t>
            </a:r>
          </a:p>
          <a:p>
            <a:pPr marL="518160" lvl="1" indent="-259080">
              <a:lnSpc>
                <a:spcPts val="3504"/>
              </a:lnSpc>
              <a:buFont typeface="Arial"/>
              <a:buChar char="•"/>
            </a:pPr>
            <a:r>
              <a:rPr lang="en-US" sz="2400" u="sng">
                <a:solidFill>
                  <a:srgbClr val="FFFFFF"/>
                </a:solidFill>
                <a:latin typeface="Roboto Bold"/>
              </a:rPr>
              <a:t>Mechanism:</a:t>
            </a:r>
            <a:r>
              <a:rPr lang="en-US" sz="2400">
                <a:solidFill>
                  <a:srgbClr val="FFFFFF"/>
                </a:solidFill>
                <a:latin typeface="Roboto"/>
              </a:rPr>
              <a:t> Stand-alone civil case separates from criminal prosecution.</a:t>
            </a:r>
          </a:p>
          <a:p>
            <a:pPr marL="518160" lvl="1" indent="-259080">
              <a:lnSpc>
                <a:spcPts val="3504"/>
              </a:lnSpc>
              <a:buFont typeface="Arial"/>
              <a:buChar char="•"/>
            </a:pPr>
            <a:r>
              <a:rPr lang="en-US" sz="2400" u="sng">
                <a:solidFill>
                  <a:srgbClr val="FFFFFF"/>
                </a:solidFill>
                <a:latin typeface="Roboto Bold"/>
              </a:rPr>
              <a:t>Standard:</a:t>
            </a:r>
            <a:r>
              <a:rPr lang="en-US" sz="2400">
                <a:solidFill>
                  <a:srgbClr val="FFFFFF"/>
                </a:solidFill>
                <a:latin typeface="Roboto"/>
              </a:rPr>
              <a:t> Depending on district, either probable cause or preponderance standard for a temporary restraining order.</a:t>
            </a:r>
          </a:p>
          <a:p>
            <a:pPr marL="518160" lvl="1" indent="-259080">
              <a:lnSpc>
                <a:spcPts val="3504"/>
              </a:lnSpc>
              <a:buFont typeface="Arial"/>
              <a:buChar char="•"/>
            </a:pPr>
            <a:r>
              <a:rPr lang="en-US" sz="2400" u="sng">
                <a:solidFill>
                  <a:srgbClr val="FFFFFF"/>
                </a:solidFill>
                <a:latin typeface="Roboto Bold"/>
              </a:rPr>
              <a:t>Discovery:</a:t>
            </a:r>
            <a:r>
              <a:rPr lang="en-US" sz="2400">
                <a:solidFill>
                  <a:srgbClr val="FFFFFF"/>
                </a:solidFill>
                <a:latin typeface="Roboto"/>
              </a:rPr>
              <a:t> If an indictment has been returned, discovery is governed by the Criminal Rules.</a:t>
            </a:r>
          </a:p>
        </p:txBody>
      </p:sp>
      <p:sp>
        <p:nvSpPr>
          <p:cNvPr id="9" name="TextBox 9"/>
          <p:cNvSpPr txBox="1"/>
          <p:nvPr/>
        </p:nvSpPr>
        <p:spPr>
          <a:xfrm>
            <a:off x="487461" y="316230"/>
            <a:ext cx="6231875"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ea typeface="Roboto Bold"/>
              </a:rPr>
              <a:t>Antifraud Injunction Act 18 U.S.C. § 1345</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871177" y="1112778"/>
            <a:ext cx="8011246" cy="5568161"/>
          </a:xfrm>
          <a:custGeom>
            <a:avLst/>
            <a:gdLst/>
            <a:ahLst/>
            <a:cxnLst/>
            <a:rect l="l" t="t" r="r" b="b"/>
            <a:pathLst>
              <a:path w="8011246" h="5568161">
                <a:moveTo>
                  <a:pt x="0" y="0"/>
                </a:moveTo>
                <a:lnTo>
                  <a:pt x="8011246" y="0"/>
                </a:lnTo>
                <a:lnTo>
                  <a:pt x="8011246" y="5568161"/>
                </a:lnTo>
                <a:lnTo>
                  <a:pt x="0" y="556816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87461" y="174625"/>
            <a:ext cx="6231875"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Criminal Statutes</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1255310"/>
            <a:ext cx="8778679" cy="4561586"/>
          </a:xfrm>
          <a:prstGeom prst="rect">
            <a:avLst/>
          </a:prstGeom>
        </p:spPr>
        <p:txBody>
          <a:bodyPr lIns="0" tIns="0" rIns="0" bIns="0" rtlCol="0" anchor="t">
            <a:spAutoFit/>
          </a:bodyPr>
          <a:lstStyle/>
          <a:p>
            <a:pPr algn="ctr">
              <a:lnSpc>
                <a:spcPts val="5256"/>
              </a:lnSpc>
            </a:pPr>
            <a:r>
              <a:rPr lang="en-US" sz="3600">
                <a:solidFill>
                  <a:srgbClr val="FFFFFF"/>
                </a:solidFill>
                <a:latin typeface="Roboto Bold"/>
                <a:ea typeface="Roboto Bold"/>
              </a:rPr>
              <a:t>18 U.S.C. § 1040 </a:t>
            </a:r>
          </a:p>
          <a:p>
            <a:pPr algn="ctr">
              <a:lnSpc>
                <a:spcPts val="5256"/>
              </a:lnSpc>
            </a:pPr>
            <a:r>
              <a:rPr lang="en-US" sz="3600">
                <a:solidFill>
                  <a:srgbClr val="FFFFFF"/>
                </a:solidFill>
                <a:latin typeface="Roboto Bold"/>
              </a:rPr>
              <a:t>Fraud in Connection with Emergency</a:t>
            </a:r>
          </a:p>
          <a:p>
            <a:pPr algn="ctr">
              <a:lnSpc>
                <a:spcPts val="5256"/>
              </a:lnSpc>
            </a:pPr>
            <a:endParaRPr lang="en-US" sz="3600">
              <a:solidFill>
                <a:srgbClr val="FFFFFF"/>
              </a:solidFill>
              <a:latin typeface="Roboto Bold"/>
            </a:endParaRPr>
          </a:p>
          <a:p>
            <a:pPr>
              <a:lnSpc>
                <a:spcPts val="4087"/>
              </a:lnSpc>
            </a:pPr>
            <a:r>
              <a:rPr lang="en-US" sz="2799">
                <a:solidFill>
                  <a:srgbClr val="FFFFFF"/>
                </a:solidFill>
                <a:latin typeface="Roboto"/>
              </a:rPr>
              <a:t>Criminalizes any scheme or material false statement involving any benefit authorized, disbursed, or paid in connection with a major disaster declaration.</a:t>
            </a:r>
          </a:p>
          <a:p>
            <a:pPr>
              <a:lnSpc>
                <a:spcPts val="4087"/>
              </a:lnSpc>
            </a:pPr>
            <a:endParaRPr lang="en-US" sz="2799">
              <a:solidFill>
                <a:srgbClr val="FFFFFF"/>
              </a:solidFill>
              <a:latin typeface="Roboto"/>
            </a:endParaRPr>
          </a:p>
          <a:p>
            <a:pPr>
              <a:lnSpc>
                <a:spcPts val="4087"/>
              </a:lnSpc>
            </a:pPr>
            <a:r>
              <a:rPr lang="en-US" sz="2799">
                <a:solidFill>
                  <a:srgbClr val="FFFFFF"/>
                </a:solidFill>
                <a:latin typeface="Roboto"/>
              </a:rPr>
              <a:t>Maximum penalty is 30 years imprisonment.</a:t>
            </a:r>
          </a:p>
        </p:txBody>
      </p:sp>
      <p:sp>
        <p:nvSpPr>
          <p:cNvPr id="9" name="TextBox 9"/>
          <p:cNvSpPr txBox="1"/>
          <p:nvPr/>
        </p:nvSpPr>
        <p:spPr>
          <a:xfrm>
            <a:off x="487461" y="159837"/>
            <a:ext cx="6231875"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ea typeface="Roboto Bold"/>
              </a:rPr>
              <a:t>18 U.S.C. § 1040</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1540719"/>
            <a:ext cx="8778679" cy="4480052"/>
          </a:xfrm>
          <a:prstGeom prst="rect">
            <a:avLst/>
          </a:prstGeom>
        </p:spPr>
        <p:txBody>
          <a:bodyPr lIns="0" tIns="0" rIns="0" bIns="0" rtlCol="0" anchor="t">
            <a:spAutoFit/>
          </a:bodyPr>
          <a:lstStyle/>
          <a:p>
            <a:pPr algn="ctr">
              <a:lnSpc>
                <a:spcPts val="5040"/>
              </a:lnSpc>
            </a:pPr>
            <a:r>
              <a:rPr lang="en-US" sz="3600">
                <a:solidFill>
                  <a:srgbClr val="FFFFFF"/>
                </a:solidFill>
                <a:latin typeface="Raleway Bold"/>
              </a:rPr>
              <a:t>The American Recovery and Reinvestment Act (ARRA)</a:t>
            </a:r>
          </a:p>
          <a:p>
            <a:pPr algn="ctr">
              <a:lnSpc>
                <a:spcPts val="5040"/>
              </a:lnSpc>
            </a:pPr>
            <a:endParaRPr lang="en-US" sz="3600">
              <a:solidFill>
                <a:srgbClr val="FFFFFF"/>
              </a:solidFill>
              <a:latin typeface="Raleway Bold"/>
            </a:endParaRPr>
          </a:p>
          <a:p>
            <a:pPr>
              <a:lnSpc>
                <a:spcPts val="4087"/>
              </a:lnSpc>
            </a:pPr>
            <a:r>
              <a:rPr lang="en-US" sz="2799">
                <a:solidFill>
                  <a:srgbClr val="FFFFFF"/>
                </a:solidFill>
                <a:latin typeface="Roboto"/>
              </a:rPr>
              <a:t>ARRA was signed into law by the President in February 2009 to jumpstart the U.S. economy, create or save millions of jobs, and address national needs—while supporting unprecedented levels of transparency, oversight, and accountability.</a:t>
            </a:r>
          </a:p>
        </p:txBody>
      </p:sp>
      <p:sp>
        <p:nvSpPr>
          <p:cNvPr id="9" name="TextBox 9"/>
          <p:cNvSpPr txBox="1"/>
          <p:nvPr/>
        </p:nvSpPr>
        <p:spPr>
          <a:xfrm>
            <a:off x="354811" y="225877"/>
            <a:ext cx="6231875" cy="556895"/>
          </a:xfrm>
          <a:prstGeom prst="rect">
            <a:avLst/>
          </a:prstGeom>
        </p:spPr>
        <p:txBody>
          <a:bodyPr lIns="0" tIns="0" rIns="0" bIns="0" rtlCol="0" anchor="t">
            <a:spAutoFit/>
          </a:bodyPr>
          <a:lstStyle/>
          <a:p>
            <a:pPr>
              <a:lnSpc>
                <a:spcPts val="4480"/>
              </a:lnSpc>
              <a:spcBef>
                <a:spcPct val="0"/>
              </a:spcBef>
            </a:pPr>
            <a:r>
              <a:rPr lang="en-US" sz="3200">
                <a:solidFill>
                  <a:srgbClr val="FFFFFF"/>
                </a:solidFill>
                <a:latin typeface="Roboto Bold"/>
              </a:rPr>
              <a:t>Previous Stimulus Relief Funding</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ARRA Success Story 1</a:t>
            </a:r>
          </a:p>
        </p:txBody>
      </p:sp>
      <p:sp>
        <p:nvSpPr>
          <p:cNvPr id="9" name="TextBox 9"/>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grpSp>
        <p:nvGrpSpPr>
          <p:cNvPr id="10" name="Group 10"/>
          <p:cNvGrpSpPr/>
          <p:nvPr/>
        </p:nvGrpSpPr>
        <p:grpSpPr>
          <a:xfrm>
            <a:off x="487461" y="1091397"/>
            <a:ext cx="9075192" cy="5387333"/>
            <a:chOff x="0" y="0"/>
            <a:chExt cx="12100256" cy="7183110"/>
          </a:xfrm>
        </p:grpSpPr>
        <p:sp>
          <p:nvSpPr>
            <p:cNvPr id="11" name="Freeform 11"/>
            <p:cNvSpPr/>
            <p:nvPr/>
          </p:nvSpPr>
          <p:spPr>
            <a:xfrm>
              <a:off x="0" y="1442378"/>
              <a:ext cx="3934605" cy="2409945"/>
            </a:xfrm>
            <a:custGeom>
              <a:avLst/>
              <a:gdLst/>
              <a:ahLst/>
              <a:cxnLst/>
              <a:rect l="l" t="t" r="r" b="b"/>
              <a:pathLst>
                <a:path w="3934605" h="2409945">
                  <a:moveTo>
                    <a:pt x="0" y="0"/>
                  </a:moveTo>
                  <a:lnTo>
                    <a:pt x="3934605" y="0"/>
                  </a:lnTo>
                  <a:lnTo>
                    <a:pt x="3934605" y="2409946"/>
                  </a:lnTo>
                  <a:lnTo>
                    <a:pt x="0" y="2409946"/>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0" y="-85725"/>
              <a:ext cx="11704905" cy="1334050"/>
            </a:xfrm>
            <a:prstGeom prst="rect">
              <a:avLst/>
            </a:prstGeom>
          </p:spPr>
          <p:txBody>
            <a:bodyPr lIns="0" tIns="0" rIns="0" bIns="0" rtlCol="0" anchor="t">
              <a:spAutoFit/>
            </a:bodyPr>
            <a:lstStyle/>
            <a:p>
              <a:pPr>
                <a:lnSpc>
                  <a:spcPts val="4087"/>
                </a:lnSpc>
              </a:pPr>
              <a:r>
                <a:rPr lang="en-US" sz="2799">
                  <a:solidFill>
                    <a:srgbClr val="FFFFFF"/>
                  </a:solidFill>
                  <a:latin typeface="Roboto Bold Italics"/>
                </a:rPr>
                <a:t>New Jersey Scrap Metal Company Officials Ordered to Pay $25.4 Million in Restitution</a:t>
              </a:r>
            </a:p>
          </p:txBody>
        </p:sp>
        <p:sp>
          <p:nvSpPr>
            <p:cNvPr id="13" name="TextBox 13"/>
            <p:cNvSpPr txBox="1"/>
            <p:nvPr/>
          </p:nvSpPr>
          <p:spPr>
            <a:xfrm>
              <a:off x="4154583" y="1360584"/>
              <a:ext cx="7945673" cy="2562013"/>
            </a:xfrm>
            <a:prstGeom prst="rect">
              <a:avLst/>
            </a:prstGeom>
          </p:spPr>
          <p:txBody>
            <a:bodyPr lIns="0" tIns="0" rIns="0" bIns="0" rtlCol="0" anchor="t">
              <a:spAutoFit/>
            </a:bodyPr>
            <a:lstStyle/>
            <a:p>
              <a:pPr>
                <a:lnSpc>
                  <a:spcPts val="2239"/>
                </a:lnSpc>
              </a:pPr>
              <a:r>
                <a:rPr lang="en-US" sz="1599">
                  <a:solidFill>
                    <a:srgbClr val="FFFFFF"/>
                  </a:solidFill>
                  <a:latin typeface="Raleway"/>
                </a:rPr>
                <a:t>This investigation was predicated upon information received from DOL-OIG concerning allegations of fraud being committed by Cinelli Iron &amp; Metal Co. (CIMCO) on various federally funded construction projects. CIMCO held multiple contracts with DOT grantees, including MTA, PANYNJ, and NJ Transit. </a:t>
              </a:r>
            </a:p>
            <a:p>
              <a:pPr>
                <a:lnSpc>
                  <a:spcPts val="2239"/>
                </a:lnSpc>
                <a:spcBef>
                  <a:spcPct val="0"/>
                </a:spcBef>
              </a:pPr>
              <a:r>
                <a:rPr lang="en-US" sz="1599">
                  <a:solidFill>
                    <a:srgbClr val="FFFFFF"/>
                  </a:solidFill>
                  <a:latin typeface="Raleway"/>
                </a:rPr>
                <a:t>Generally, CIMCO transports scrap metal from job sites, weighs </a:t>
              </a:r>
            </a:p>
          </p:txBody>
        </p:sp>
        <p:sp>
          <p:nvSpPr>
            <p:cNvPr id="14" name="TextBox 14"/>
            <p:cNvSpPr txBox="1"/>
            <p:nvPr/>
          </p:nvSpPr>
          <p:spPr>
            <a:xfrm>
              <a:off x="0" y="3884497"/>
              <a:ext cx="12100256" cy="3298613"/>
            </a:xfrm>
            <a:prstGeom prst="rect">
              <a:avLst/>
            </a:prstGeom>
          </p:spPr>
          <p:txBody>
            <a:bodyPr lIns="0" tIns="0" rIns="0" bIns="0" rtlCol="0" anchor="t">
              <a:spAutoFit/>
            </a:bodyPr>
            <a:lstStyle/>
            <a:p>
              <a:pPr>
                <a:lnSpc>
                  <a:spcPts val="2239"/>
                </a:lnSpc>
              </a:pPr>
              <a:r>
                <a:rPr lang="en-US" sz="1599">
                  <a:solidFill>
                    <a:srgbClr val="FFFFFF"/>
                  </a:solidFill>
                  <a:latin typeface="Raleway"/>
                </a:rPr>
                <a:t>the metal, then purchases it from the contracting agencies based on weight and later resells scrap metal. The allegation indicated that CIMCO fraudulently under-reported the weight of scrap metal in order to pay less than the contractually obligated amount, including at MTA's ARRA-funded 2nd Avenue Subway construction project.</a:t>
              </a:r>
            </a:p>
            <a:p>
              <a:pPr>
                <a:lnSpc>
                  <a:spcPts val="2239"/>
                </a:lnSpc>
                <a:spcBef>
                  <a:spcPct val="0"/>
                </a:spcBef>
              </a:pPr>
              <a:r>
                <a:rPr lang="en-US" sz="1599">
                  <a:solidFill>
                    <a:srgbClr val="FFFFFF"/>
                  </a:solidFill>
                  <a:latin typeface="Raleway"/>
                </a:rPr>
                <a:t>The investigation concluded that between approximately 1999 and 2016, CIMCO and those named above employed fraudulent business practices when dealing with their customers that resulted in paying less than the true amount owed. CIMCO then resold the scrap metal at a profit. DOT-OIG deployed extensive  special investigative  techniques throughout this investigation such as search warrants, subpoenas, and consensual electronic recordings.</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ARRA Success Story 1</a:t>
            </a:r>
          </a:p>
        </p:txBody>
      </p:sp>
      <p:sp>
        <p:nvSpPr>
          <p:cNvPr id="9" name="TextBox 9"/>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grpSp>
        <p:nvGrpSpPr>
          <p:cNvPr id="10" name="Group 10"/>
          <p:cNvGrpSpPr/>
          <p:nvPr/>
        </p:nvGrpSpPr>
        <p:grpSpPr>
          <a:xfrm>
            <a:off x="487461" y="1105711"/>
            <a:ext cx="8778679" cy="5687507"/>
            <a:chOff x="0" y="0"/>
            <a:chExt cx="11704905" cy="7583343"/>
          </a:xfrm>
        </p:grpSpPr>
        <p:sp>
          <p:nvSpPr>
            <p:cNvPr id="11" name="Freeform 11"/>
            <p:cNvSpPr/>
            <p:nvPr/>
          </p:nvSpPr>
          <p:spPr>
            <a:xfrm>
              <a:off x="0" y="0"/>
              <a:ext cx="11704905" cy="2552965"/>
            </a:xfrm>
            <a:custGeom>
              <a:avLst/>
              <a:gdLst/>
              <a:ahLst/>
              <a:cxnLst/>
              <a:rect l="l" t="t" r="r" b="b"/>
              <a:pathLst>
                <a:path w="11704905" h="2552965">
                  <a:moveTo>
                    <a:pt x="0" y="0"/>
                  </a:moveTo>
                  <a:lnTo>
                    <a:pt x="11704905" y="0"/>
                  </a:lnTo>
                  <a:lnTo>
                    <a:pt x="11704905" y="2552965"/>
                  </a:lnTo>
                  <a:lnTo>
                    <a:pt x="0" y="2552965"/>
                  </a:lnTo>
                  <a:lnTo>
                    <a:pt x="0" y="0"/>
                  </a:lnTo>
                  <a:close/>
                </a:path>
              </a:pathLst>
            </a:custGeom>
            <a:blipFill>
              <a:blip r:embed="rId3"/>
              <a:stretch>
                <a:fillRect t="-113997" b="-91466"/>
              </a:stretch>
            </a:blipFill>
          </p:spPr>
          <p:txBody>
            <a:bodyPr/>
            <a:lstStyle/>
            <a:p>
              <a:endParaRPr lang="en-US"/>
            </a:p>
          </p:txBody>
        </p:sp>
        <p:sp>
          <p:nvSpPr>
            <p:cNvPr id="12" name="TextBox 12"/>
            <p:cNvSpPr txBox="1"/>
            <p:nvPr/>
          </p:nvSpPr>
          <p:spPr>
            <a:xfrm>
              <a:off x="0" y="2758613"/>
              <a:ext cx="11704905" cy="4824730"/>
            </a:xfrm>
            <a:prstGeom prst="rect">
              <a:avLst/>
            </a:prstGeom>
          </p:spPr>
          <p:txBody>
            <a:bodyPr lIns="0" tIns="0" rIns="0" bIns="0" rtlCol="0" anchor="t">
              <a:spAutoFit/>
            </a:bodyPr>
            <a:lstStyle/>
            <a:p>
              <a:pPr>
                <a:lnSpc>
                  <a:spcPts val="2940"/>
                </a:lnSpc>
              </a:pPr>
              <a:r>
                <a:rPr lang="en-US" sz="2100">
                  <a:solidFill>
                    <a:srgbClr val="FFFFFF"/>
                  </a:solidFill>
                  <a:latin typeface="Raleway"/>
                </a:rPr>
                <a:t>In total, four Defendants were sentenced to the following:</a:t>
              </a:r>
            </a:p>
            <a:p>
              <a:pPr marL="388620" lvl="1" indent="-194310">
                <a:lnSpc>
                  <a:spcPts val="2520"/>
                </a:lnSpc>
                <a:buFont typeface="Arial"/>
                <a:buChar char="•"/>
              </a:pPr>
              <a:r>
                <a:rPr lang="en-US" sz="1800">
                  <a:solidFill>
                    <a:srgbClr val="FFFFFF"/>
                  </a:solidFill>
                  <a:latin typeface="Raleway"/>
                </a:rPr>
                <a:t>69 months of incarceration</a:t>
              </a:r>
            </a:p>
            <a:p>
              <a:pPr marL="388620" lvl="1" indent="-194310">
                <a:lnSpc>
                  <a:spcPts val="2520"/>
                </a:lnSpc>
                <a:buFont typeface="Arial"/>
                <a:buChar char="•"/>
              </a:pPr>
              <a:r>
                <a:rPr lang="en-US" sz="1800">
                  <a:solidFill>
                    <a:srgbClr val="FFFFFF"/>
                  </a:solidFill>
                  <a:latin typeface="Raleway"/>
                </a:rPr>
                <a:t>16 months of home detention</a:t>
              </a:r>
            </a:p>
            <a:p>
              <a:pPr marL="388620" lvl="1" indent="-194310">
                <a:lnSpc>
                  <a:spcPts val="2520"/>
                </a:lnSpc>
                <a:buFont typeface="Arial"/>
                <a:buChar char="•"/>
              </a:pPr>
              <a:r>
                <a:rPr lang="en-US" sz="1800">
                  <a:solidFill>
                    <a:srgbClr val="FFFFFF"/>
                  </a:solidFill>
                  <a:latin typeface="Raleway"/>
                </a:rPr>
                <a:t>9 years of supervised release</a:t>
              </a:r>
            </a:p>
            <a:p>
              <a:pPr marL="388620" lvl="1" indent="-194310">
                <a:lnSpc>
                  <a:spcPts val="2520"/>
                </a:lnSpc>
                <a:buFont typeface="Arial"/>
                <a:buChar char="•"/>
              </a:pPr>
              <a:r>
                <a:rPr lang="en-US" sz="1800">
                  <a:solidFill>
                    <a:srgbClr val="FFFFFF"/>
                  </a:solidFill>
                  <a:latin typeface="Raleway"/>
                </a:rPr>
                <a:t>5 years of probation</a:t>
              </a:r>
            </a:p>
            <a:p>
              <a:pPr marL="388620" lvl="1" indent="-194310">
                <a:lnSpc>
                  <a:spcPts val="2520"/>
                </a:lnSpc>
                <a:buFont typeface="Arial"/>
                <a:buChar char="•"/>
              </a:pPr>
              <a:r>
                <a:rPr lang="en-US" sz="1800">
                  <a:solidFill>
                    <a:srgbClr val="FFFFFF"/>
                  </a:solidFill>
                  <a:latin typeface="Raleway"/>
                </a:rPr>
                <a:t>$351,052 in fines and forfeiture</a:t>
              </a:r>
            </a:p>
            <a:p>
              <a:pPr marL="388620" lvl="1" indent="-194310">
                <a:lnSpc>
                  <a:spcPts val="2520"/>
                </a:lnSpc>
                <a:buFont typeface="Arial"/>
                <a:buChar char="•"/>
              </a:pPr>
              <a:r>
                <a:rPr lang="en-US" sz="1800">
                  <a:solidFill>
                    <a:srgbClr val="FFFFFF"/>
                  </a:solidFill>
                  <a:latin typeface="Raleway"/>
                </a:rPr>
                <a:t>$25.4 million in restitution (paid to 59 identified victims of the fraudulent scheme).</a:t>
              </a:r>
            </a:p>
            <a:p>
              <a:pPr>
                <a:lnSpc>
                  <a:spcPts val="2520"/>
                </a:lnSpc>
              </a:pPr>
              <a:endParaRPr lang="en-US" sz="1800">
                <a:solidFill>
                  <a:srgbClr val="FFFFFF"/>
                </a:solidFill>
                <a:latin typeface="Raleway"/>
              </a:endParaRPr>
            </a:p>
            <a:p>
              <a:pPr>
                <a:lnSpc>
                  <a:spcPts val="2940"/>
                </a:lnSpc>
              </a:pPr>
              <a:r>
                <a:rPr lang="en-US" sz="2100">
                  <a:solidFill>
                    <a:srgbClr val="FFFFFF"/>
                  </a:solidFill>
                  <a:latin typeface="Raleway"/>
                </a:rPr>
                <a:t>FTA Instituted 5 suspensions and subsequently debarred CIMCO and 3 Defendants for a period of 3 years.</a:t>
              </a: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9753600" cy="1104427"/>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487461" y="282392"/>
            <a:ext cx="6231875" cy="500380"/>
          </a:xfrm>
          <a:prstGeom prst="rect">
            <a:avLst/>
          </a:prstGeom>
        </p:spPr>
        <p:txBody>
          <a:bodyPr lIns="0" tIns="0" rIns="0" bIns="0" rtlCol="0" anchor="t">
            <a:spAutoFit/>
          </a:bodyPr>
          <a:lstStyle/>
          <a:p>
            <a:pPr>
              <a:lnSpc>
                <a:spcPts val="3919"/>
              </a:lnSpc>
              <a:spcBef>
                <a:spcPct val="0"/>
              </a:spcBef>
            </a:pPr>
            <a:r>
              <a:rPr lang="en-US" sz="2799">
                <a:solidFill>
                  <a:srgbClr val="FFFFFF"/>
                </a:solidFill>
                <a:latin typeface="Roboto Bold"/>
              </a:rPr>
              <a:t>ARRA Success Story 2</a:t>
            </a:r>
          </a:p>
        </p:txBody>
      </p:sp>
      <p:sp>
        <p:nvSpPr>
          <p:cNvPr id="9" name="TextBox 9"/>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grpSp>
        <p:nvGrpSpPr>
          <p:cNvPr id="10" name="Group 10"/>
          <p:cNvGrpSpPr/>
          <p:nvPr/>
        </p:nvGrpSpPr>
        <p:grpSpPr>
          <a:xfrm>
            <a:off x="333468" y="1168721"/>
            <a:ext cx="9229185" cy="5230254"/>
            <a:chOff x="0" y="0"/>
            <a:chExt cx="12305580" cy="6973672"/>
          </a:xfrm>
        </p:grpSpPr>
        <p:sp>
          <p:nvSpPr>
            <p:cNvPr id="11" name="Freeform 11"/>
            <p:cNvSpPr/>
            <p:nvPr/>
          </p:nvSpPr>
          <p:spPr>
            <a:xfrm>
              <a:off x="0" y="1419668"/>
              <a:ext cx="4001369" cy="2450839"/>
            </a:xfrm>
            <a:custGeom>
              <a:avLst/>
              <a:gdLst/>
              <a:ahLst/>
              <a:cxnLst/>
              <a:rect l="l" t="t" r="r" b="b"/>
              <a:pathLst>
                <a:path w="4001369" h="2450839">
                  <a:moveTo>
                    <a:pt x="0" y="0"/>
                  </a:moveTo>
                  <a:lnTo>
                    <a:pt x="4001369" y="0"/>
                  </a:lnTo>
                  <a:lnTo>
                    <a:pt x="4001369" y="2450839"/>
                  </a:lnTo>
                  <a:lnTo>
                    <a:pt x="0" y="2450839"/>
                  </a:lnTo>
                  <a:lnTo>
                    <a:pt x="0" y="0"/>
                  </a:lnTo>
                  <a:close/>
                </a:path>
              </a:pathLst>
            </a:custGeom>
            <a:blipFill>
              <a:blip r:embed="rId3"/>
              <a:stretch>
                <a:fillRect t="-2244" b="-2244"/>
              </a:stretch>
            </a:blipFill>
          </p:spPr>
          <p:txBody>
            <a:bodyPr/>
            <a:lstStyle/>
            <a:p>
              <a:endParaRPr lang="en-US"/>
            </a:p>
          </p:txBody>
        </p:sp>
        <p:sp>
          <p:nvSpPr>
            <p:cNvPr id="12" name="TextBox 12"/>
            <p:cNvSpPr txBox="1"/>
            <p:nvPr/>
          </p:nvSpPr>
          <p:spPr>
            <a:xfrm>
              <a:off x="0" y="-85725"/>
              <a:ext cx="11903520" cy="1308048"/>
            </a:xfrm>
            <a:prstGeom prst="rect">
              <a:avLst/>
            </a:prstGeom>
          </p:spPr>
          <p:txBody>
            <a:bodyPr lIns="0" tIns="0" rIns="0" bIns="0" rtlCol="0" anchor="t">
              <a:spAutoFit/>
            </a:bodyPr>
            <a:lstStyle/>
            <a:p>
              <a:pPr>
                <a:lnSpc>
                  <a:spcPts val="4008"/>
                </a:lnSpc>
              </a:pPr>
              <a:r>
                <a:rPr lang="en-US" sz="2745">
                  <a:solidFill>
                    <a:srgbClr val="FFFFFF"/>
                  </a:solidFill>
                  <a:latin typeface="Roboto Bold Italics"/>
                </a:rPr>
                <a:t>HD Supply Waterworks to Pay Nearly $5 Million to Resolve DBE Contract Fraud Allegations</a:t>
              </a:r>
            </a:p>
          </p:txBody>
        </p:sp>
        <p:sp>
          <p:nvSpPr>
            <p:cNvPr id="13" name="TextBox 13"/>
            <p:cNvSpPr txBox="1"/>
            <p:nvPr/>
          </p:nvSpPr>
          <p:spPr>
            <a:xfrm>
              <a:off x="4225081" y="1337132"/>
              <a:ext cx="8080500" cy="2604841"/>
            </a:xfrm>
            <a:prstGeom prst="rect">
              <a:avLst/>
            </a:prstGeom>
          </p:spPr>
          <p:txBody>
            <a:bodyPr lIns="0" tIns="0" rIns="0" bIns="0" rtlCol="0" anchor="t">
              <a:spAutoFit/>
            </a:bodyPr>
            <a:lstStyle/>
            <a:p>
              <a:pPr>
                <a:lnSpc>
                  <a:spcPts val="2278"/>
                </a:lnSpc>
              </a:pPr>
              <a:r>
                <a:rPr lang="en-US" sz="1627">
                  <a:solidFill>
                    <a:srgbClr val="FFFFFF"/>
                  </a:solidFill>
                  <a:latin typeface="Raleway"/>
                </a:rPr>
                <a:t>On August 11, 2015, HD Supply Waterworks, Ltd. (Waterworks) agreed to pay $4.9M under the civil False Claims Act. Waterworks is the nation's largest supplier of water, sewer, fire protection, and storm drain products.  The settlement resolves allegations that Waterworks participated in a scheme to defraud the federal DBE program.</a:t>
              </a:r>
            </a:p>
            <a:p>
              <a:pPr>
                <a:lnSpc>
                  <a:spcPts val="2278"/>
                </a:lnSpc>
                <a:spcBef>
                  <a:spcPct val="0"/>
                </a:spcBef>
              </a:pPr>
              <a:r>
                <a:rPr lang="en-US" sz="1627">
                  <a:solidFill>
                    <a:srgbClr val="FFFFFF"/>
                  </a:solidFill>
                  <a:latin typeface="Raleway"/>
                </a:rPr>
                <a:t>It was alleged that various prime contractors falsely </a:t>
              </a:r>
            </a:p>
          </p:txBody>
        </p:sp>
        <p:sp>
          <p:nvSpPr>
            <p:cNvPr id="14" name="TextBox 14"/>
            <p:cNvSpPr txBox="1"/>
            <p:nvPr/>
          </p:nvSpPr>
          <p:spPr>
            <a:xfrm>
              <a:off x="0" y="3994281"/>
              <a:ext cx="12305580" cy="2979390"/>
            </a:xfrm>
            <a:prstGeom prst="rect">
              <a:avLst/>
            </a:prstGeom>
          </p:spPr>
          <p:txBody>
            <a:bodyPr lIns="0" tIns="0" rIns="0" bIns="0" rtlCol="0" anchor="t">
              <a:spAutoFit/>
            </a:bodyPr>
            <a:lstStyle/>
            <a:p>
              <a:pPr>
                <a:lnSpc>
                  <a:spcPts val="2278"/>
                </a:lnSpc>
              </a:pPr>
              <a:r>
                <a:rPr lang="en-US" sz="1627">
                  <a:solidFill>
                    <a:srgbClr val="FFFFFF"/>
                  </a:solidFill>
                  <a:latin typeface="Raleway"/>
                </a:rPr>
                <a:t>represented to contracting authorities that they were utilizing American Indian Builders &amp; Suppliers, Inc. (AIB), a now-defunct DBE, as a subcontractor on federally-funded projects. In reality, these primes were negotiating with and obtaining supplies from Waterworks. Waterworks invoices were passed through AIB, with a mark-up, to the prime contractors to make it appear AIB had completed the work. One of the impacted projects was the $6.38 million NYS-DOT Bridge Avenue Bridge Replacement Project in Cohoes, New York, funded by ARRA.</a:t>
              </a:r>
            </a:p>
            <a:p>
              <a:pPr>
                <a:lnSpc>
                  <a:spcPts val="2278"/>
                </a:lnSpc>
                <a:spcBef>
                  <a:spcPct val="0"/>
                </a:spcBef>
              </a:pPr>
              <a:r>
                <a:rPr lang="en-US" sz="1627">
                  <a:solidFill>
                    <a:srgbClr val="FFFFFF"/>
                  </a:solidFill>
                  <a:latin typeface="Raleway"/>
                </a:rPr>
                <a:t>According to the USAO, this civil settlement is the largest of its kind involving a third-party supplier in a DBE fraud case.</a:t>
              </a: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487461" y="1098041"/>
            <a:ext cx="3786015" cy="5119119"/>
          </a:xfrm>
          <a:custGeom>
            <a:avLst/>
            <a:gdLst/>
            <a:ahLst/>
            <a:cxnLst/>
            <a:rect l="l" t="t" r="r" b="b"/>
            <a:pathLst>
              <a:path w="3786015" h="5119119">
                <a:moveTo>
                  <a:pt x="0" y="0"/>
                </a:moveTo>
                <a:lnTo>
                  <a:pt x="3786014" y="0"/>
                </a:lnTo>
                <a:lnTo>
                  <a:pt x="3786014" y="5119118"/>
                </a:lnTo>
                <a:lnTo>
                  <a:pt x="0" y="511911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87461" y="301442"/>
            <a:ext cx="6231875" cy="4152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"If You See Something, Say Something"</a:t>
            </a:r>
          </a:p>
        </p:txBody>
      </p:sp>
      <p:sp>
        <p:nvSpPr>
          <p:cNvPr id="10" name="TextBox 10"/>
          <p:cNvSpPr txBox="1"/>
          <p:nvPr/>
        </p:nvSpPr>
        <p:spPr>
          <a:xfrm>
            <a:off x="4524703" y="6816818"/>
            <a:ext cx="4876800" cy="290068"/>
          </a:xfrm>
          <a:prstGeom prst="rect">
            <a:avLst/>
          </a:prstGeom>
        </p:spPr>
        <p:txBody>
          <a:bodyPr lIns="0" tIns="0" rIns="0" bIns="0" rtlCol="0" anchor="t">
            <a:spAutoFit/>
          </a:bodyPr>
          <a:lstStyle/>
          <a:p>
            <a:pPr algn="r">
              <a:lnSpc>
                <a:spcPts val="2335"/>
              </a:lnSpc>
            </a:pPr>
            <a:r>
              <a:rPr lang="en-US" sz="1599">
                <a:solidFill>
                  <a:srgbClr val="FFFFFF">
                    <a:alpha val="48627"/>
                  </a:srgbClr>
                </a:solidFill>
                <a:latin typeface="Raleway"/>
              </a:rPr>
              <a:t>PROTECTING PEOPLE PROTECTING RESOURCES</a:t>
            </a:r>
          </a:p>
        </p:txBody>
      </p:sp>
      <p:sp>
        <p:nvSpPr>
          <p:cNvPr id="11" name="TextBox 11"/>
          <p:cNvSpPr txBox="1"/>
          <p:nvPr/>
        </p:nvSpPr>
        <p:spPr>
          <a:xfrm>
            <a:off x="4443248" y="1612555"/>
            <a:ext cx="5039710" cy="3810000"/>
          </a:xfrm>
          <a:prstGeom prst="rect">
            <a:avLst/>
          </a:prstGeom>
        </p:spPr>
        <p:txBody>
          <a:bodyPr lIns="0" tIns="0" rIns="0" bIns="0" rtlCol="0" anchor="t">
            <a:spAutoFit/>
          </a:bodyPr>
          <a:lstStyle/>
          <a:p>
            <a:pPr>
              <a:lnSpc>
                <a:spcPts val="3359"/>
              </a:lnSpc>
            </a:pPr>
            <a:r>
              <a:rPr lang="en-US" sz="2400">
                <a:solidFill>
                  <a:srgbClr val="FFFFFF"/>
                </a:solidFill>
                <a:latin typeface="Raleway Bold"/>
              </a:rPr>
              <a:t>DOT-OIG Hotline</a:t>
            </a:r>
          </a:p>
          <a:p>
            <a:pPr>
              <a:lnSpc>
                <a:spcPts val="3359"/>
              </a:lnSpc>
            </a:pPr>
            <a:endParaRPr lang="en-US" sz="2400">
              <a:solidFill>
                <a:srgbClr val="FFFFFF"/>
              </a:solidFill>
              <a:latin typeface="Raleway Bold"/>
            </a:endParaRPr>
          </a:p>
          <a:p>
            <a:pPr marL="453390" lvl="1" indent="-226695">
              <a:lnSpc>
                <a:spcPts val="2940"/>
              </a:lnSpc>
              <a:buFont typeface="Arial"/>
              <a:buChar char="•"/>
            </a:pPr>
            <a:r>
              <a:rPr lang="en-US" sz="2100">
                <a:solidFill>
                  <a:srgbClr val="FFFFFF"/>
                </a:solidFill>
                <a:latin typeface="Raleway"/>
              </a:rPr>
              <a:t>Email: hotline@oig.dot.gov</a:t>
            </a:r>
          </a:p>
          <a:p>
            <a:pPr marL="453390" lvl="1" indent="-226695">
              <a:lnSpc>
                <a:spcPts val="2940"/>
              </a:lnSpc>
              <a:buFont typeface="Arial"/>
              <a:buChar char="•"/>
            </a:pPr>
            <a:r>
              <a:rPr lang="en-US" sz="2100">
                <a:solidFill>
                  <a:srgbClr val="FFFFFF"/>
                </a:solidFill>
                <a:latin typeface="Raleway"/>
              </a:rPr>
              <a:t>Mail: DOT Inspector General, 1200 New Jersey Ave SE, West Bldg. 7th Floor, Washington, DC 20590</a:t>
            </a:r>
          </a:p>
          <a:p>
            <a:pPr marL="453390" lvl="1" indent="-226695">
              <a:lnSpc>
                <a:spcPts val="2940"/>
              </a:lnSpc>
              <a:buFont typeface="Arial"/>
              <a:buChar char="•"/>
            </a:pPr>
            <a:r>
              <a:rPr lang="en-US" sz="2100">
                <a:solidFill>
                  <a:srgbClr val="FFFFFF"/>
                </a:solidFill>
                <a:latin typeface="Raleway"/>
              </a:rPr>
              <a:t>Contractors may also use our online FAR Disclosure Form to report criminal or civil violations in connection with a Federal contract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53600" cy="1155206"/>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617373" y="1074570"/>
            <a:ext cx="8518854" cy="4311869"/>
          </a:xfrm>
          <a:custGeom>
            <a:avLst/>
            <a:gdLst/>
            <a:ahLst/>
            <a:cxnLst/>
            <a:rect l="l" t="t" r="r" b="b"/>
            <a:pathLst>
              <a:path w="8518854" h="4311869">
                <a:moveTo>
                  <a:pt x="0" y="0"/>
                </a:moveTo>
                <a:lnTo>
                  <a:pt x="8518854" y="0"/>
                </a:lnTo>
                <a:lnTo>
                  <a:pt x="8518854" y="4311869"/>
                </a:lnTo>
                <a:lnTo>
                  <a:pt x="0" y="4311869"/>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246074" y="5529314"/>
            <a:ext cx="2140731" cy="618008"/>
            <a:chOff x="0" y="0"/>
            <a:chExt cx="792863" cy="228892"/>
          </a:xfrm>
        </p:grpSpPr>
        <p:sp>
          <p:nvSpPr>
            <p:cNvPr id="10" name="Freeform 10"/>
            <p:cNvSpPr/>
            <p:nvPr/>
          </p:nvSpPr>
          <p:spPr>
            <a:xfrm>
              <a:off x="0" y="0"/>
              <a:ext cx="792863" cy="228892"/>
            </a:xfrm>
            <a:custGeom>
              <a:avLst/>
              <a:gdLst/>
              <a:ahLst/>
              <a:cxnLst/>
              <a:rect l="l" t="t" r="r" b="b"/>
              <a:pathLst>
                <a:path w="792863" h="228892">
                  <a:moveTo>
                    <a:pt x="0" y="0"/>
                  </a:moveTo>
                  <a:lnTo>
                    <a:pt x="792863" y="0"/>
                  </a:lnTo>
                  <a:lnTo>
                    <a:pt x="792863" y="228892"/>
                  </a:lnTo>
                  <a:lnTo>
                    <a:pt x="0" y="228892"/>
                  </a:lnTo>
                  <a:close/>
                </a:path>
              </a:pathLst>
            </a:custGeom>
            <a:solidFill>
              <a:srgbClr val="A0A09F"/>
            </a:solidFill>
          </p:spPr>
          <p:txBody>
            <a:bodyPr/>
            <a:lstStyle/>
            <a:p>
              <a:endParaRPr lang="en-US"/>
            </a:p>
          </p:txBody>
        </p:sp>
        <p:sp>
          <p:nvSpPr>
            <p:cNvPr id="11" name="TextBox 11"/>
            <p:cNvSpPr txBox="1"/>
            <p:nvPr/>
          </p:nvSpPr>
          <p:spPr>
            <a:xfrm>
              <a:off x="0" y="-28575"/>
              <a:ext cx="792863" cy="257467"/>
            </a:xfrm>
            <a:prstGeom prst="rect">
              <a:avLst/>
            </a:prstGeom>
          </p:spPr>
          <p:txBody>
            <a:bodyPr lIns="50800" tIns="50800" rIns="50800" bIns="50800" rtlCol="0" anchor="ctr"/>
            <a:lstStyle/>
            <a:p>
              <a:pPr algn="ctr">
                <a:lnSpc>
                  <a:spcPts val="1567"/>
                </a:lnSpc>
              </a:pPr>
              <a:endParaRPr/>
            </a:p>
          </p:txBody>
        </p:sp>
      </p:grpSp>
      <p:sp>
        <p:nvSpPr>
          <p:cNvPr id="12" name="TextBox 12"/>
          <p:cNvSpPr txBox="1"/>
          <p:nvPr/>
        </p:nvSpPr>
        <p:spPr>
          <a:xfrm>
            <a:off x="503226" y="18867"/>
            <a:ext cx="6231875" cy="834390"/>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Roboto Bold"/>
              </a:rPr>
              <a:t>Department of Transportation, Office of Inspector General: Investigative Regions</a:t>
            </a:r>
          </a:p>
        </p:txBody>
      </p:sp>
      <p:sp>
        <p:nvSpPr>
          <p:cNvPr id="13" name="TextBox 13"/>
          <p:cNvSpPr txBox="1"/>
          <p:nvPr/>
        </p:nvSpPr>
        <p:spPr>
          <a:xfrm>
            <a:off x="8074669" y="1800983"/>
            <a:ext cx="131762" cy="37528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Raleway Bold"/>
              </a:rPr>
              <a:t>1</a:t>
            </a:r>
          </a:p>
        </p:txBody>
      </p:sp>
      <p:sp>
        <p:nvSpPr>
          <p:cNvPr id="14" name="TextBox 14"/>
          <p:cNvSpPr txBox="1"/>
          <p:nvPr/>
        </p:nvSpPr>
        <p:spPr>
          <a:xfrm>
            <a:off x="4906071" y="2095272"/>
            <a:ext cx="152241" cy="37528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Raleway Bold"/>
              </a:rPr>
              <a:t>4</a:t>
            </a:r>
          </a:p>
        </p:txBody>
      </p:sp>
      <p:sp>
        <p:nvSpPr>
          <p:cNvPr id="15" name="TextBox 15"/>
          <p:cNvSpPr txBox="1"/>
          <p:nvPr/>
        </p:nvSpPr>
        <p:spPr>
          <a:xfrm>
            <a:off x="7823565" y="2662831"/>
            <a:ext cx="150495" cy="37528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Raleway Bold"/>
              </a:rPr>
              <a:t>2</a:t>
            </a:r>
          </a:p>
        </p:txBody>
      </p:sp>
      <p:sp>
        <p:nvSpPr>
          <p:cNvPr id="16" name="TextBox 16"/>
          <p:cNvSpPr txBox="1"/>
          <p:nvPr/>
        </p:nvSpPr>
        <p:spPr>
          <a:xfrm>
            <a:off x="5967392" y="3419576"/>
            <a:ext cx="148749" cy="37528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Raleway Bold"/>
              </a:rPr>
              <a:t>3</a:t>
            </a:r>
          </a:p>
        </p:txBody>
      </p:sp>
      <p:sp>
        <p:nvSpPr>
          <p:cNvPr id="17" name="TextBox 17"/>
          <p:cNvSpPr txBox="1"/>
          <p:nvPr/>
        </p:nvSpPr>
        <p:spPr>
          <a:xfrm>
            <a:off x="2209435" y="2281174"/>
            <a:ext cx="147796" cy="37528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Raleway Bold"/>
              </a:rPr>
              <a:t>5</a:t>
            </a:r>
          </a:p>
        </p:txBody>
      </p:sp>
      <p:grpSp>
        <p:nvGrpSpPr>
          <p:cNvPr id="18" name="Group 18"/>
          <p:cNvGrpSpPr/>
          <p:nvPr/>
        </p:nvGrpSpPr>
        <p:grpSpPr>
          <a:xfrm>
            <a:off x="244234" y="6394972"/>
            <a:ext cx="2142571" cy="606615"/>
            <a:chOff x="0" y="0"/>
            <a:chExt cx="793545" cy="224672"/>
          </a:xfrm>
        </p:grpSpPr>
        <p:sp>
          <p:nvSpPr>
            <p:cNvPr id="19" name="Freeform 19"/>
            <p:cNvSpPr/>
            <p:nvPr/>
          </p:nvSpPr>
          <p:spPr>
            <a:xfrm>
              <a:off x="0" y="0"/>
              <a:ext cx="793545" cy="224672"/>
            </a:xfrm>
            <a:custGeom>
              <a:avLst/>
              <a:gdLst/>
              <a:ahLst/>
              <a:cxnLst/>
              <a:rect l="l" t="t" r="r" b="b"/>
              <a:pathLst>
                <a:path w="793545" h="224672">
                  <a:moveTo>
                    <a:pt x="0" y="0"/>
                  </a:moveTo>
                  <a:lnTo>
                    <a:pt x="793545" y="0"/>
                  </a:lnTo>
                  <a:lnTo>
                    <a:pt x="793545" y="224672"/>
                  </a:lnTo>
                  <a:lnTo>
                    <a:pt x="0" y="224672"/>
                  </a:lnTo>
                  <a:close/>
                </a:path>
              </a:pathLst>
            </a:custGeom>
            <a:solidFill>
              <a:srgbClr val="6A963F"/>
            </a:solidFill>
          </p:spPr>
          <p:txBody>
            <a:bodyPr/>
            <a:lstStyle/>
            <a:p>
              <a:endParaRPr lang="en-US"/>
            </a:p>
          </p:txBody>
        </p:sp>
        <p:sp>
          <p:nvSpPr>
            <p:cNvPr id="20" name="TextBox 20"/>
            <p:cNvSpPr txBox="1"/>
            <p:nvPr/>
          </p:nvSpPr>
          <p:spPr>
            <a:xfrm>
              <a:off x="0" y="-28575"/>
              <a:ext cx="793545" cy="253247"/>
            </a:xfrm>
            <a:prstGeom prst="rect">
              <a:avLst/>
            </a:prstGeom>
          </p:spPr>
          <p:txBody>
            <a:bodyPr lIns="50800" tIns="50800" rIns="50800" bIns="50800" rtlCol="0" anchor="ctr"/>
            <a:lstStyle/>
            <a:p>
              <a:pPr algn="ctr">
                <a:lnSpc>
                  <a:spcPts val="1567"/>
                </a:lnSpc>
              </a:pPr>
              <a:endParaRPr/>
            </a:p>
          </p:txBody>
        </p:sp>
      </p:grpSp>
      <p:sp>
        <p:nvSpPr>
          <p:cNvPr id="21" name="TextBox 21"/>
          <p:cNvSpPr txBox="1"/>
          <p:nvPr/>
        </p:nvSpPr>
        <p:spPr>
          <a:xfrm>
            <a:off x="329547" y="5607869"/>
            <a:ext cx="2057258" cy="417195"/>
          </a:xfrm>
          <a:prstGeom prst="rect">
            <a:avLst/>
          </a:prstGeom>
        </p:spPr>
        <p:txBody>
          <a:bodyPr lIns="0" tIns="0" rIns="0" bIns="0" rtlCol="0" anchor="t">
            <a:spAutoFit/>
          </a:bodyPr>
          <a:lstStyle/>
          <a:p>
            <a:pPr>
              <a:lnSpc>
                <a:spcPts val="1679"/>
              </a:lnSpc>
            </a:pPr>
            <a:r>
              <a:rPr lang="en-US" sz="1200">
                <a:solidFill>
                  <a:srgbClr val="FFFFFF"/>
                </a:solidFill>
                <a:latin typeface="Raleway Bold"/>
              </a:rPr>
              <a:t>1- Northeastern Region</a:t>
            </a:r>
          </a:p>
          <a:p>
            <a:pPr>
              <a:lnSpc>
                <a:spcPts val="1679"/>
              </a:lnSpc>
              <a:spcBef>
                <a:spcPct val="0"/>
              </a:spcBef>
            </a:pPr>
            <a:r>
              <a:rPr lang="en-US" sz="1200">
                <a:solidFill>
                  <a:srgbClr val="FFFFFF"/>
                </a:solidFill>
                <a:latin typeface="Raleway"/>
              </a:rPr>
              <a:t>Chris Scharf: (617) 429-1881</a:t>
            </a:r>
          </a:p>
        </p:txBody>
      </p:sp>
      <p:sp>
        <p:nvSpPr>
          <p:cNvPr id="22" name="TextBox 22"/>
          <p:cNvSpPr txBox="1"/>
          <p:nvPr/>
        </p:nvSpPr>
        <p:spPr>
          <a:xfrm>
            <a:off x="329547" y="6459843"/>
            <a:ext cx="2057258" cy="417195"/>
          </a:xfrm>
          <a:prstGeom prst="rect">
            <a:avLst/>
          </a:prstGeom>
        </p:spPr>
        <p:txBody>
          <a:bodyPr lIns="0" tIns="0" rIns="0" bIns="0" rtlCol="0" anchor="t">
            <a:spAutoFit/>
          </a:bodyPr>
          <a:lstStyle/>
          <a:p>
            <a:pPr>
              <a:lnSpc>
                <a:spcPts val="1679"/>
              </a:lnSpc>
              <a:spcBef>
                <a:spcPct val="0"/>
              </a:spcBef>
            </a:pPr>
            <a:r>
              <a:rPr lang="en-US" sz="1200">
                <a:solidFill>
                  <a:srgbClr val="FFFFFF"/>
                </a:solidFill>
                <a:latin typeface="Raleway Bold"/>
              </a:rPr>
              <a:t>2- Mid-Atlantic Region</a:t>
            </a:r>
          </a:p>
          <a:p>
            <a:pPr>
              <a:lnSpc>
                <a:spcPts val="1679"/>
              </a:lnSpc>
              <a:spcBef>
                <a:spcPct val="0"/>
              </a:spcBef>
            </a:pPr>
            <a:r>
              <a:rPr lang="en-US" sz="1200">
                <a:solidFill>
                  <a:srgbClr val="FFFFFF"/>
                </a:solidFill>
                <a:latin typeface="Raleway"/>
              </a:rPr>
              <a:t>Craig Miles: (202) 366-7109</a:t>
            </a:r>
          </a:p>
        </p:txBody>
      </p:sp>
      <p:grpSp>
        <p:nvGrpSpPr>
          <p:cNvPr id="23" name="Group 23"/>
          <p:cNvGrpSpPr/>
          <p:nvPr/>
        </p:nvGrpSpPr>
        <p:grpSpPr>
          <a:xfrm>
            <a:off x="2553635" y="5529314"/>
            <a:ext cx="2266855" cy="618008"/>
            <a:chOff x="0" y="0"/>
            <a:chExt cx="839576" cy="228892"/>
          </a:xfrm>
        </p:grpSpPr>
        <p:sp>
          <p:nvSpPr>
            <p:cNvPr id="24" name="Freeform 24"/>
            <p:cNvSpPr/>
            <p:nvPr/>
          </p:nvSpPr>
          <p:spPr>
            <a:xfrm>
              <a:off x="0" y="0"/>
              <a:ext cx="839576" cy="228892"/>
            </a:xfrm>
            <a:custGeom>
              <a:avLst/>
              <a:gdLst/>
              <a:ahLst/>
              <a:cxnLst/>
              <a:rect l="l" t="t" r="r" b="b"/>
              <a:pathLst>
                <a:path w="839576" h="228892">
                  <a:moveTo>
                    <a:pt x="0" y="0"/>
                  </a:moveTo>
                  <a:lnTo>
                    <a:pt x="839576" y="0"/>
                  </a:lnTo>
                  <a:lnTo>
                    <a:pt x="839576" y="228892"/>
                  </a:lnTo>
                  <a:lnTo>
                    <a:pt x="0" y="228892"/>
                  </a:lnTo>
                  <a:close/>
                </a:path>
              </a:pathLst>
            </a:custGeom>
            <a:solidFill>
              <a:srgbClr val="388ECC"/>
            </a:solidFill>
          </p:spPr>
          <p:txBody>
            <a:bodyPr/>
            <a:lstStyle/>
            <a:p>
              <a:endParaRPr lang="en-US"/>
            </a:p>
          </p:txBody>
        </p:sp>
        <p:sp>
          <p:nvSpPr>
            <p:cNvPr id="25" name="TextBox 25"/>
            <p:cNvSpPr txBox="1"/>
            <p:nvPr/>
          </p:nvSpPr>
          <p:spPr>
            <a:xfrm>
              <a:off x="0" y="-28575"/>
              <a:ext cx="839576" cy="257467"/>
            </a:xfrm>
            <a:prstGeom prst="rect">
              <a:avLst/>
            </a:prstGeom>
          </p:spPr>
          <p:txBody>
            <a:bodyPr lIns="50800" tIns="50800" rIns="50800" bIns="50800" rtlCol="0" anchor="ctr"/>
            <a:lstStyle/>
            <a:p>
              <a:pPr algn="ctr">
                <a:lnSpc>
                  <a:spcPts val="1567"/>
                </a:lnSpc>
              </a:pPr>
              <a:endParaRPr/>
            </a:p>
          </p:txBody>
        </p:sp>
      </p:grpSp>
      <p:grpSp>
        <p:nvGrpSpPr>
          <p:cNvPr id="26" name="Group 26"/>
          <p:cNvGrpSpPr/>
          <p:nvPr/>
        </p:nvGrpSpPr>
        <p:grpSpPr>
          <a:xfrm>
            <a:off x="2551796" y="6394972"/>
            <a:ext cx="2268695" cy="606615"/>
            <a:chOff x="0" y="0"/>
            <a:chExt cx="840257" cy="224672"/>
          </a:xfrm>
        </p:grpSpPr>
        <p:sp>
          <p:nvSpPr>
            <p:cNvPr id="27" name="Freeform 27"/>
            <p:cNvSpPr/>
            <p:nvPr/>
          </p:nvSpPr>
          <p:spPr>
            <a:xfrm>
              <a:off x="0" y="0"/>
              <a:ext cx="840257" cy="224672"/>
            </a:xfrm>
            <a:custGeom>
              <a:avLst/>
              <a:gdLst/>
              <a:ahLst/>
              <a:cxnLst/>
              <a:rect l="l" t="t" r="r" b="b"/>
              <a:pathLst>
                <a:path w="840257" h="224672">
                  <a:moveTo>
                    <a:pt x="0" y="0"/>
                  </a:moveTo>
                  <a:lnTo>
                    <a:pt x="840257" y="0"/>
                  </a:lnTo>
                  <a:lnTo>
                    <a:pt x="840257" y="224672"/>
                  </a:lnTo>
                  <a:lnTo>
                    <a:pt x="0" y="224672"/>
                  </a:lnTo>
                  <a:close/>
                </a:path>
              </a:pathLst>
            </a:custGeom>
            <a:solidFill>
              <a:srgbClr val="AC2528"/>
            </a:solidFill>
          </p:spPr>
          <p:txBody>
            <a:bodyPr/>
            <a:lstStyle/>
            <a:p>
              <a:endParaRPr lang="en-US"/>
            </a:p>
          </p:txBody>
        </p:sp>
        <p:sp>
          <p:nvSpPr>
            <p:cNvPr id="28" name="TextBox 28"/>
            <p:cNvSpPr txBox="1"/>
            <p:nvPr/>
          </p:nvSpPr>
          <p:spPr>
            <a:xfrm>
              <a:off x="0" y="-28575"/>
              <a:ext cx="840257" cy="253247"/>
            </a:xfrm>
            <a:prstGeom prst="rect">
              <a:avLst/>
            </a:prstGeom>
          </p:spPr>
          <p:txBody>
            <a:bodyPr lIns="50800" tIns="50800" rIns="50800" bIns="50800" rtlCol="0" anchor="ctr"/>
            <a:lstStyle/>
            <a:p>
              <a:pPr algn="ctr">
                <a:lnSpc>
                  <a:spcPts val="1567"/>
                </a:lnSpc>
              </a:pPr>
              <a:endParaRPr/>
            </a:p>
          </p:txBody>
        </p:sp>
      </p:grpSp>
      <p:sp>
        <p:nvSpPr>
          <p:cNvPr id="29" name="TextBox 29"/>
          <p:cNvSpPr txBox="1"/>
          <p:nvPr/>
        </p:nvSpPr>
        <p:spPr>
          <a:xfrm>
            <a:off x="2637109" y="5615433"/>
            <a:ext cx="2293740" cy="417195"/>
          </a:xfrm>
          <a:prstGeom prst="rect">
            <a:avLst/>
          </a:prstGeom>
        </p:spPr>
        <p:txBody>
          <a:bodyPr lIns="0" tIns="0" rIns="0" bIns="0" rtlCol="0" anchor="t">
            <a:spAutoFit/>
          </a:bodyPr>
          <a:lstStyle/>
          <a:p>
            <a:pPr>
              <a:lnSpc>
                <a:spcPts val="1679"/>
              </a:lnSpc>
            </a:pPr>
            <a:r>
              <a:rPr lang="en-US" sz="1200">
                <a:solidFill>
                  <a:srgbClr val="FFFFFF"/>
                </a:solidFill>
                <a:latin typeface="Raleway Bold"/>
              </a:rPr>
              <a:t>3- Southern Region</a:t>
            </a:r>
          </a:p>
          <a:p>
            <a:pPr>
              <a:lnSpc>
                <a:spcPts val="1679"/>
              </a:lnSpc>
              <a:spcBef>
                <a:spcPct val="0"/>
              </a:spcBef>
            </a:pPr>
            <a:r>
              <a:rPr lang="en-US" sz="1200">
                <a:solidFill>
                  <a:srgbClr val="FFFFFF"/>
                </a:solidFill>
                <a:latin typeface="Raleway"/>
              </a:rPr>
              <a:t>Todd Damiani: (404) 562-3875</a:t>
            </a:r>
          </a:p>
        </p:txBody>
      </p:sp>
      <p:sp>
        <p:nvSpPr>
          <p:cNvPr id="30" name="TextBox 30"/>
          <p:cNvSpPr txBox="1"/>
          <p:nvPr/>
        </p:nvSpPr>
        <p:spPr>
          <a:xfrm>
            <a:off x="2637109" y="6459843"/>
            <a:ext cx="2183382" cy="417195"/>
          </a:xfrm>
          <a:prstGeom prst="rect">
            <a:avLst/>
          </a:prstGeom>
        </p:spPr>
        <p:txBody>
          <a:bodyPr lIns="0" tIns="0" rIns="0" bIns="0" rtlCol="0" anchor="t">
            <a:spAutoFit/>
          </a:bodyPr>
          <a:lstStyle/>
          <a:p>
            <a:pPr>
              <a:lnSpc>
                <a:spcPts val="1679"/>
              </a:lnSpc>
              <a:spcBef>
                <a:spcPct val="0"/>
              </a:spcBef>
            </a:pPr>
            <a:r>
              <a:rPr lang="en-US" sz="1200">
                <a:solidFill>
                  <a:srgbClr val="FFFFFF"/>
                </a:solidFill>
                <a:latin typeface="Raleway Bold"/>
              </a:rPr>
              <a:t>4- Midwestern Region</a:t>
            </a:r>
          </a:p>
          <a:p>
            <a:pPr>
              <a:lnSpc>
                <a:spcPts val="1679"/>
              </a:lnSpc>
              <a:spcBef>
                <a:spcPct val="0"/>
              </a:spcBef>
            </a:pPr>
            <a:r>
              <a:rPr lang="en-US" sz="1200">
                <a:solidFill>
                  <a:srgbClr val="FFFFFF"/>
                </a:solidFill>
                <a:latin typeface="Raleway"/>
              </a:rPr>
              <a:t>Andrea Kropf: (312) 353-0485</a:t>
            </a:r>
          </a:p>
        </p:txBody>
      </p:sp>
      <p:grpSp>
        <p:nvGrpSpPr>
          <p:cNvPr id="31" name="Group 31"/>
          <p:cNvGrpSpPr/>
          <p:nvPr/>
        </p:nvGrpSpPr>
        <p:grpSpPr>
          <a:xfrm>
            <a:off x="4987032" y="6025064"/>
            <a:ext cx="2120302" cy="618008"/>
            <a:chOff x="0" y="0"/>
            <a:chExt cx="785297" cy="228892"/>
          </a:xfrm>
        </p:grpSpPr>
        <p:sp>
          <p:nvSpPr>
            <p:cNvPr id="32" name="Freeform 32"/>
            <p:cNvSpPr/>
            <p:nvPr/>
          </p:nvSpPr>
          <p:spPr>
            <a:xfrm>
              <a:off x="0" y="0"/>
              <a:ext cx="785297" cy="228892"/>
            </a:xfrm>
            <a:custGeom>
              <a:avLst/>
              <a:gdLst/>
              <a:ahLst/>
              <a:cxnLst/>
              <a:rect l="l" t="t" r="r" b="b"/>
              <a:pathLst>
                <a:path w="785297" h="228892">
                  <a:moveTo>
                    <a:pt x="0" y="0"/>
                  </a:moveTo>
                  <a:lnTo>
                    <a:pt x="785297" y="0"/>
                  </a:lnTo>
                  <a:lnTo>
                    <a:pt x="785297" y="228892"/>
                  </a:lnTo>
                  <a:lnTo>
                    <a:pt x="0" y="228892"/>
                  </a:lnTo>
                  <a:close/>
                </a:path>
              </a:pathLst>
            </a:custGeom>
            <a:solidFill>
              <a:srgbClr val="20364D"/>
            </a:solidFill>
          </p:spPr>
          <p:txBody>
            <a:bodyPr/>
            <a:lstStyle/>
            <a:p>
              <a:endParaRPr lang="en-US"/>
            </a:p>
          </p:txBody>
        </p:sp>
        <p:sp>
          <p:nvSpPr>
            <p:cNvPr id="33" name="TextBox 33"/>
            <p:cNvSpPr txBox="1"/>
            <p:nvPr/>
          </p:nvSpPr>
          <p:spPr>
            <a:xfrm>
              <a:off x="0" y="-28575"/>
              <a:ext cx="785297" cy="257467"/>
            </a:xfrm>
            <a:prstGeom prst="rect">
              <a:avLst/>
            </a:prstGeom>
          </p:spPr>
          <p:txBody>
            <a:bodyPr lIns="50800" tIns="50800" rIns="50800" bIns="50800" rtlCol="0" anchor="ctr"/>
            <a:lstStyle/>
            <a:p>
              <a:pPr algn="ctr">
                <a:lnSpc>
                  <a:spcPts val="1567"/>
                </a:lnSpc>
              </a:pPr>
              <a:endParaRPr/>
            </a:p>
          </p:txBody>
        </p:sp>
      </p:grpSp>
      <p:grpSp>
        <p:nvGrpSpPr>
          <p:cNvPr id="34" name="Group 34"/>
          <p:cNvGrpSpPr/>
          <p:nvPr/>
        </p:nvGrpSpPr>
        <p:grpSpPr>
          <a:xfrm>
            <a:off x="7299214" y="5535010"/>
            <a:ext cx="2268695" cy="606615"/>
            <a:chOff x="0" y="0"/>
            <a:chExt cx="840257" cy="224672"/>
          </a:xfrm>
        </p:grpSpPr>
        <p:sp>
          <p:nvSpPr>
            <p:cNvPr id="35" name="Freeform 35"/>
            <p:cNvSpPr/>
            <p:nvPr/>
          </p:nvSpPr>
          <p:spPr>
            <a:xfrm>
              <a:off x="0" y="0"/>
              <a:ext cx="840257" cy="224672"/>
            </a:xfrm>
            <a:custGeom>
              <a:avLst/>
              <a:gdLst/>
              <a:ahLst/>
              <a:cxnLst/>
              <a:rect l="l" t="t" r="r" b="b"/>
              <a:pathLst>
                <a:path w="840257" h="224672">
                  <a:moveTo>
                    <a:pt x="0" y="0"/>
                  </a:moveTo>
                  <a:lnTo>
                    <a:pt x="840257" y="0"/>
                  </a:lnTo>
                  <a:lnTo>
                    <a:pt x="840257" y="224672"/>
                  </a:lnTo>
                  <a:lnTo>
                    <a:pt x="0" y="224672"/>
                  </a:lnTo>
                  <a:close/>
                </a:path>
              </a:pathLst>
            </a:custGeom>
            <a:solidFill>
              <a:srgbClr val="6CA39E"/>
            </a:solidFill>
          </p:spPr>
          <p:txBody>
            <a:bodyPr/>
            <a:lstStyle/>
            <a:p>
              <a:endParaRPr lang="en-US"/>
            </a:p>
          </p:txBody>
        </p:sp>
        <p:sp>
          <p:nvSpPr>
            <p:cNvPr id="36" name="TextBox 36"/>
            <p:cNvSpPr txBox="1"/>
            <p:nvPr/>
          </p:nvSpPr>
          <p:spPr>
            <a:xfrm>
              <a:off x="0" y="-28575"/>
              <a:ext cx="840257" cy="253247"/>
            </a:xfrm>
            <a:prstGeom prst="rect">
              <a:avLst/>
            </a:prstGeom>
          </p:spPr>
          <p:txBody>
            <a:bodyPr lIns="50800" tIns="50800" rIns="50800" bIns="50800" rtlCol="0" anchor="ctr"/>
            <a:lstStyle/>
            <a:p>
              <a:pPr algn="ctr">
                <a:lnSpc>
                  <a:spcPts val="1567"/>
                </a:lnSpc>
              </a:pPr>
              <a:endParaRPr/>
            </a:p>
          </p:txBody>
        </p:sp>
      </p:grpSp>
      <p:sp>
        <p:nvSpPr>
          <p:cNvPr id="37" name="TextBox 37"/>
          <p:cNvSpPr txBox="1"/>
          <p:nvPr/>
        </p:nvSpPr>
        <p:spPr>
          <a:xfrm>
            <a:off x="5070506" y="6103620"/>
            <a:ext cx="2057258" cy="417195"/>
          </a:xfrm>
          <a:prstGeom prst="rect">
            <a:avLst/>
          </a:prstGeom>
        </p:spPr>
        <p:txBody>
          <a:bodyPr lIns="0" tIns="0" rIns="0" bIns="0" rtlCol="0" anchor="t">
            <a:spAutoFit/>
          </a:bodyPr>
          <a:lstStyle/>
          <a:p>
            <a:pPr>
              <a:lnSpc>
                <a:spcPts val="1679"/>
              </a:lnSpc>
            </a:pPr>
            <a:r>
              <a:rPr lang="en-US" sz="1200">
                <a:solidFill>
                  <a:srgbClr val="FFFFFF"/>
                </a:solidFill>
                <a:latin typeface="Raleway Bold"/>
              </a:rPr>
              <a:t>5- Western Region</a:t>
            </a:r>
          </a:p>
          <a:p>
            <a:pPr>
              <a:lnSpc>
                <a:spcPts val="1679"/>
              </a:lnSpc>
              <a:spcBef>
                <a:spcPct val="0"/>
              </a:spcBef>
            </a:pPr>
            <a:r>
              <a:rPr lang="en-US" sz="1200">
                <a:solidFill>
                  <a:srgbClr val="FFFFFF"/>
                </a:solidFill>
                <a:latin typeface="Raleway"/>
              </a:rPr>
              <a:t>Cissy Tubbs: (562) 467-5372</a:t>
            </a:r>
          </a:p>
        </p:txBody>
      </p:sp>
      <p:sp>
        <p:nvSpPr>
          <p:cNvPr id="38" name="TextBox 38"/>
          <p:cNvSpPr txBox="1"/>
          <p:nvPr/>
        </p:nvSpPr>
        <p:spPr>
          <a:xfrm>
            <a:off x="7384527" y="5599881"/>
            <a:ext cx="2183382" cy="417195"/>
          </a:xfrm>
          <a:prstGeom prst="rect">
            <a:avLst/>
          </a:prstGeom>
        </p:spPr>
        <p:txBody>
          <a:bodyPr lIns="0" tIns="0" rIns="0" bIns="0" rtlCol="0" anchor="t">
            <a:spAutoFit/>
          </a:bodyPr>
          <a:lstStyle/>
          <a:p>
            <a:pPr>
              <a:lnSpc>
                <a:spcPts val="1679"/>
              </a:lnSpc>
              <a:spcBef>
                <a:spcPct val="0"/>
              </a:spcBef>
            </a:pPr>
            <a:r>
              <a:rPr lang="en-US" sz="1200">
                <a:solidFill>
                  <a:srgbClr val="FFFFFF"/>
                </a:solidFill>
                <a:latin typeface="Raleway Bold"/>
              </a:rPr>
              <a:t>HQ Operations</a:t>
            </a:r>
          </a:p>
          <a:p>
            <a:pPr>
              <a:lnSpc>
                <a:spcPts val="1679"/>
              </a:lnSpc>
              <a:spcBef>
                <a:spcPct val="0"/>
              </a:spcBef>
            </a:pPr>
            <a:r>
              <a:rPr lang="en-US" sz="1200">
                <a:solidFill>
                  <a:srgbClr val="FFFFFF"/>
                </a:solidFill>
                <a:latin typeface="Raleway"/>
              </a:rPr>
              <a:t>Justin Bidwell: (202) 744-2634</a:t>
            </a:r>
          </a:p>
        </p:txBody>
      </p:sp>
      <p:grpSp>
        <p:nvGrpSpPr>
          <p:cNvPr id="39" name="Group 39"/>
          <p:cNvGrpSpPr/>
          <p:nvPr/>
        </p:nvGrpSpPr>
        <p:grpSpPr>
          <a:xfrm>
            <a:off x="7289689" y="6326505"/>
            <a:ext cx="2268695" cy="748505"/>
            <a:chOff x="0" y="0"/>
            <a:chExt cx="840257" cy="277224"/>
          </a:xfrm>
        </p:grpSpPr>
        <p:sp>
          <p:nvSpPr>
            <p:cNvPr id="40" name="Freeform 40"/>
            <p:cNvSpPr/>
            <p:nvPr/>
          </p:nvSpPr>
          <p:spPr>
            <a:xfrm>
              <a:off x="0" y="0"/>
              <a:ext cx="840257" cy="277224"/>
            </a:xfrm>
            <a:custGeom>
              <a:avLst/>
              <a:gdLst/>
              <a:ahLst/>
              <a:cxnLst/>
              <a:rect l="l" t="t" r="r" b="b"/>
              <a:pathLst>
                <a:path w="840257" h="277224">
                  <a:moveTo>
                    <a:pt x="0" y="0"/>
                  </a:moveTo>
                  <a:lnTo>
                    <a:pt x="840257" y="0"/>
                  </a:lnTo>
                  <a:lnTo>
                    <a:pt x="840257" y="277224"/>
                  </a:lnTo>
                  <a:lnTo>
                    <a:pt x="0" y="277224"/>
                  </a:lnTo>
                  <a:close/>
                </a:path>
              </a:pathLst>
            </a:custGeom>
            <a:solidFill>
              <a:srgbClr val="965225"/>
            </a:solidFill>
          </p:spPr>
          <p:txBody>
            <a:bodyPr/>
            <a:lstStyle/>
            <a:p>
              <a:endParaRPr lang="en-US"/>
            </a:p>
          </p:txBody>
        </p:sp>
        <p:sp>
          <p:nvSpPr>
            <p:cNvPr id="41" name="TextBox 41"/>
            <p:cNvSpPr txBox="1"/>
            <p:nvPr/>
          </p:nvSpPr>
          <p:spPr>
            <a:xfrm>
              <a:off x="0" y="-28575"/>
              <a:ext cx="840257" cy="305799"/>
            </a:xfrm>
            <a:prstGeom prst="rect">
              <a:avLst/>
            </a:prstGeom>
          </p:spPr>
          <p:txBody>
            <a:bodyPr lIns="50800" tIns="50800" rIns="50800" bIns="50800" rtlCol="0" anchor="ctr"/>
            <a:lstStyle/>
            <a:p>
              <a:pPr algn="ctr">
                <a:lnSpc>
                  <a:spcPts val="1567"/>
                </a:lnSpc>
              </a:pPr>
              <a:endParaRPr/>
            </a:p>
          </p:txBody>
        </p:sp>
      </p:grpSp>
      <p:sp>
        <p:nvSpPr>
          <p:cNvPr id="42" name="TextBox 42"/>
          <p:cNvSpPr txBox="1"/>
          <p:nvPr/>
        </p:nvSpPr>
        <p:spPr>
          <a:xfrm>
            <a:off x="7375002" y="6391376"/>
            <a:ext cx="2183382" cy="626745"/>
          </a:xfrm>
          <a:prstGeom prst="rect">
            <a:avLst/>
          </a:prstGeom>
        </p:spPr>
        <p:txBody>
          <a:bodyPr lIns="0" tIns="0" rIns="0" bIns="0" rtlCol="0" anchor="t">
            <a:spAutoFit/>
          </a:bodyPr>
          <a:lstStyle/>
          <a:p>
            <a:pPr>
              <a:lnSpc>
                <a:spcPts val="1679"/>
              </a:lnSpc>
            </a:pPr>
            <a:r>
              <a:rPr lang="en-US" sz="1200">
                <a:solidFill>
                  <a:srgbClr val="FFFFFF"/>
                </a:solidFill>
                <a:latin typeface="Raleway Bold"/>
              </a:rPr>
              <a:t>Data Analytics &amp;</a:t>
            </a:r>
          </a:p>
          <a:p>
            <a:pPr>
              <a:lnSpc>
                <a:spcPts val="1679"/>
              </a:lnSpc>
              <a:spcBef>
                <a:spcPct val="0"/>
              </a:spcBef>
            </a:pPr>
            <a:r>
              <a:rPr lang="en-US" sz="1200">
                <a:solidFill>
                  <a:srgbClr val="FFFFFF"/>
                </a:solidFill>
                <a:latin typeface="Raleway Bold"/>
              </a:rPr>
              <a:t>Computer Crimes</a:t>
            </a:r>
          </a:p>
          <a:p>
            <a:pPr>
              <a:lnSpc>
                <a:spcPts val="1679"/>
              </a:lnSpc>
              <a:spcBef>
                <a:spcPct val="0"/>
              </a:spcBef>
            </a:pPr>
            <a:r>
              <a:rPr lang="en-US" sz="1200">
                <a:solidFill>
                  <a:srgbClr val="FFFFFF"/>
                </a:solidFill>
                <a:latin typeface="Raleway"/>
              </a:rPr>
              <a:t>Bradley Dunn: (202) 366-1811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21" y="1514926"/>
            <a:ext cx="9494159" cy="4813859"/>
            <a:chOff x="0" y="0"/>
            <a:chExt cx="12658878" cy="6418479"/>
          </a:xfrm>
        </p:grpSpPr>
        <p:grpSp>
          <p:nvGrpSpPr>
            <p:cNvPr id="3" name="Group 3"/>
            <p:cNvGrpSpPr/>
            <p:nvPr/>
          </p:nvGrpSpPr>
          <p:grpSpPr>
            <a:xfrm>
              <a:off x="3325791" y="180280"/>
              <a:ext cx="3374676" cy="1901548"/>
              <a:chOff x="0" y="0"/>
              <a:chExt cx="1249880" cy="704277"/>
            </a:xfrm>
          </p:grpSpPr>
          <p:sp>
            <p:nvSpPr>
              <p:cNvPr id="4" name="Freeform 4"/>
              <p:cNvSpPr/>
              <p:nvPr/>
            </p:nvSpPr>
            <p:spPr>
              <a:xfrm>
                <a:off x="0" y="0"/>
                <a:ext cx="1249880" cy="704277"/>
              </a:xfrm>
              <a:custGeom>
                <a:avLst/>
                <a:gdLst/>
                <a:ahLst/>
                <a:cxnLst/>
                <a:rect l="l" t="t" r="r" b="b"/>
                <a:pathLst>
                  <a:path w="1249880" h="704277">
                    <a:moveTo>
                      <a:pt x="0" y="0"/>
                    </a:moveTo>
                    <a:lnTo>
                      <a:pt x="1249880" y="0"/>
                    </a:lnTo>
                    <a:lnTo>
                      <a:pt x="1249880" y="704277"/>
                    </a:lnTo>
                    <a:lnTo>
                      <a:pt x="0" y="704277"/>
                    </a:lnTo>
                    <a:close/>
                  </a:path>
                </a:pathLst>
              </a:custGeom>
              <a:solidFill>
                <a:srgbClr val="FFFFFF"/>
              </a:solidFill>
              <a:ln w="19050" cap="sq">
                <a:solidFill>
                  <a:srgbClr val="062544"/>
                </a:solidFill>
                <a:prstDash val="solid"/>
                <a:miter/>
              </a:ln>
            </p:spPr>
            <p:txBody>
              <a:bodyPr/>
              <a:lstStyle/>
              <a:p>
                <a:endParaRPr lang="en-US"/>
              </a:p>
            </p:txBody>
          </p:sp>
          <p:sp>
            <p:nvSpPr>
              <p:cNvPr id="5" name="TextBox 5"/>
              <p:cNvSpPr txBox="1"/>
              <p:nvPr/>
            </p:nvSpPr>
            <p:spPr>
              <a:xfrm>
                <a:off x="0" y="-38100"/>
                <a:ext cx="1249880" cy="742377"/>
              </a:xfrm>
              <a:prstGeom prst="rect">
                <a:avLst/>
              </a:prstGeom>
            </p:spPr>
            <p:txBody>
              <a:bodyPr lIns="27093" tIns="27093" rIns="27093" bIns="27093" rtlCol="0" anchor="ctr"/>
              <a:lstStyle/>
              <a:p>
                <a:pPr algn="ctr">
                  <a:lnSpc>
                    <a:spcPts val="2389"/>
                  </a:lnSpc>
                </a:pPr>
                <a:r>
                  <a:rPr lang="en-US" sz="1706">
                    <a:solidFill>
                      <a:srgbClr val="062544"/>
                    </a:solidFill>
                    <a:latin typeface="Raleway Bold"/>
                  </a:rPr>
                  <a:t>Administrator</a:t>
                </a:r>
              </a:p>
              <a:p>
                <a:pPr algn="ctr">
                  <a:lnSpc>
                    <a:spcPts val="2090"/>
                  </a:lnSpc>
                </a:pPr>
                <a:r>
                  <a:rPr lang="en-US" sz="1493">
                    <a:solidFill>
                      <a:srgbClr val="062544"/>
                    </a:solidFill>
                    <a:latin typeface="Raleway"/>
                  </a:rPr>
                  <a:t>Ann Phillips</a:t>
                </a:r>
              </a:p>
              <a:p>
                <a:pPr algn="ctr">
                  <a:lnSpc>
                    <a:spcPts val="2239"/>
                  </a:lnSpc>
                </a:pPr>
                <a:r>
                  <a:rPr lang="en-US" sz="1599">
                    <a:solidFill>
                      <a:srgbClr val="062544"/>
                    </a:solidFill>
                    <a:latin typeface="Raleway Bold"/>
                  </a:rPr>
                  <a:t>Acting Deputy Administrator</a:t>
                </a:r>
              </a:p>
              <a:p>
                <a:pPr algn="ctr">
                  <a:lnSpc>
                    <a:spcPts val="1960"/>
                  </a:lnSpc>
                </a:pPr>
                <a:r>
                  <a:rPr lang="en-US" sz="1400">
                    <a:solidFill>
                      <a:srgbClr val="062544"/>
                    </a:solidFill>
                    <a:latin typeface="Raleway"/>
                  </a:rPr>
                  <a:t>Tamekia Flack</a:t>
                </a:r>
              </a:p>
            </p:txBody>
          </p:sp>
        </p:grpSp>
        <p:grpSp>
          <p:nvGrpSpPr>
            <p:cNvPr id="6" name="Group 6"/>
            <p:cNvGrpSpPr/>
            <p:nvPr/>
          </p:nvGrpSpPr>
          <p:grpSpPr>
            <a:xfrm>
              <a:off x="169454" y="902936"/>
              <a:ext cx="2519644" cy="665277"/>
              <a:chOff x="0" y="0"/>
              <a:chExt cx="933202" cy="246399"/>
            </a:xfrm>
          </p:grpSpPr>
          <p:sp>
            <p:nvSpPr>
              <p:cNvPr id="7" name="Freeform 7"/>
              <p:cNvSpPr/>
              <p:nvPr/>
            </p:nvSpPr>
            <p:spPr>
              <a:xfrm>
                <a:off x="0" y="0"/>
                <a:ext cx="933202" cy="246399"/>
              </a:xfrm>
              <a:custGeom>
                <a:avLst/>
                <a:gdLst/>
                <a:ahLst/>
                <a:cxnLst/>
                <a:rect l="l" t="t" r="r" b="b"/>
                <a:pathLst>
                  <a:path w="933202" h="246399">
                    <a:moveTo>
                      <a:pt x="0" y="0"/>
                    </a:moveTo>
                    <a:lnTo>
                      <a:pt x="933202" y="0"/>
                    </a:lnTo>
                    <a:lnTo>
                      <a:pt x="933202" y="246399"/>
                    </a:lnTo>
                    <a:lnTo>
                      <a:pt x="0" y="246399"/>
                    </a:lnTo>
                    <a:close/>
                  </a:path>
                </a:pathLst>
              </a:custGeom>
              <a:solidFill>
                <a:srgbClr val="FFFFFF"/>
              </a:solidFill>
              <a:ln w="19050" cap="sq">
                <a:solidFill>
                  <a:srgbClr val="062544"/>
                </a:solidFill>
                <a:prstDash val="solid"/>
                <a:miter/>
              </a:ln>
            </p:spPr>
            <p:txBody>
              <a:bodyPr/>
              <a:lstStyle/>
              <a:p>
                <a:endParaRPr lang="en-US"/>
              </a:p>
            </p:txBody>
          </p:sp>
          <p:sp>
            <p:nvSpPr>
              <p:cNvPr id="8" name="TextBox 8"/>
              <p:cNvSpPr txBox="1"/>
              <p:nvPr/>
            </p:nvSpPr>
            <p:spPr>
              <a:xfrm>
                <a:off x="0" y="-28575"/>
                <a:ext cx="933202" cy="274974"/>
              </a:xfrm>
              <a:prstGeom prst="rect">
                <a:avLst/>
              </a:prstGeom>
            </p:spPr>
            <p:txBody>
              <a:bodyPr lIns="27093" tIns="27093" rIns="27093" bIns="27093" rtlCol="0" anchor="ctr"/>
              <a:lstStyle/>
              <a:p>
                <a:pPr algn="ctr">
                  <a:lnSpc>
                    <a:spcPts val="1792"/>
                  </a:lnSpc>
                </a:pPr>
                <a:r>
                  <a:rPr lang="en-US" sz="1280">
                    <a:solidFill>
                      <a:srgbClr val="062544"/>
                    </a:solidFill>
                    <a:latin typeface="Raleway Bold"/>
                  </a:rPr>
                  <a:t>Chief Counsel</a:t>
                </a:r>
              </a:p>
              <a:p>
                <a:pPr algn="ctr">
                  <a:lnSpc>
                    <a:spcPts val="1567"/>
                  </a:lnSpc>
                </a:pPr>
                <a:r>
                  <a:rPr lang="en-US" sz="1119">
                    <a:solidFill>
                      <a:srgbClr val="062544"/>
                    </a:solidFill>
                    <a:latin typeface="Raleway"/>
                  </a:rPr>
                  <a:t>TBD</a:t>
                </a:r>
              </a:p>
            </p:txBody>
          </p:sp>
        </p:grpSp>
        <p:grpSp>
          <p:nvGrpSpPr>
            <p:cNvPr id="9" name="Group 9"/>
            <p:cNvGrpSpPr/>
            <p:nvPr/>
          </p:nvGrpSpPr>
          <p:grpSpPr>
            <a:xfrm>
              <a:off x="169454" y="1904625"/>
              <a:ext cx="2519644" cy="578324"/>
              <a:chOff x="0" y="0"/>
              <a:chExt cx="933202" cy="214194"/>
            </a:xfrm>
          </p:grpSpPr>
          <p:sp>
            <p:nvSpPr>
              <p:cNvPr id="10" name="Freeform 10"/>
              <p:cNvSpPr/>
              <p:nvPr/>
            </p:nvSpPr>
            <p:spPr>
              <a:xfrm>
                <a:off x="0" y="0"/>
                <a:ext cx="933202" cy="214194"/>
              </a:xfrm>
              <a:custGeom>
                <a:avLst/>
                <a:gdLst/>
                <a:ahLst/>
                <a:cxnLst/>
                <a:rect l="l" t="t" r="r" b="b"/>
                <a:pathLst>
                  <a:path w="933202" h="214194">
                    <a:moveTo>
                      <a:pt x="0" y="0"/>
                    </a:moveTo>
                    <a:lnTo>
                      <a:pt x="933202" y="0"/>
                    </a:lnTo>
                    <a:lnTo>
                      <a:pt x="933202" y="214194"/>
                    </a:lnTo>
                    <a:lnTo>
                      <a:pt x="0" y="214194"/>
                    </a:lnTo>
                    <a:close/>
                  </a:path>
                </a:pathLst>
              </a:custGeom>
              <a:solidFill>
                <a:srgbClr val="FFFFFF"/>
              </a:solidFill>
              <a:ln w="19050" cap="sq">
                <a:solidFill>
                  <a:srgbClr val="062544"/>
                </a:solidFill>
                <a:prstDash val="solid"/>
                <a:miter/>
              </a:ln>
            </p:spPr>
            <p:txBody>
              <a:bodyPr/>
              <a:lstStyle/>
              <a:p>
                <a:endParaRPr lang="en-US"/>
              </a:p>
            </p:txBody>
          </p:sp>
          <p:sp>
            <p:nvSpPr>
              <p:cNvPr id="11" name="TextBox 11"/>
              <p:cNvSpPr txBox="1"/>
              <p:nvPr/>
            </p:nvSpPr>
            <p:spPr>
              <a:xfrm>
                <a:off x="0" y="-28575"/>
                <a:ext cx="933202" cy="242769"/>
              </a:xfrm>
              <a:prstGeom prst="rect">
                <a:avLst/>
              </a:prstGeom>
            </p:spPr>
            <p:txBody>
              <a:bodyPr lIns="27093" tIns="27093" rIns="27093" bIns="27093" rtlCol="0" anchor="ctr"/>
              <a:lstStyle/>
              <a:p>
                <a:pPr algn="ctr">
                  <a:lnSpc>
                    <a:spcPts val="1792"/>
                  </a:lnSpc>
                </a:pPr>
                <a:r>
                  <a:rPr lang="en-US" sz="1280">
                    <a:solidFill>
                      <a:srgbClr val="062544"/>
                    </a:solidFill>
                    <a:latin typeface="Raleway Bold"/>
                  </a:rPr>
                  <a:t>Marine Subsidy Board</a:t>
                </a:r>
              </a:p>
            </p:txBody>
          </p:sp>
        </p:grpSp>
        <p:grpSp>
          <p:nvGrpSpPr>
            <p:cNvPr id="12" name="Group 12"/>
            <p:cNvGrpSpPr/>
            <p:nvPr/>
          </p:nvGrpSpPr>
          <p:grpSpPr>
            <a:xfrm>
              <a:off x="169454" y="2738567"/>
              <a:ext cx="2519644" cy="1160082"/>
              <a:chOff x="0" y="0"/>
              <a:chExt cx="933202" cy="429660"/>
            </a:xfrm>
          </p:grpSpPr>
          <p:sp>
            <p:nvSpPr>
              <p:cNvPr id="13" name="Freeform 13"/>
              <p:cNvSpPr/>
              <p:nvPr/>
            </p:nvSpPr>
            <p:spPr>
              <a:xfrm>
                <a:off x="0" y="0"/>
                <a:ext cx="933202" cy="429660"/>
              </a:xfrm>
              <a:custGeom>
                <a:avLst/>
                <a:gdLst/>
                <a:ahLst/>
                <a:cxnLst/>
                <a:rect l="l" t="t" r="r" b="b"/>
                <a:pathLst>
                  <a:path w="933202" h="429660">
                    <a:moveTo>
                      <a:pt x="0" y="0"/>
                    </a:moveTo>
                    <a:lnTo>
                      <a:pt x="933202" y="0"/>
                    </a:lnTo>
                    <a:lnTo>
                      <a:pt x="933202" y="429660"/>
                    </a:lnTo>
                    <a:lnTo>
                      <a:pt x="0" y="429660"/>
                    </a:lnTo>
                    <a:close/>
                  </a:path>
                </a:pathLst>
              </a:custGeom>
              <a:solidFill>
                <a:srgbClr val="FFFFFF"/>
              </a:solidFill>
              <a:ln w="19050" cap="sq">
                <a:solidFill>
                  <a:srgbClr val="062544"/>
                </a:solidFill>
                <a:prstDash val="solid"/>
                <a:miter/>
              </a:ln>
            </p:spPr>
            <p:txBody>
              <a:bodyPr/>
              <a:lstStyle/>
              <a:p>
                <a:endParaRPr lang="en-US"/>
              </a:p>
            </p:txBody>
          </p:sp>
          <p:sp>
            <p:nvSpPr>
              <p:cNvPr id="14" name="TextBox 14"/>
              <p:cNvSpPr txBox="1"/>
              <p:nvPr/>
            </p:nvSpPr>
            <p:spPr>
              <a:xfrm>
                <a:off x="0" y="-28575"/>
                <a:ext cx="933202" cy="458235"/>
              </a:xfrm>
              <a:prstGeom prst="rect">
                <a:avLst/>
              </a:prstGeom>
            </p:spPr>
            <p:txBody>
              <a:bodyPr lIns="27093" tIns="27093" rIns="27093" bIns="27093" rtlCol="0" anchor="ctr"/>
              <a:lstStyle/>
              <a:p>
                <a:pPr algn="ctr">
                  <a:lnSpc>
                    <a:spcPts val="1567"/>
                  </a:lnSpc>
                </a:pPr>
                <a:r>
                  <a:rPr lang="en-US" sz="1119">
                    <a:solidFill>
                      <a:srgbClr val="062544"/>
                    </a:solidFill>
                    <a:latin typeface="Raleway Bold"/>
                  </a:rPr>
                  <a:t>Exec. Secretary</a:t>
                </a:r>
              </a:p>
              <a:p>
                <a:pPr algn="ctr">
                  <a:lnSpc>
                    <a:spcPts val="1567"/>
                  </a:lnSpc>
                </a:pPr>
                <a:r>
                  <a:rPr lang="en-US" sz="1119">
                    <a:solidFill>
                      <a:srgbClr val="062544"/>
                    </a:solidFill>
                    <a:latin typeface="Raleway"/>
                  </a:rPr>
                  <a:t>Committee on the Marine Transportation System</a:t>
                </a:r>
              </a:p>
              <a:p>
                <a:pPr algn="ctr">
                  <a:lnSpc>
                    <a:spcPts val="1567"/>
                  </a:lnSpc>
                </a:pPr>
                <a:r>
                  <a:rPr lang="en-US" sz="1119">
                    <a:solidFill>
                      <a:srgbClr val="062544"/>
                    </a:solidFill>
                    <a:latin typeface="Raleway"/>
                  </a:rPr>
                  <a:t>Vacant</a:t>
                </a:r>
              </a:p>
            </p:txBody>
          </p:sp>
        </p:grpSp>
        <p:grpSp>
          <p:nvGrpSpPr>
            <p:cNvPr id="15" name="Group 15"/>
            <p:cNvGrpSpPr/>
            <p:nvPr/>
          </p:nvGrpSpPr>
          <p:grpSpPr>
            <a:xfrm>
              <a:off x="3325791" y="2915961"/>
              <a:ext cx="3374676" cy="982688"/>
              <a:chOff x="0" y="0"/>
              <a:chExt cx="1249880" cy="363959"/>
            </a:xfrm>
          </p:grpSpPr>
          <p:sp>
            <p:nvSpPr>
              <p:cNvPr id="16" name="Freeform 16"/>
              <p:cNvSpPr/>
              <p:nvPr/>
            </p:nvSpPr>
            <p:spPr>
              <a:xfrm>
                <a:off x="0" y="0"/>
                <a:ext cx="1249880" cy="363959"/>
              </a:xfrm>
              <a:custGeom>
                <a:avLst/>
                <a:gdLst/>
                <a:ahLst/>
                <a:cxnLst/>
                <a:rect l="l" t="t" r="r" b="b"/>
                <a:pathLst>
                  <a:path w="1249880" h="363959">
                    <a:moveTo>
                      <a:pt x="0" y="0"/>
                    </a:moveTo>
                    <a:lnTo>
                      <a:pt x="1249880" y="0"/>
                    </a:lnTo>
                    <a:lnTo>
                      <a:pt x="1249880" y="363959"/>
                    </a:lnTo>
                    <a:lnTo>
                      <a:pt x="0" y="363959"/>
                    </a:lnTo>
                    <a:close/>
                  </a:path>
                </a:pathLst>
              </a:custGeom>
              <a:solidFill>
                <a:srgbClr val="FFFFFF"/>
              </a:solidFill>
              <a:ln w="19050" cap="sq">
                <a:solidFill>
                  <a:srgbClr val="062544"/>
                </a:solidFill>
                <a:prstDash val="solid"/>
                <a:miter/>
              </a:ln>
            </p:spPr>
            <p:txBody>
              <a:bodyPr/>
              <a:lstStyle/>
              <a:p>
                <a:endParaRPr lang="en-US"/>
              </a:p>
            </p:txBody>
          </p:sp>
          <p:sp>
            <p:nvSpPr>
              <p:cNvPr id="17" name="TextBox 17"/>
              <p:cNvSpPr txBox="1"/>
              <p:nvPr/>
            </p:nvSpPr>
            <p:spPr>
              <a:xfrm>
                <a:off x="0" y="-38100"/>
                <a:ext cx="1249880" cy="402059"/>
              </a:xfrm>
              <a:prstGeom prst="rect">
                <a:avLst/>
              </a:prstGeom>
            </p:spPr>
            <p:txBody>
              <a:bodyPr lIns="27093" tIns="27093" rIns="27093" bIns="27093" rtlCol="0" anchor="ctr"/>
              <a:lstStyle/>
              <a:p>
                <a:pPr algn="ctr">
                  <a:lnSpc>
                    <a:spcPts val="2389"/>
                  </a:lnSpc>
                </a:pPr>
                <a:r>
                  <a:rPr lang="en-US" sz="1706">
                    <a:solidFill>
                      <a:srgbClr val="062544"/>
                    </a:solidFill>
                    <a:latin typeface="Raleway Bold"/>
                  </a:rPr>
                  <a:t>Executive Director</a:t>
                </a:r>
              </a:p>
              <a:p>
                <a:pPr algn="ctr">
                  <a:lnSpc>
                    <a:spcPts val="2090"/>
                  </a:lnSpc>
                </a:pPr>
                <a:r>
                  <a:rPr lang="en-US" sz="1493">
                    <a:solidFill>
                      <a:srgbClr val="062544"/>
                    </a:solidFill>
                    <a:latin typeface="Raleway"/>
                  </a:rPr>
                  <a:t>Gregory "Jack" Kammerer</a:t>
                </a:r>
              </a:p>
            </p:txBody>
          </p:sp>
        </p:grpSp>
        <p:grpSp>
          <p:nvGrpSpPr>
            <p:cNvPr id="18" name="Group 18"/>
            <p:cNvGrpSpPr/>
            <p:nvPr/>
          </p:nvGrpSpPr>
          <p:grpSpPr>
            <a:xfrm>
              <a:off x="10633242" y="0"/>
              <a:ext cx="2025626" cy="982688"/>
              <a:chOff x="0" y="0"/>
              <a:chExt cx="750232" cy="363959"/>
            </a:xfrm>
          </p:grpSpPr>
          <p:sp>
            <p:nvSpPr>
              <p:cNvPr id="19" name="Freeform 19"/>
              <p:cNvSpPr/>
              <p:nvPr/>
            </p:nvSpPr>
            <p:spPr>
              <a:xfrm>
                <a:off x="0" y="0"/>
                <a:ext cx="750232" cy="363959"/>
              </a:xfrm>
              <a:custGeom>
                <a:avLst/>
                <a:gdLst/>
                <a:ahLst/>
                <a:cxnLst/>
                <a:rect l="l" t="t" r="r" b="b"/>
                <a:pathLst>
                  <a:path w="750232" h="363959">
                    <a:moveTo>
                      <a:pt x="0" y="0"/>
                    </a:moveTo>
                    <a:lnTo>
                      <a:pt x="750232" y="0"/>
                    </a:lnTo>
                    <a:lnTo>
                      <a:pt x="750232" y="363959"/>
                    </a:lnTo>
                    <a:lnTo>
                      <a:pt x="0" y="363959"/>
                    </a:lnTo>
                    <a:close/>
                  </a:path>
                </a:pathLst>
              </a:custGeom>
              <a:solidFill>
                <a:srgbClr val="FFFFFF"/>
              </a:solidFill>
              <a:ln w="19050" cap="sq">
                <a:solidFill>
                  <a:srgbClr val="062544"/>
                </a:solidFill>
                <a:prstDash val="solid"/>
                <a:miter/>
              </a:ln>
            </p:spPr>
            <p:txBody>
              <a:bodyPr/>
              <a:lstStyle/>
              <a:p>
                <a:endParaRPr lang="en-US"/>
              </a:p>
            </p:txBody>
          </p:sp>
          <p:sp>
            <p:nvSpPr>
              <p:cNvPr id="20" name="TextBox 20"/>
              <p:cNvSpPr txBox="1"/>
              <p:nvPr/>
            </p:nvSpPr>
            <p:spPr>
              <a:xfrm>
                <a:off x="0" y="-28575"/>
                <a:ext cx="750232" cy="392534"/>
              </a:xfrm>
              <a:prstGeom prst="rect">
                <a:avLst/>
              </a:prstGeom>
            </p:spPr>
            <p:txBody>
              <a:bodyPr lIns="27093" tIns="27093" rIns="27093" bIns="27093" rtlCol="0" anchor="ctr"/>
              <a:lstStyle/>
              <a:p>
                <a:pPr algn="ctr">
                  <a:lnSpc>
                    <a:spcPts val="1792"/>
                  </a:lnSpc>
                </a:pPr>
                <a:r>
                  <a:rPr lang="en-US" sz="1280">
                    <a:solidFill>
                      <a:srgbClr val="062544"/>
                    </a:solidFill>
                    <a:latin typeface="Raleway Bold"/>
                  </a:rPr>
                  <a:t>Advisor to the Administrator*</a:t>
                </a:r>
              </a:p>
              <a:p>
                <a:pPr algn="ctr">
                  <a:lnSpc>
                    <a:spcPts val="1567"/>
                  </a:lnSpc>
                </a:pPr>
                <a:r>
                  <a:rPr lang="en-US" sz="1119">
                    <a:solidFill>
                      <a:srgbClr val="062544"/>
                    </a:solidFill>
                    <a:latin typeface="Raleway"/>
                  </a:rPr>
                  <a:t>Julianne Rhinebeck</a:t>
                </a:r>
              </a:p>
            </p:txBody>
          </p:sp>
        </p:grpSp>
        <p:grpSp>
          <p:nvGrpSpPr>
            <p:cNvPr id="21" name="Group 21"/>
            <p:cNvGrpSpPr/>
            <p:nvPr/>
          </p:nvGrpSpPr>
          <p:grpSpPr>
            <a:xfrm>
              <a:off x="10633253" y="1078087"/>
              <a:ext cx="2025626" cy="982688"/>
              <a:chOff x="0" y="0"/>
              <a:chExt cx="750232" cy="363959"/>
            </a:xfrm>
          </p:grpSpPr>
          <p:sp>
            <p:nvSpPr>
              <p:cNvPr id="22" name="Freeform 22"/>
              <p:cNvSpPr/>
              <p:nvPr/>
            </p:nvSpPr>
            <p:spPr>
              <a:xfrm>
                <a:off x="0" y="0"/>
                <a:ext cx="750232" cy="363959"/>
              </a:xfrm>
              <a:custGeom>
                <a:avLst/>
                <a:gdLst/>
                <a:ahLst/>
                <a:cxnLst/>
                <a:rect l="l" t="t" r="r" b="b"/>
                <a:pathLst>
                  <a:path w="750232" h="363959">
                    <a:moveTo>
                      <a:pt x="0" y="0"/>
                    </a:moveTo>
                    <a:lnTo>
                      <a:pt x="750232" y="0"/>
                    </a:lnTo>
                    <a:lnTo>
                      <a:pt x="750232" y="363959"/>
                    </a:lnTo>
                    <a:lnTo>
                      <a:pt x="0" y="363959"/>
                    </a:lnTo>
                    <a:close/>
                  </a:path>
                </a:pathLst>
              </a:custGeom>
              <a:solidFill>
                <a:srgbClr val="FFFFFF"/>
              </a:solidFill>
              <a:ln w="19050" cap="sq">
                <a:solidFill>
                  <a:srgbClr val="062544"/>
                </a:solidFill>
                <a:prstDash val="solid"/>
                <a:miter/>
              </a:ln>
            </p:spPr>
            <p:txBody>
              <a:bodyPr/>
              <a:lstStyle/>
              <a:p>
                <a:endParaRPr lang="en-US"/>
              </a:p>
            </p:txBody>
          </p:sp>
          <p:sp>
            <p:nvSpPr>
              <p:cNvPr id="23" name="TextBox 23"/>
              <p:cNvSpPr txBox="1"/>
              <p:nvPr/>
            </p:nvSpPr>
            <p:spPr>
              <a:xfrm>
                <a:off x="0" y="-28575"/>
                <a:ext cx="750232" cy="392534"/>
              </a:xfrm>
              <a:prstGeom prst="rect">
                <a:avLst/>
              </a:prstGeom>
            </p:spPr>
            <p:txBody>
              <a:bodyPr lIns="27093" tIns="27093" rIns="27093" bIns="27093" rtlCol="0" anchor="ctr"/>
              <a:lstStyle/>
              <a:p>
                <a:pPr algn="ctr">
                  <a:lnSpc>
                    <a:spcPts val="1792"/>
                  </a:lnSpc>
                </a:pPr>
                <a:r>
                  <a:rPr lang="en-US" sz="1280">
                    <a:solidFill>
                      <a:srgbClr val="062544"/>
                    </a:solidFill>
                    <a:latin typeface="Raleway Bold"/>
                  </a:rPr>
                  <a:t>Director Office of Civil Rights</a:t>
                </a:r>
              </a:p>
              <a:p>
                <a:pPr algn="ctr">
                  <a:lnSpc>
                    <a:spcPts val="1567"/>
                  </a:lnSpc>
                </a:pPr>
                <a:r>
                  <a:rPr lang="en-US" sz="1119">
                    <a:solidFill>
                      <a:srgbClr val="062544"/>
                    </a:solidFill>
                    <a:latin typeface="Raleway"/>
                  </a:rPr>
                  <a:t>Darryl Hart</a:t>
                </a:r>
              </a:p>
            </p:txBody>
          </p:sp>
        </p:grpSp>
        <p:grpSp>
          <p:nvGrpSpPr>
            <p:cNvPr id="24" name="Group 24"/>
            <p:cNvGrpSpPr/>
            <p:nvPr/>
          </p:nvGrpSpPr>
          <p:grpSpPr>
            <a:xfrm>
              <a:off x="10633253" y="2155601"/>
              <a:ext cx="2025626" cy="982688"/>
              <a:chOff x="0" y="0"/>
              <a:chExt cx="750232" cy="363959"/>
            </a:xfrm>
          </p:grpSpPr>
          <p:sp>
            <p:nvSpPr>
              <p:cNvPr id="25" name="Freeform 25"/>
              <p:cNvSpPr/>
              <p:nvPr/>
            </p:nvSpPr>
            <p:spPr>
              <a:xfrm>
                <a:off x="0" y="0"/>
                <a:ext cx="750232" cy="363959"/>
              </a:xfrm>
              <a:custGeom>
                <a:avLst/>
                <a:gdLst/>
                <a:ahLst/>
                <a:cxnLst/>
                <a:rect l="l" t="t" r="r" b="b"/>
                <a:pathLst>
                  <a:path w="750232" h="363959">
                    <a:moveTo>
                      <a:pt x="0" y="0"/>
                    </a:moveTo>
                    <a:lnTo>
                      <a:pt x="750232" y="0"/>
                    </a:lnTo>
                    <a:lnTo>
                      <a:pt x="750232" y="363959"/>
                    </a:lnTo>
                    <a:lnTo>
                      <a:pt x="0" y="363959"/>
                    </a:lnTo>
                    <a:close/>
                  </a:path>
                </a:pathLst>
              </a:custGeom>
              <a:solidFill>
                <a:srgbClr val="FFFFFF"/>
              </a:solidFill>
              <a:ln w="19050" cap="sq">
                <a:solidFill>
                  <a:srgbClr val="062544"/>
                </a:solidFill>
                <a:prstDash val="solid"/>
                <a:miter/>
              </a:ln>
            </p:spPr>
            <p:txBody>
              <a:bodyPr/>
              <a:lstStyle/>
              <a:p>
                <a:endParaRPr lang="en-US"/>
              </a:p>
            </p:txBody>
          </p:sp>
          <p:sp>
            <p:nvSpPr>
              <p:cNvPr id="26" name="TextBox 26"/>
              <p:cNvSpPr txBox="1"/>
              <p:nvPr/>
            </p:nvSpPr>
            <p:spPr>
              <a:xfrm>
                <a:off x="0" y="-28575"/>
                <a:ext cx="750232" cy="392534"/>
              </a:xfrm>
              <a:prstGeom prst="rect">
                <a:avLst/>
              </a:prstGeom>
            </p:spPr>
            <p:txBody>
              <a:bodyPr lIns="27093" tIns="27093" rIns="27093" bIns="27093" rtlCol="0" anchor="ctr"/>
              <a:lstStyle/>
              <a:p>
                <a:pPr algn="ctr">
                  <a:lnSpc>
                    <a:spcPts val="1792"/>
                  </a:lnSpc>
                </a:pPr>
                <a:r>
                  <a:rPr lang="en-US" sz="1280">
                    <a:solidFill>
                      <a:srgbClr val="062544"/>
                    </a:solidFill>
                    <a:latin typeface="Raleway Bold"/>
                  </a:rPr>
                  <a:t>Director Office of Policy &amp; Plans</a:t>
                </a:r>
              </a:p>
              <a:p>
                <a:pPr algn="ctr">
                  <a:lnSpc>
                    <a:spcPts val="1567"/>
                  </a:lnSpc>
                </a:pPr>
                <a:r>
                  <a:rPr lang="en-US" sz="1119">
                    <a:solidFill>
                      <a:srgbClr val="062544"/>
                    </a:solidFill>
                    <a:latin typeface="Raleway"/>
                  </a:rPr>
                  <a:t>Doug McDonald</a:t>
                </a:r>
              </a:p>
            </p:txBody>
          </p:sp>
        </p:grpSp>
        <p:grpSp>
          <p:nvGrpSpPr>
            <p:cNvPr id="27" name="Group 27"/>
            <p:cNvGrpSpPr/>
            <p:nvPr/>
          </p:nvGrpSpPr>
          <p:grpSpPr>
            <a:xfrm>
              <a:off x="10104807" y="3273756"/>
              <a:ext cx="2554071" cy="964357"/>
              <a:chOff x="0" y="0"/>
              <a:chExt cx="945952" cy="357169"/>
            </a:xfrm>
          </p:grpSpPr>
          <p:sp>
            <p:nvSpPr>
              <p:cNvPr id="28" name="Freeform 28"/>
              <p:cNvSpPr/>
              <p:nvPr/>
            </p:nvSpPr>
            <p:spPr>
              <a:xfrm>
                <a:off x="0" y="0"/>
                <a:ext cx="945952" cy="357169"/>
              </a:xfrm>
              <a:custGeom>
                <a:avLst/>
                <a:gdLst/>
                <a:ahLst/>
                <a:cxnLst/>
                <a:rect l="l" t="t" r="r" b="b"/>
                <a:pathLst>
                  <a:path w="945952" h="357169">
                    <a:moveTo>
                      <a:pt x="0" y="0"/>
                    </a:moveTo>
                    <a:lnTo>
                      <a:pt x="945952" y="0"/>
                    </a:lnTo>
                    <a:lnTo>
                      <a:pt x="945952" y="357169"/>
                    </a:lnTo>
                    <a:lnTo>
                      <a:pt x="0" y="357169"/>
                    </a:lnTo>
                    <a:close/>
                  </a:path>
                </a:pathLst>
              </a:custGeom>
              <a:solidFill>
                <a:srgbClr val="FFFFFF"/>
              </a:solidFill>
              <a:ln w="19050" cap="sq">
                <a:solidFill>
                  <a:srgbClr val="062544"/>
                </a:solidFill>
                <a:prstDash val="solid"/>
                <a:miter/>
              </a:ln>
            </p:spPr>
            <p:txBody>
              <a:bodyPr/>
              <a:lstStyle/>
              <a:p>
                <a:endParaRPr lang="en-US"/>
              </a:p>
            </p:txBody>
          </p:sp>
          <p:sp>
            <p:nvSpPr>
              <p:cNvPr id="29" name="TextBox 29"/>
              <p:cNvSpPr txBox="1"/>
              <p:nvPr/>
            </p:nvSpPr>
            <p:spPr>
              <a:xfrm>
                <a:off x="0" y="-28575"/>
                <a:ext cx="945952" cy="385744"/>
              </a:xfrm>
              <a:prstGeom prst="rect">
                <a:avLst/>
              </a:prstGeom>
            </p:spPr>
            <p:txBody>
              <a:bodyPr lIns="27093" tIns="27093" rIns="27093" bIns="27093" rtlCol="0" anchor="ctr"/>
              <a:lstStyle/>
              <a:p>
                <a:pPr algn="ctr">
                  <a:lnSpc>
                    <a:spcPts val="1792"/>
                  </a:lnSpc>
                </a:pPr>
                <a:r>
                  <a:rPr lang="en-US" sz="1280">
                    <a:solidFill>
                      <a:srgbClr val="062544"/>
                    </a:solidFill>
                    <a:latin typeface="Raleway Bold"/>
                  </a:rPr>
                  <a:t>Director Office of International Activities</a:t>
                </a:r>
              </a:p>
              <a:p>
                <a:pPr algn="ctr">
                  <a:lnSpc>
                    <a:spcPts val="1567"/>
                  </a:lnSpc>
                </a:pPr>
                <a:r>
                  <a:rPr lang="en-US" sz="1119">
                    <a:solidFill>
                      <a:srgbClr val="062544"/>
                    </a:solidFill>
                    <a:latin typeface="Raleway"/>
                  </a:rPr>
                  <a:t>Lonnie Kishiyama</a:t>
                </a:r>
              </a:p>
            </p:txBody>
          </p:sp>
        </p:grpSp>
        <p:grpSp>
          <p:nvGrpSpPr>
            <p:cNvPr id="30" name="Group 30"/>
            <p:cNvGrpSpPr/>
            <p:nvPr/>
          </p:nvGrpSpPr>
          <p:grpSpPr>
            <a:xfrm>
              <a:off x="7018726" y="1474581"/>
              <a:ext cx="2998065" cy="1663708"/>
              <a:chOff x="0" y="0"/>
              <a:chExt cx="1110395" cy="616188"/>
            </a:xfrm>
          </p:grpSpPr>
          <p:sp>
            <p:nvSpPr>
              <p:cNvPr id="31" name="Freeform 31"/>
              <p:cNvSpPr/>
              <p:nvPr/>
            </p:nvSpPr>
            <p:spPr>
              <a:xfrm>
                <a:off x="0" y="0"/>
                <a:ext cx="1110395" cy="616188"/>
              </a:xfrm>
              <a:custGeom>
                <a:avLst/>
                <a:gdLst/>
                <a:ahLst/>
                <a:cxnLst/>
                <a:rect l="l" t="t" r="r" b="b"/>
                <a:pathLst>
                  <a:path w="1110395" h="616188">
                    <a:moveTo>
                      <a:pt x="0" y="0"/>
                    </a:moveTo>
                    <a:lnTo>
                      <a:pt x="1110395" y="0"/>
                    </a:lnTo>
                    <a:lnTo>
                      <a:pt x="1110395" y="616188"/>
                    </a:lnTo>
                    <a:lnTo>
                      <a:pt x="0" y="616188"/>
                    </a:lnTo>
                    <a:close/>
                  </a:path>
                </a:pathLst>
              </a:custGeom>
              <a:solidFill>
                <a:srgbClr val="FFFFFF"/>
              </a:solidFill>
              <a:ln w="19050" cap="sq">
                <a:solidFill>
                  <a:srgbClr val="062544"/>
                </a:solidFill>
                <a:prstDash val="solid"/>
                <a:miter/>
              </a:ln>
            </p:spPr>
            <p:txBody>
              <a:bodyPr/>
              <a:lstStyle/>
              <a:p>
                <a:endParaRPr lang="en-US"/>
              </a:p>
            </p:txBody>
          </p:sp>
          <p:sp>
            <p:nvSpPr>
              <p:cNvPr id="32" name="TextBox 32"/>
              <p:cNvSpPr txBox="1"/>
              <p:nvPr/>
            </p:nvSpPr>
            <p:spPr>
              <a:xfrm>
                <a:off x="0" y="-28575"/>
                <a:ext cx="1110395" cy="644763"/>
              </a:xfrm>
              <a:prstGeom prst="rect">
                <a:avLst/>
              </a:prstGeom>
            </p:spPr>
            <p:txBody>
              <a:bodyPr lIns="27093" tIns="27093" rIns="27093" bIns="27093" rtlCol="0" anchor="ctr"/>
              <a:lstStyle/>
              <a:p>
                <a:pPr algn="ctr">
                  <a:lnSpc>
                    <a:spcPts val="1792"/>
                  </a:lnSpc>
                </a:pPr>
                <a:r>
                  <a:rPr lang="en-US" sz="1280">
                    <a:solidFill>
                      <a:srgbClr val="062544"/>
                    </a:solidFill>
                    <a:latin typeface="Raleway Bold"/>
                  </a:rPr>
                  <a:t>U.S. Merchant Marine Academy Superintendent </a:t>
                </a:r>
              </a:p>
              <a:p>
                <a:pPr algn="ctr">
                  <a:lnSpc>
                    <a:spcPts val="1567"/>
                  </a:lnSpc>
                </a:pPr>
                <a:r>
                  <a:rPr lang="en-US" sz="1119">
                    <a:solidFill>
                      <a:srgbClr val="062544"/>
                    </a:solidFill>
                    <a:latin typeface="Raleway"/>
                  </a:rPr>
                  <a:t>VADM Joanna Nunan</a:t>
                </a:r>
              </a:p>
              <a:p>
                <a:pPr algn="ctr">
                  <a:lnSpc>
                    <a:spcPts val="1791"/>
                  </a:lnSpc>
                </a:pPr>
                <a:r>
                  <a:rPr lang="en-US" sz="1279">
                    <a:solidFill>
                      <a:srgbClr val="062544"/>
                    </a:solidFill>
                    <a:latin typeface="Raleway Bold"/>
                  </a:rPr>
                  <a:t>Deputy Superintendent</a:t>
                </a:r>
              </a:p>
              <a:p>
                <a:pPr algn="ctr">
                  <a:lnSpc>
                    <a:spcPts val="1567"/>
                  </a:lnSpc>
                </a:pPr>
                <a:r>
                  <a:rPr lang="en-US" sz="1119">
                    <a:solidFill>
                      <a:srgbClr val="062544"/>
                    </a:solidFill>
                    <a:latin typeface="Raleway"/>
                  </a:rPr>
                  <a:t>RADM Susan Dunlap</a:t>
                </a:r>
              </a:p>
            </p:txBody>
          </p:sp>
        </p:grpSp>
        <p:grpSp>
          <p:nvGrpSpPr>
            <p:cNvPr id="33" name="Group 33"/>
            <p:cNvGrpSpPr/>
            <p:nvPr/>
          </p:nvGrpSpPr>
          <p:grpSpPr>
            <a:xfrm>
              <a:off x="0" y="4806019"/>
              <a:ext cx="1759616" cy="1261330"/>
              <a:chOff x="0" y="0"/>
              <a:chExt cx="651710" cy="467159"/>
            </a:xfrm>
          </p:grpSpPr>
          <p:sp>
            <p:nvSpPr>
              <p:cNvPr id="34" name="Freeform 34"/>
              <p:cNvSpPr/>
              <p:nvPr/>
            </p:nvSpPr>
            <p:spPr>
              <a:xfrm>
                <a:off x="0" y="0"/>
                <a:ext cx="651710" cy="467159"/>
              </a:xfrm>
              <a:custGeom>
                <a:avLst/>
                <a:gdLst/>
                <a:ahLst/>
                <a:cxnLst/>
                <a:rect l="l" t="t" r="r" b="b"/>
                <a:pathLst>
                  <a:path w="651710" h="467159">
                    <a:moveTo>
                      <a:pt x="0" y="0"/>
                    </a:moveTo>
                    <a:lnTo>
                      <a:pt x="651710" y="0"/>
                    </a:lnTo>
                    <a:lnTo>
                      <a:pt x="651710"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35" name="TextBox 35"/>
              <p:cNvSpPr txBox="1"/>
              <p:nvPr/>
            </p:nvSpPr>
            <p:spPr>
              <a:xfrm>
                <a:off x="0" y="-28575"/>
                <a:ext cx="651710" cy="495734"/>
              </a:xfrm>
              <a:prstGeom prst="rect">
                <a:avLst/>
              </a:prstGeom>
            </p:spPr>
            <p:txBody>
              <a:bodyPr lIns="27093" tIns="27093" rIns="27093" bIns="27093" rtlCol="0" anchor="ctr"/>
              <a:lstStyle/>
              <a:p>
                <a:pPr algn="ctr">
                  <a:lnSpc>
                    <a:spcPts val="1567"/>
                  </a:lnSpc>
                </a:pPr>
                <a:r>
                  <a:rPr lang="en-US" sz="1119">
                    <a:solidFill>
                      <a:srgbClr val="062544"/>
                    </a:solidFill>
                    <a:latin typeface="Raleway Bold"/>
                  </a:rPr>
                  <a:t>Associate Administrator for Administration</a:t>
                </a:r>
              </a:p>
              <a:p>
                <a:pPr algn="ctr">
                  <a:lnSpc>
                    <a:spcPts val="1567"/>
                  </a:lnSpc>
                </a:pPr>
                <a:r>
                  <a:rPr lang="en-US" sz="1119">
                    <a:solidFill>
                      <a:srgbClr val="062544"/>
                    </a:solidFill>
                    <a:latin typeface="Raleway"/>
                  </a:rPr>
                  <a:t>Delia Davis</a:t>
                </a:r>
              </a:p>
            </p:txBody>
          </p:sp>
        </p:grpSp>
        <p:grpSp>
          <p:nvGrpSpPr>
            <p:cNvPr id="36" name="Group 36"/>
            <p:cNvGrpSpPr/>
            <p:nvPr/>
          </p:nvGrpSpPr>
          <p:grpSpPr>
            <a:xfrm>
              <a:off x="1821326" y="4806019"/>
              <a:ext cx="2161942" cy="1261330"/>
              <a:chOff x="0" y="0"/>
              <a:chExt cx="800719" cy="467159"/>
            </a:xfrm>
          </p:grpSpPr>
          <p:sp>
            <p:nvSpPr>
              <p:cNvPr id="37" name="Freeform 37"/>
              <p:cNvSpPr/>
              <p:nvPr/>
            </p:nvSpPr>
            <p:spPr>
              <a:xfrm>
                <a:off x="0" y="0"/>
                <a:ext cx="800719" cy="467159"/>
              </a:xfrm>
              <a:custGeom>
                <a:avLst/>
                <a:gdLst/>
                <a:ahLst/>
                <a:cxnLst/>
                <a:rect l="l" t="t" r="r" b="b"/>
                <a:pathLst>
                  <a:path w="800719" h="467159">
                    <a:moveTo>
                      <a:pt x="0" y="0"/>
                    </a:moveTo>
                    <a:lnTo>
                      <a:pt x="800719" y="0"/>
                    </a:lnTo>
                    <a:lnTo>
                      <a:pt x="800719"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38" name="TextBox 38"/>
              <p:cNvSpPr txBox="1"/>
              <p:nvPr/>
            </p:nvSpPr>
            <p:spPr>
              <a:xfrm>
                <a:off x="0" y="-28575"/>
                <a:ext cx="800719" cy="495734"/>
              </a:xfrm>
              <a:prstGeom prst="rect">
                <a:avLst/>
              </a:prstGeom>
            </p:spPr>
            <p:txBody>
              <a:bodyPr lIns="27093" tIns="27093" rIns="27093" bIns="27093" rtlCol="0" anchor="ctr"/>
              <a:lstStyle/>
              <a:p>
                <a:pPr algn="ctr">
                  <a:lnSpc>
                    <a:spcPts val="1567"/>
                  </a:lnSpc>
                </a:pPr>
                <a:r>
                  <a:rPr lang="en-US" sz="1119">
                    <a:solidFill>
                      <a:srgbClr val="062544"/>
                    </a:solidFill>
                    <a:latin typeface="Raleway Bold"/>
                  </a:rPr>
                  <a:t>Associate Administrator Budget &amp; Programs/CFO</a:t>
                </a:r>
              </a:p>
              <a:p>
                <a:pPr algn="ctr">
                  <a:lnSpc>
                    <a:spcPts val="1567"/>
                  </a:lnSpc>
                </a:pPr>
                <a:r>
                  <a:rPr lang="en-US" sz="1119">
                    <a:solidFill>
                      <a:srgbClr val="062544"/>
                    </a:solidFill>
                    <a:latin typeface="Raleway"/>
                  </a:rPr>
                  <a:t>Corey Beckett</a:t>
                </a:r>
              </a:p>
            </p:txBody>
          </p:sp>
        </p:grpSp>
        <p:grpSp>
          <p:nvGrpSpPr>
            <p:cNvPr id="39" name="Group 39"/>
            <p:cNvGrpSpPr/>
            <p:nvPr/>
          </p:nvGrpSpPr>
          <p:grpSpPr>
            <a:xfrm>
              <a:off x="4044228" y="4806019"/>
              <a:ext cx="2300335" cy="1261330"/>
              <a:chOff x="0" y="0"/>
              <a:chExt cx="851976" cy="467159"/>
            </a:xfrm>
          </p:grpSpPr>
          <p:sp>
            <p:nvSpPr>
              <p:cNvPr id="40" name="Freeform 40"/>
              <p:cNvSpPr/>
              <p:nvPr/>
            </p:nvSpPr>
            <p:spPr>
              <a:xfrm>
                <a:off x="0" y="0"/>
                <a:ext cx="851976" cy="467159"/>
              </a:xfrm>
              <a:custGeom>
                <a:avLst/>
                <a:gdLst/>
                <a:ahLst/>
                <a:cxnLst/>
                <a:rect l="l" t="t" r="r" b="b"/>
                <a:pathLst>
                  <a:path w="851976" h="467159">
                    <a:moveTo>
                      <a:pt x="0" y="0"/>
                    </a:moveTo>
                    <a:lnTo>
                      <a:pt x="851976" y="0"/>
                    </a:lnTo>
                    <a:lnTo>
                      <a:pt x="851976"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41" name="TextBox 41"/>
              <p:cNvSpPr txBox="1"/>
              <p:nvPr/>
            </p:nvSpPr>
            <p:spPr>
              <a:xfrm>
                <a:off x="0" y="-28575"/>
                <a:ext cx="851976" cy="495734"/>
              </a:xfrm>
              <a:prstGeom prst="rect">
                <a:avLst/>
              </a:prstGeom>
            </p:spPr>
            <p:txBody>
              <a:bodyPr lIns="27093" tIns="27093" rIns="27093" bIns="27093" rtlCol="0" anchor="ctr"/>
              <a:lstStyle/>
              <a:p>
                <a:pPr algn="ctr">
                  <a:lnSpc>
                    <a:spcPts val="1567"/>
                  </a:lnSpc>
                </a:pPr>
                <a:r>
                  <a:rPr lang="en-US" sz="1119">
                    <a:solidFill>
                      <a:srgbClr val="062544"/>
                    </a:solidFill>
                    <a:latin typeface="Raleway Bold"/>
                  </a:rPr>
                  <a:t>Associate Administrator for Environment &amp; Compliance</a:t>
                </a:r>
              </a:p>
              <a:p>
                <a:pPr algn="ctr">
                  <a:lnSpc>
                    <a:spcPts val="1567"/>
                  </a:lnSpc>
                </a:pPr>
                <a:r>
                  <a:rPr lang="en-US" sz="1119">
                    <a:solidFill>
                      <a:srgbClr val="062544"/>
                    </a:solidFill>
                    <a:latin typeface="Raleway"/>
                  </a:rPr>
                  <a:t>Vacant</a:t>
                </a:r>
              </a:p>
            </p:txBody>
          </p:sp>
        </p:grpSp>
        <p:grpSp>
          <p:nvGrpSpPr>
            <p:cNvPr id="42" name="Group 42"/>
            <p:cNvGrpSpPr/>
            <p:nvPr/>
          </p:nvGrpSpPr>
          <p:grpSpPr>
            <a:xfrm>
              <a:off x="6405523" y="4806019"/>
              <a:ext cx="1857930" cy="1261330"/>
              <a:chOff x="0" y="0"/>
              <a:chExt cx="688122" cy="467159"/>
            </a:xfrm>
          </p:grpSpPr>
          <p:sp>
            <p:nvSpPr>
              <p:cNvPr id="43" name="Freeform 43"/>
              <p:cNvSpPr/>
              <p:nvPr/>
            </p:nvSpPr>
            <p:spPr>
              <a:xfrm>
                <a:off x="0" y="0"/>
                <a:ext cx="688122" cy="467159"/>
              </a:xfrm>
              <a:custGeom>
                <a:avLst/>
                <a:gdLst/>
                <a:ahLst/>
                <a:cxnLst/>
                <a:rect l="l" t="t" r="r" b="b"/>
                <a:pathLst>
                  <a:path w="688122" h="467159">
                    <a:moveTo>
                      <a:pt x="0" y="0"/>
                    </a:moveTo>
                    <a:lnTo>
                      <a:pt x="688122" y="0"/>
                    </a:lnTo>
                    <a:lnTo>
                      <a:pt x="688122"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44" name="TextBox 44"/>
              <p:cNvSpPr txBox="1"/>
              <p:nvPr/>
            </p:nvSpPr>
            <p:spPr>
              <a:xfrm>
                <a:off x="0" y="-28575"/>
                <a:ext cx="688122" cy="495734"/>
              </a:xfrm>
              <a:prstGeom prst="rect">
                <a:avLst/>
              </a:prstGeom>
            </p:spPr>
            <p:txBody>
              <a:bodyPr lIns="27093" tIns="27093" rIns="27093" bIns="27093" rtlCol="0" anchor="ctr"/>
              <a:lstStyle/>
              <a:p>
                <a:pPr algn="ctr">
                  <a:lnSpc>
                    <a:spcPts val="1567"/>
                  </a:lnSpc>
                </a:pPr>
                <a:r>
                  <a:rPr lang="en-US" sz="1119">
                    <a:solidFill>
                      <a:srgbClr val="062544"/>
                    </a:solidFill>
                    <a:latin typeface="Raleway Bold"/>
                  </a:rPr>
                  <a:t>Associate Administrator for Ports &amp; Waterways</a:t>
                </a:r>
              </a:p>
              <a:p>
                <a:pPr algn="ctr">
                  <a:lnSpc>
                    <a:spcPts val="1567"/>
                  </a:lnSpc>
                </a:pPr>
                <a:r>
                  <a:rPr lang="en-US" sz="1119">
                    <a:solidFill>
                      <a:srgbClr val="062544"/>
                    </a:solidFill>
                    <a:latin typeface="Raleway"/>
                  </a:rPr>
                  <a:t>Bill Paape</a:t>
                </a:r>
              </a:p>
            </p:txBody>
          </p:sp>
        </p:grpSp>
        <p:grpSp>
          <p:nvGrpSpPr>
            <p:cNvPr id="45" name="Group 45"/>
            <p:cNvGrpSpPr/>
            <p:nvPr/>
          </p:nvGrpSpPr>
          <p:grpSpPr>
            <a:xfrm>
              <a:off x="8324413" y="4806019"/>
              <a:ext cx="1705925" cy="1261330"/>
              <a:chOff x="0" y="0"/>
              <a:chExt cx="631824" cy="467159"/>
            </a:xfrm>
          </p:grpSpPr>
          <p:sp>
            <p:nvSpPr>
              <p:cNvPr id="46" name="Freeform 46"/>
              <p:cNvSpPr/>
              <p:nvPr/>
            </p:nvSpPr>
            <p:spPr>
              <a:xfrm>
                <a:off x="0" y="0"/>
                <a:ext cx="631824" cy="467159"/>
              </a:xfrm>
              <a:custGeom>
                <a:avLst/>
                <a:gdLst/>
                <a:ahLst/>
                <a:cxnLst/>
                <a:rect l="l" t="t" r="r" b="b"/>
                <a:pathLst>
                  <a:path w="631824" h="467159">
                    <a:moveTo>
                      <a:pt x="0" y="0"/>
                    </a:moveTo>
                    <a:lnTo>
                      <a:pt x="631824" y="0"/>
                    </a:lnTo>
                    <a:lnTo>
                      <a:pt x="631824" y="467159"/>
                    </a:lnTo>
                    <a:lnTo>
                      <a:pt x="0" y="467159"/>
                    </a:lnTo>
                    <a:close/>
                  </a:path>
                </a:pathLst>
              </a:custGeom>
              <a:solidFill>
                <a:srgbClr val="FFFFFF"/>
              </a:solidFill>
              <a:ln w="19050" cap="sq">
                <a:solidFill>
                  <a:srgbClr val="062544"/>
                </a:solidFill>
                <a:prstDash val="solid"/>
                <a:miter/>
              </a:ln>
            </p:spPr>
            <p:txBody>
              <a:bodyPr/>
              <a:lstStyle/>
              <a:p>
                <a:endParaRPr lang="en-US"/>
              </a:p>
            </p:txBody>
          </p:sp>
          <p:sp>
            <p:nvSpPr>
              <p:cNvPr id="47" name="TextBox 47"/>
              <p:cNvSpPr txBox="1"/>
              <p:nvPr/>
            </p:nvSpPr>
            <p:spPr>
              <a:xfrm>
                <a:off x="0" y="-28575"/>
                <a:ext cx="631824" cy="495734"/>
              </a:xfrm>
              <a:prstGeom prst="rect">
                <a:avLst/>
              </a:prstGeom>
            </p:spPr>
            <p:txBody>
              <a:bodyPr lIns="27093" tIns="27093" rIns="27093" bIns="27093" rtlCol="0" anchor="ctr"/>
              <a:lstStyle/>
              <a:p>
                <a:pPr algn="ctr">
                  <a:lnSpc>
                    <a:spcPts val="1567"/>
                  </a:lnSpc>
                </a:pPr>
                <a:r>
                  <a:rPr lang="en-US" sz="1119">
                    <a:solidFill>
                      <a:srgbClr val="062544"/>
                    </a:solidFill>
                    <a:latin typeface="Raleway Bold"/>
                  </a:rPr>
                  <a:t>Associate Administrator for Strategic Sealift</a:t>
                </a:r>
              </a:p>
              <a:p>
                <a:pPr algn="ctr">
                  <a:lnSpc>
                    <a:spcPts val="1567"/>
                  </a:lnSpc>
                </a:pPr>
                <a:r>
                  <a:rPr lang="en-US" sz="1119">
                    <a:solidFill>
                      <a:srgbClr val="062544"/>
                    </a:solidFill>
                    <a:latin typeface="Raleway"/>
                  </a:rPr>
                  <a:t>Kevin Tokarski</a:t>
                </a:r>
              </a:p>
            </p:txBody>
          </p:sp>
        </p:grpSp>
        <p:grpSp>
          <p:nvGrpSpPr>
            <p:cNvPr id="48" name="Group 48"/>
            <p:cNvGrpSpPr/>
            <p:nvPr/>
          </p:nvGrpSpPr>
          <p:grpSpPr>
            <a:xfrm>
              <a:off x="10091298" y="4816200"/>
              <a:ext cx="2567581" cy="1251149"/>
              <a:chOff x="0" y="0"/>
              <a:chExt cx="950956" cy="463389"/>
            </a:xfrm>
          </p:grpSpPr>
          <p:sp>
            <p:nvSpPr>
              <p:cNvPr id="49" name="Freeform 49"/>
              <p:cNvSpPr/>
              <p:nvPr/>
            </p:nvSpPr>
            <p:spPr>
              <a:xfrm>
                <a:off x="0" y="0"/>
                <a:ext cx="950956" cy="463389"/>
              </a:xfrm>
              <a:custGeom>
                <a:avLst/>
                <a:gdLst/>
                <a:ahLst/>
                <a:cxnLst/>
                <a:rect l="l" t="t" r="r" b="b"/>
                <a:pathLst>
                  <a:path w="950956" h="463389">
                    <a:moveTo>
                      <a:pt x="0" y="0"/>
                    </a:moveTo>
                    <a:lnTo>
                      <a:pt x="950956" y="0"/>
                    </a:lnTo>
                    <a:lnTo>
                      <a:pt x="950956" y="463389"/>
                    </a:lnTo>
                    <a:lnTo>
                      <a:pt x="0" y="463389"/>
                    </a:lnTo>
                    <a:close/>
                  </a:path>
                </a:pathLst>
              </a:custGeom>
              <a:solidFill>
                <a:srgbClr val="FFFFFF"/>
              </a:solidFill>
              <a:ln w="19050" cap="sq">
                <a:solidFill>
                  <a:srgbClr val="062544"/>
                </a:solidFill>
                <a:prstDash val="solid"/>
                <a:miter/>
              </a:ln>
            </p:spPr>
            <p:txBody>
              <a:bodyPr/>
              <a:lstStyle/>
              <a:p>
                <a:endParaRPr lang="en-US"/>
              </a:p>
            </p:txBody>
          </p:sp>
          <p:sp>
            <p:nvSpPr>
              <p:cNvPr id="50" name="TextBox 50"/>
              <p:cNvSpPr txBox="1"/>
              <p:nvPr/>
            </p:nvSpPr>
            <p:spPr>
              <a:xfrm>
                <a:off x="0" y="-28575"/>
                <a:ext cx="950956" cy="491964"/>
              </a:xfrm>
              <a:prstGeom prst="rect">
                <a:avLst/>
              </a:prstGeom>
            </p:spPr>
            <p:txBody>
              <a:bodyPr lIns="27093" tIns="27093" rIns="27093" bIns="27093" rtlCol="0" anchor="ctr"/>
              <a:lstStyle/>
              <a:p>
                <a:pPr algn="ctr">
                  <a:lnSpc>
                    <a:spcPts val="1567"/>
                  </a:lnSpc>
                </a:pPr>
                <a:r>
                  <a:rPr lang="en-US" sz="1119">
                    <a:solidFill>
                      <a:srgbClr val="062544"/>
                    </a:solidFill>
                    <a:latin typeface="Raleway Bold"/>
                  </a:rPr>
                  <a:t>Associate Administrator for Business &amp; Finance Development</a:t>
                </a:r>
              </a:p>
              <a:p>
                <a:pPr algn="ctr">
                  <a:lnSpc>
                    <a:spcPts val="1567"/>
                  </a:lnSpc>
                </a:pPr>
                <a:r>
                  <a:rPr lang="en-US" sz="1119">
                    <a:solidFill>
                      <a:srgbClr val="062544"/>
                    </a:solidFill>
                    <a:latin typeface="Raleway"/>
                  </a:rPr>
                  <a:t>David Heller</a:t>
                </a:r>
              </a:p>
            </p:txBody>
          </p:sp>
        </p:grpSp>
        <p:sp>
          <p:nvSpPr>
            <p:cNvPr id="51" name="AutoShape 51"/>
            <p:cNvSpPr/>
            <p:nvPr/>
          </p:nvSpPr>
          <p:spPr>
            <a:xfrm>
              <a:off x="5013129" y="2081828"/>
              <a:ext cx="0" cy="834134"/>
            </a:xfrm>
            <a:prstGeom prst="line">
              <a:avLst/>
            </a:prstGeom>
            <a:ln w="63500" cap="flat">
              <a:solidFill>
                <a:srgbClr val="062544"/>
              </a:solidFill>
              <a:prstDash val="solid"/>
              <a:headEnd type="none" w="sm" len="sm"/>
              <a:tailEnd type="none" w="sm" len="sm"/>
            </a:ln>
          </p:spPr>
          <p:txBody>
            <a:bodyPr/>
            <a:lstStyle/>
            <a:p>
              <a:endParaRPr lang="en-US"/>
            </a:p>
          </p:txBody>
        </p:sp>
        <p:sp>
          <p:nvSpPr>
            <p:cNvPr id="52" name="AutoShape 52"/>
            <p:cNvSpPr/>
            <p:nvPr/>
          </p:nvSpPr>
          <p:spPr>
            <a:xfrm>
              <a:off x="5013129" y="3898649"/>
              <a:ext cx="0" cy="458464"/>
            </a:xfrm>
            <a:prstGeom prst="line">
              <a:avLst/>
            </a:prstGeom>
            <a:ln w="63500" cap="flat">
              <a:solidFill>
                <a:srgbClr val="062544"/>
              </a:solidFill>
              <a:prstDash val="solid"/>
              <a:headEnd type="none" w="sm" len="sm"/>
              <a:tailEnd type="none" w="sm" len="sm"/>
            </a:ln>
          </p:spPr>
          <p:txBody>
            <a:bodyPr/>
            <a:lstStyle/>
            <a:p>
              <a:endParaRPr lang="en-US"/>
            </a:p>
          </p:txBody>
        </p:sp>
        <p:sp>
          <p:nvSpPr>
            <p:cNvPr id="53" name="AutoShape 53"/>
            <p:cNvSpPr/>
            <p:nvPr/>
          </p:nvSpPr>
          <p:spPr>
            <a:xfrm flipV="1">
              <a:off x="573683" y="4350145"/>
              <a:ext cx="4473313" cy="6969"/>
            </a:xfrm>
            <a:prstGeom prst="line">
              <a:avLst/>
            </a:prstGeom>
            <a:ln w="25400" cap="flat">
              <a:solidFill>
                <a:srgbClr val="062544"/>
              </a:solidFill>
              <a:prstDash val="solid"/>
              <a:headEnd type="none" w="sm" len="sm"/>
              <a:tailEnd type="none" w="sm" len="sm"/>
            </a:ln>
          </p:spPr>
          <p:txBody>
            <a:bodyPr/>
            <a:lstStyle/>
            <a:p>
              <a:endParaRPr lang="en-US"/>
            </a:p>
          </p:txBody>
        </p:sp>
        <p:sp>
          <p:nvSpPr>
            <p:cNvPr id="54" name="AutoShape 54"/>
            <p:cNvSpPr/>
            <p:nvPr/>
          </p:nvSpPr>
          <p:spPr>
            <a:xfrm>
              <a:off x="590780" y="4350145"/>
              <a:ext cx="0" cy="466055"/>
            </a:xfrm>
            <a:prstGeom prst="line">
              <a:avLst/>
            </a:prstGeom>
            <a:ln w="25400" cap="flat">
              <a:solidFill>
                <a:srgbClr val="062544"/>
              </a:solidFill>
              <a:prstDash val="solid"/>
              <a:headEnd type="none" w="sm" len="sm"/>
              <a:tailEnd type="none" w="sm" len="sm"/>
            </a:ln>
          </p:spPr>
          <p:txBody>
            <a:bodyPr/>
            <a:lstStyle/>
            <a:p>
              <a:endParaRPr lang="en-US"/>
            </a:p>
          </p:txBody>
        </p:sp>
        <p:sp>
          <p:nvSpPr>
            <p:cNvPr id="55" name="AutoShape 55"/>
            <p:cNvSpPr/>
            <p:nvPr/>
          </p:nvSpPr>
          <p:spPr>
            <a:xfrm>
              <a:off x="2915844" y="4357114"/>
              <a:ext cx="0" cy="466055"/>
            </a:xfrm>
            <a:prstGeom prst="line">
              <a:avLst/>
            </a:prstGeom>
            <a:ln w="25400" cap="flat">
              <a:solidFill>
                <a:srgbClr val="062544"/>
              </a:solidFill>
              <a:prstDash val="solid"/>
              <a:headEnd type="none" w="sm" len="sm"/>
              <a:tailEnd type="none" w="sm" len="sm"/>
            </a:ln>
          </p:spPr>
          <p:txBody>
            <a:bodyPr/>
            <a:lstStyle/>
            <a:p>
              <a:endParaRPr lang="en-US"/>
            </a:p>
          </p:txBody>
        </p:sp>
        <p:sp>
          <p:nvSpPr>
            <p:cNvPr id="56" name="AutoShape 56"/>
            <p:cNvSpPr/>
            <p:nvPr/>
          </p:nvSpPr>
          <p:spPr>
            <a:xfrm>
              <a:off x="5013187" y="4350145"/>
              <a:ext cx="6368672" cy="27093"/>
            </a:xfrm>
            <a:prstGeom prst="line">
              <a:avLst/>
            </a:prstGeom>
            <a:ln w="25400" cap="flat">
              <a:solidFill>
                <a:srgbClr val="062544"/>
              </a:solidFill>
              <a:prstDash val="solid"/>
              <a:headEnd type="none" w="sm" len="sm"/>
              <a:tailEnd type="none" w="sm" len="sm"/>
            </a:ln>
          </p:spPr>
          <p:txBody>
            <a:bodyPr/>
            <a:lstStyle/>
            <a:p>
              <a:endParaRPr lang="en-US"/>
            </a:p>
          </p:txBody>
        </p:sp>
        <p:sp>
          <p:nvSpPr>
            <p:cNvPr id="57" name="AutoShape 57"/>
            <p:cNvSpPr/>
            <p:nvPr/>
          </p:nvSpPr>
          <p:spPr>
            <a:xfrm>
              <a:off x="5207942" y="4350145"/>
              <a:ext cx="0" cy="466055"/>
            </a:xfrm>
            <a:prstGeom prst="line">
              <a:avLst/>
            </a:prstGeom>
            <a:ln w="25400" cap="flat">
              <a:solidFill>
                <a:srgbClr val="062544"/>
              </a:solidFill>
              <a:prstDash val="solid"/>
              <a:headEnd type="none" w="sm" len="sm"/>
              <a:tailEnd type="none" w="sm" len="sm"/>
            </a:ln>
          </p:spPr>
          <p:txBody>
            <a:bodyPr/>
            <a:lstStyle/>
            <a:p>
              <a:endParaRPr lang="en-US"/>
            </a:p>
          </p:txBody>
        </p:sp>
        <p:sp>
          <p:nvSpPr>
            <p:cNvPr id="58" name="AutoShape 58"/>
            <p:cNvSpPr/>
            <p:nvPr/>
          </p:nvSpPr>
          <p:spPr>
            <a:xfrm>
              <a:off x="7348034" y="4357114"/>
              <a:ext cx="0" cy="466055"/>
            </a:xfrm>
            <a:prstGeom prst="line">
              <a:avLst/>
            </a:prstGeom>
            <a:ln w="25400" cap="flat">
              <a:solidFill>
                <a:srgbClr val="062544"/>
              </a:solidFill>
              <a:prstDash val="solid"/>
              <a:headEnd type="none" w="sm" len="sm"/>
              <a:tailEnd type="none" w="sm" len="sm"/>
            </a:ln>
          </p:spPr>
          <p:txBody>
            <a:bodyPr/>
            <a:lstStyle/>
            <a:p>
              <a:endParaRPr lang="en-US"/>
            </a:p>
          </p:txBody>
        </p:sp>
        <p:sp>
          <p:nvSpPr>
            <p:cNvPr id="59" name="AutoShape 59"/>
            <p:cNvSpPr/>
            <p:nvPr/>
          </p:nvSpPr>
          <p:spPr>
            <a:xfrm>
              <a:off x="9180684" y="4370660"/>
              <a:ext cx="0" cy="466055"/>
            </a:xfrm>
            <a:prstGeom prst="line">
              <a:avLst/>
            </a:prstGeom>
            <a:ln w="25400" cap="flat">
              <a:solidFill>
                <a:srgbClr val="062544"/>
              </a:solidFill>
              <a:prstDash val="solid"/>
              <a:headEnd type="none" w="sm" len="sm"/>
              <a:tailEnd type="none" w="sm" len="sm"/>
            </a:ln>
          </p:spPr>
          <p:txBody>
            <a:bodyPr/>
            <a:lstStyle/>
            <a:p>
              <a:endParaRPr lang="en-US"/>
            </a:p>
          </p:txBody>
        </p:sp>
        <p:sp>
          <p:nvSpPr>
            <p:cNvPr id="60" name="AutoShape 60"/>
            <p:cNvSpPr/>
            <p:nvPr/>
          </p:nvSpPr>
          <p:spPr>
            <a:xfrm>
              <a:off x="11368296" y="4370660"/>
              <a:ext cx="0" cy="466055"/>
            </a:xfrm>
            <a:prstGeom prst="line">
              <a:avLst/>
            </a:prstGeom>
            <a:ln w="25400" cap="flat">
              <a:solidFill>
                <a:srgbClr val="062544"/>
              </a:solidFill>
              <a:prstDash val="solid"/>
              <a:headEnd type="none" w="sm" len="sm"/>
              <a:tailEnd type="none" w="sm" len="sm"/>
            </a:ln>
          </p:spPr>
          <p:txBody>
            <a:bodyPr/>
            <a:lstStyle/>
            <a:p>
              <a:endParaRPr lang="en-US"/>
            </a:p>
          </p:txBody>
        </p:sp>
        <p:sp>
          <p:nvSpPr>
            <p:cNvPr id="61" name="AutoShape 61"/>
            <p:cNvSpPr/>
            <p:nvPr/>
          </p:nvSpPr>
          <p:spPr>
            <a:xfrm flipV="1">
              <a:off x="6700514" y="491344"/>
              <a:ext cx="3932728" cy="13547"/>
            </a:xfrm>
            <a:prstGeom prst="line">
              <a:avLst/>
            </a:prstGeom>
            <a:ln w="25400" cap="flat">
              <a:solidFill>
                <a:srgbClr val="062544"/>
              </a:solidFill>
              <a:prstDash val="solid"/>
              <a:headEnd type="none" w="sm" len="sm"/>
              <a:tailEnd type="none" w="sm" len="sm"/>
            </a:ln>
          </p:spPr>
          <p:txBody>
            <a:bodyPr/>
            <a:lstStyle/>
            <a:p>
              <a:endParaRPr lang="en-US"/>
            </a:p>
          </p:txBody>
        </p:sp>
        <p:sp>
          <p:nvSpPr>
            <p:cNvPr id="62" name="AutoShape 62"/>
            <p:cNvSpPr/>
            <p:nvPr/>
          </p:nvSpPr>
          <p:spPr>
            <a:xfrm flipV="1">
              <a:off x="6700312" y="1078087"/>
              <a:ext cx="1830993" cy="13547"/>
            </a:xfrm>
            <a:prstGeom prst="line">
              <a:avLst/>
            </a:prstGeom>
            <a:ln w="25400" cap="flat">
              <a:solidFill>
                <a:srgbClr val="062544"/>
              </a:solidFill>
              <a:prstDash val="solid"/>
              <a:headEnd type="none" w="sm" len="sm"/>
              <a:tailEnd type="none" w="sm" len="sm"/>
            </a:ln>
          </p:spPr>
          <p:txBody>
            <a:bodyPr/>
            <a:lstStyle/>
            <a:p>
              <a:endParaRPr lang="en-US"/>
            </a:p>
          </p:txBody>
        </p:sp>
        <p:sp>
          <p:nvSpPr>
            <p:cNvPr id="63" name="AutoShape 63"/>
            <p:cNvSpPr/>
            <p:nvPr/>
          </p:nvSpPr>
          <p:spPr>
            <a:xfrm flipH="1">
              <a:off x="8517758" y="1078087"/>
              <a:ext cx="100" cy="396495"/>
            </a:xfrm>
            <a:prstGeom prst="line">
              <a:avLst/>
            </a:prstGeom>
            <a:ln w="25400" cap="flat">
              <a:solidFill>
                <a:srgbClr val="062544"/>
              </a:solidFill>
              <a:prstDash val="solid"/>
              <a:headEnd type="none" w="sm" len="sm"/>
              <a:tailEnd type="none" w="sm" len="sm"/>
            </a:ln>
          </p:spPr>
          <p:txBody>
            <a:bodyPr/>
            <a:lstStyle/>
            <a:p>
              <a:endParaRPr lang="en-US"/>
            </a:p>
          </p:txBody>
        </p:sp>
        <p:sp>
          <p:nvSpPr>
            <p:cNvPr id="64" name="AutoShape 64"/>
            <p:cNvSpPr/>
            <p:nvPr/>
          </p:nvSpPr>
          <p:spPr>
            <a:xfrm flipH="1">
              <a:off x="10248966" y="491344"/>
              <a:ext cx="0" cy="2795958"/>
            </a:xfrm>
            <a:prstGeom prst="line">
              <a:avLst/>
            </a:prstGeom>
            <a:ln w="25400" cap="flat">
              <a:solidFill>
                <a:srgbClr val="062544"/>
              </a:solidFill>
              <a:prstDash val="solid"/>
              <a:headEnd type="none" w="sm" len="sm"/>
              <a:tailEnd type="none" w="sm" len="sm"/>
            </a:ln>
          </p:spPr>
          <p:txBody>
            <a:bodyPr/>
            <a:lstStyle/>
            <a:p>
              <a:endParaRPr lang="en-US"/>
            </a:p>
          </p:txBody>
        </p:sp>
        <p:sp>
          <p:nvSpPr>
            <p:cNvPr id="65" name="AutoShape 65"/>
            <p:cNvSpPr/>
            <p:nvPr/>
          </p:nvSpPr>
          <p:spPr>
            <a:xfrm flipV="1">
              <a:off x="10248966" y="1474581"/>
              <a:ext cx="384287" cy="3"/>
            </a:xfrm>
            <a:prstGeom prst="line">
              <a:avLst/>
            </a:prstGeom>
            <a:ln w="25400" cap="flat">
              <a:solidFill>
                <a:srgbClr val="062544"/>
              </a:solidFill>
              <a:prstDash val="solid"/>
              <a:headEnd type="none" w="sm" len="sm"/>
              <a:tailEnd type="none" w="sm" len="sm"/>
            </a:ln>
          </p:spPr>
          <p:txBody>
            <a:bodyPr/>
            <a:lstStyle/>
            <a:p>
              <a:endParaRPr lang="en-US"/>
            </a:p>
          </p:txBody>
        </p:sp>
        <p:sp>
          <p:nvSpPr>
            <p:cNvPr id="66" name="AutoShape 66"/>
            <p:cNvSpPr/>
            <p:nvPr/>
          </p:nvSpPr>
          <p:spPr>
            <a:xfrm flipV="1">
              <a:off x="10248966" y="2633395"/>
              <a:ext cx="384287" cy="3"/>
            </a:xfrm>
            <a:prstGeom prst="line">
              <a:avLst/>
            </a:prstGeom>
            <a:ln w="25400" cap="flat">
              <a:solidFill>
                <a:srgbClr val="062544"/>
              </a:solidFill>
              <a:prstDash val="solid"/>
              <a:headEnd type="none" w="sm" len="sm"/>
              <a:tailEnd type="none" w="sm" len="sm"/>
            </a:ln>
          </p:spPr>
          <p:txBody>
            <a:bodyPr/>
            <a:lstStyle/>
            <a:p>
              <a:endParaRPr lang="en-US"/>
            </a:p>
          </p:txBody>
        </p:sp>
        <p:sp>
          <p:nvSpPr>
            <p:cNvPr id="67" name="AutoShape 67"/>
            <p:cNvSpPr/>
            <p:nvPr/>
          </p:nvSpPr>
          <p:spPr>
            <a:xfrm>
              <a:off x="2662051" y="1222028"/>
              <a:ext cx="681927" cy="0"/>
            </a:xfrm>
            <a:prstGeom prst="line">
              <a:avLst/>
            </a:prstGeom>
            <a:ln w="25400" cap="flat">
              <a:solidFill>
                <a:srgbClr val="062544"/>
              </a:solidFill>
              <a:prstDash val="solid"/>
              <a:headEnd type="none" w="sm" len="sm"/>
              <a:tailEnd type="none" w="sm" len="sm"/>
            </a:ln>
          </p:spPr>
          <p:txBody>
            <a:bodyPr/>
            <a:lstStyle/>
            <a:p>
              <a:endParaRPr lang="en-US"/>
            </a:p>
          </p:txBody>
        </p:sp>
        <p:sp>
          <p:nvSpPr>
            <p:cNvPr id="68" name="AutoShape 68"/>
            <p:cNvSpPr/>
            <p:nvPr/>
          </p:nvSpPr>
          <p:spPr>
            <a:xfrm>
              <a:off x="3003015" y="1222028"/>
              <a:ext cx="0" cy="971759"/>
            </a:xfrm>
            <a:prstGeom prst="line">
              <a:avLst/>
            </a:prstGeom>
            <a:ln w="25400" cap="flat">
              <a:solidFill>
                <a:srgbClr val="062544"/>
              </a:solidFill>
              <a:prstDash val="solid"/>
              <a:headEnd type="none" w="sm" len="sm"/>
              <a:tailEnd type="none" w="sm" len="sm"/>
            </a:ln>
          </p:spPr>
          <p:txBody>
            <a:bodyPr/>
            <a:lstStyle/>
            <a:p>
              <a:endParaRPr lang="en-US"/>
            </a:p>
          </p:txBody>
        </p:sp>
        <p:sp>
          <p:nvSpPr>
            <p:cNvPr id="69" name="AutoShape 69"/>
            <p:cNvSpPr/>
            <p:nvPr/>
          </p:nvSpPr>
          <p:spPr>
            <a:xfrm>
              <a:off x="2689098" y="2193787"/>
              <a:ext cx="327464" cy="0"/>
            </a:xfrm>
            <a:prstGeom prst="line">
              <a:avLst/>
            </a:prstGeom>
            <a:ln w="25400" cap="flat">
              <a:solidFill>
                <a:srgbClr val="062544"/>
              </a:solidFill>
              <a:prstDash val="solid"/>
              <a:headEnd type="none" w="sm" len="sm"/>
              <a:tailEnd type="none" w="sm" len="sm"/>
            </a:ln>
          </p:spPr>
          <p:txBody>
            <a:bodyPr/>
            <a:lstStyle/>
            <a:p>
              <a:endParaRPr lang="en-US"/>
            </a:p>
          </p:txBody>
        </p:sp>
        <p:sp>
          <p:nvSpPr>
            <p:cNvPr id="70" name="AutoShape 70"/>
            <p:cNvSpPr/>
            <p:nvPr/>
          </p:nvSpPr>
          <p:spPr>
            <a:xfrm>
              <a:off x="3003015" y="2180240"/>
              <a:ext cx="0" cy="1153291"/>
            </a:xfrm>
            <a:prstGeom prst="line">
              <a:avLst/>
            </a:prstGeom>
            <a:ln w="25400" cap="flat">
              <a:solidFill>
                <a:srgbClr val="062544"/>
              </a:solidFill>
              <a:prstDash val="sysDash"/>
              <a:headEnd type="none" w="sm" len="sm"/>
              <a:tailEnd type="none" w="sm" len="sm"/>
            </a:ln>
          </p:spPr>
          <p:txBody>
            <a:bodyPr/>
            <a:lstStyle/>
            <a:p>
              <a:endParaRPr lang="en-US"/>
            </a:p>
          </p:txBody>
        </p:sp>
        <p:sp>
          <p:nvSpPr>
            <p:cNvPr id="71" name="AutoShape 71"/>
            <p:cNvSpPr/>
            <p:nvPr/>
          </p:nvSpPr>
          <p:spPr>
            <a:xfrm>
              <a:off x="2689098" y="3318608"/>
              <a:ext cx="317825" cy="0"/>
            </a:xfrm>
            <a:prstGeom prst="line">
              <a:avLst/>
            </a:prstGeom>
            <a:ln w="25400" cap="flat">
              <a:solidFill>
                <a:srgbClr val="062544"/>
              </a:solidFill>
              <a:prstDash val="sysDash"/>
              <a:headEnd type="none" w="sm" len="sm"/>
              <a:tailEnd type="none" w="sm" len="sm"/>
            </a:ln>
          </p:spPr>
          <p:txBody>
            <a:bodyPr/>
            <a:lstStyle/>
            <a:p>
              <a:endParaRPr lang="en-US"/>
            </a:p>
          </p:txBody>
        </p:sp>
        <p:sp>
          <p:nvSpPr>
            <p:cNvPr id="72" name="TextBox 72"/>
            <p:cNvSpPr txBox="1"/>
            <p:nvPr/>
          </p:nvSpPr>
          <p:spPr>
            <a:xfrm>
              <a:off x="135270" y="6107117"/>
              <a:ext cx="6883455" cy="311362"/>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Raleway"/>
                </a:rPr>
                <a:t>* = Oversees the Public Affairs &amp; Legislative Affairs Offices</a:t>
              </a:r>
            </a:p>
          </p:txBody>
        </p:sp>
      </p:grpSp>
      <p:grpSp>
        <p:nvGrpSpPr>
          <p:cNvPr id="73" name="Group 73"/>
          <p:cNvGrpSpPr/>
          <p:nvPr/>
        </p:nvGrpSpPr>
        <p:grpSpPr>
          <a:xfrm>
            <a:off x="0" y="-1"/>
            <a:ext cx="9753600" cy="1135477"/>
            <a:chOff x="0" y="0"/>
            <a:chExt cx="3612444" cy="344176"/>
          </a:xfrm>
        </p:grpSpPr>
        <p:sp>
          <p:nvSpPr>
            <p:cNvPr id="74" name="Freeform 7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75" name="TextBox 7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76" name="Group 76"/>
          <p:cNvGrpSpPr/>
          <p:nvPr/>
        </p:nvGrpSpPr>
        <p:grpSpPr>
          <a:xfrm>
            <a:off x="6586686" y="146502"/>
            <a:ext cx="2975967" cy="636270"/>
            <a:chOff x="0" y="0"/>
            <a:chExt cx="3967956" cy="848360"/>
          </a:xfrm>
        </p:grpSpPr>
        <p:sp>
          <p:nvSpPr>
            <p:cNvPr id="77" name="Freeform 7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8" name="TextBox 7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79" name="TextBox 79"/>
          <p:cNvSpPr txBox="1"/>
          <p:nvPr/>
        </p:nvSpPr>
        <p:spPr>
          <a:xfrm>
            <a:off x="163862" y="134120"/>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MARAD Organizational Chart</a:t>
            </a:r>
          </a:p>
        </p:txBody>
      </p:sp>
      <p:sp>
        <p:nvSpPr>
          <p:cNvPr id="80" name="TextBox 80"/>
          <p:cNvSpPr txBox="1"/>
          <p:nvPr/>
        </p:nvSpPr>
        <p:spPr>
          <a:xfrm>
            <a:off x="4817120" y="3547999"/>
            <a:ext cx="119360" cy="190627"/>
          </a:xfrm>
          <a:prstGeom prst="rect">
            <a:avLst/>
          </a:prstGeom>
        </p:spPr>
        <p:txBody>
          <a:bodyPr lIns="0" tIns="0" rIns="0" bIns="0" rtlCol="0" anchor="t">
            <a:spAutoFit/>
          </a:bodyPr>
          <a:lstStyle/>
          <a:p>
            <a:pPr algn="ctr">
              <a:lnSpc>
                <a:spcPts val="1567"/>
              </a:lnSpc>
              <a:spcBef>
                <a:spcPct val="0"/>
              </a:spcBef>
            </a:pPr>
            <a:r>
              <a:rPr lang="en-US" sz="1119">
                <a:solidFill>
                  <a:srgbClr val="000000"/>
                </a:solidFill>
                <a:latin typeface="Raleway"/>
              </a:rPr>
              <a:t>h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731520" y="146502"/>
            <a:ext cx="5518016" cy="7048484"/>
          </a:xfrm>
          <a:custGeom>
            <a:avLst/>
            <a:gdLst/>
            <a:ahLst/>
            <a:cxnLst/>
            <a:rect l="l" t="t" r="r" b="b"/>
            <a:pathLst>
              <a:path w="5518016" h="7048484">
                <a:moveTo>
                  <a:pt x="0" y="0"/>
                </a:moveTo>
                <a:lnTo>
                  <a:pt x="5518016" y="0"/>
                </a:lnTo>
                <a:lnTo>
                  <a:pt x="5518016" y="7048484"/>
                </a:lnTo>
                <a:lnTo>
                  <a:pt x="0" y="704848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490788" y="287773"/>
            <a:ext cx="5918294" cy="6739654"/>
          </a:xfrm>
          <a:custGeom>
            <a:avLst/>
            <a:gdLst/>
            <a:ahLst/>
            <a:cxnLst/>
            <a:rect l="l" t="t" r="r" b="b"/>
            <a:pathLst>
              <a:path w="5918294" h="6739654">
                <a:moveTo>
                  <a:pt x="0" y="0"/>
                </a:moveTo>
                <a:lnTo>
                  <a:pt x="5918293" y="0"/>
                </a:lnTo>
                <a:lnTo>
                  <a:pt x="5918293" y="6739654"/>
                </a:lnTo>
                <a:lnTo>
                  <a:pt x="0" y="673965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sp>
        <p:nvSpPr>
          <p:cNvPr id="2" name="Freeform 2"/>
          <p:cNvSpPr/>
          <p:nvPr/>
        </p:nvSpPr>
        <p:spPr>
          <a:xfrm>
            <a:off x="-19707" y="890752"/>
            <a:ext cx="9944542" cy="9919681"/>
          </a:xfrm>
          <a:custGeom>
            <a:avLst/>
            <a:gdLst/>
            <a:ahLst/>
            <a:cxnLst/>
            <a:rect l="l" t="t" r="r" b="b"/>
            <a:pathLst>
              <a:path w="9944542" h="9919681">
                <a:moveTo>
                  <a:pt x="0" y="0"/>
                </a:moveTo>
                <a:lnTo>
                  <a:pt x="9944542" y="0"/>
                </a:lnTo>
                <a:lnTo>
                  <a:pt x="9944542" y="9919681"/>
                </a:lnTo>
                <a:lnTo>
                  <a:pt x="0" y="9919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0"/>
            <a:ext cx="9753600" cy="1143000"/>
            <a:chOff x="0" y="0"/>
            <a:chExt cx="3612444" cy="344176"/>
          </a:xfrm>
        </p:grpSpPr>
        <p:sp>
          <p:nvSpPr>
            <p:cNvPr id="4" name="Freeform 4"/>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5" name="TextBox 5"/>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6" name="Group 6"/>
          <p:cNvGrpSpPr/>
          <p:nvPr/>
        </p:nvGrpSpPr>
        <p:grpSpPr>
          <a:xfrm>
            <a:off x="6586686" y="146502"/>
            <a:ext cx="2975967" cy="636270"/>
            <a:chOff x="0" y="0"/>
            <a:chExt cx="3967956" cy="848360"/>
          </a:xfrm>
        </p:grpSpPr>
        <p:sp>
          <p:nvSpPr>
            <p:cNvPr id="7" name="Freeform 7"/>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9" name="TextBox 9"/>
          <p:cNvSpPr txBox="1"/>
          <p:nvPr/>
        </p:nvSpPr>
        <p:spPr>
          <a:xfrm>
            <a:off x="2435694" y="2967990"/>
            <a:ext cx="4803306"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Roboto Bold"/>
              </a:rPr>
              <a:t>Questions?</a:t>
            </a:r>
          </a:p>
        </p:txBody>
      </p:sp>
      <p:sp>
        <p:nvSpPr>
          <p:cNvPr id="10" name="TextBox 10"/>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DOT OIG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929274"/>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BMRA Contractors</a:t>
            </a:r>
          </a:p>
        </p:txBody>
      </p:sp>
      <p:sp>
        <p:nvSpPr>
          <p:cNvPr id="9" name="TextBox 9"/>
          <p:cNvSpPr txBox="1"/>
          <p:nvPr/>
        </p:nvSpPr>
        <p:spPr>
          <a:xfrm>
            <a:off x="512466" y="1160837"/>
            <a:ext cx="3650754" cy="523875"/>
          </a:xfrm>
          <a:prstGeom prst="rect">
            <a:avLst/>
          </a:prstGeom>
        </p:spPr>
        <p:txBody>
          <a:bodyPr lIns="0" tIns="0" rIns="0" bIns="0" rtlCol="0" anchor="t">
            <a:spAutoFit/>
          </a:bodyPr>
          <a:lstStyle/>
          <a:p>
            <a:pPr>
              <a:lnSpc>
                <a:spcPts val="4200"/>
              </a:lnSpc>
              <a:spcBef>
                <a:spcPct val="0"/>
              </a:spcBef>
            </a:pPr>
            <a:r>
              <a:rPr lang="en-US" sz="3000">
                <a:solidFill>
                  <a:srgbClr val="FFFFFF"/>
                </a:solidFill>
                <a:latin typeface="Raleway Bold"/>
              </a:rPr>
              <a:t>Basic Requirements</a:t>
            </a:r>
          </a:p>
        </p:txBody>
      </p:sp>
      <p:sp>
        <p:nvSpPr>
          <p:cNvPr id="10" name="TextBox 10"/>
          <p:cNvSpPr txBox="1"/>
          <p:nvPr/>
        </p:nvSpPr>
        <p:spPr>
          <a:xfrm>
            <a:off x="512466" y="1766174"/>
            <a:ext cx="8575516" cy="5114925"/>
          </a:xfrm>
          <a:prstGeom prst="rect">
            <a:avLst/>
          </a:prstGeom>
        </p:spPr>
        <p:txBody>
          <a:bodyPr lIns="0" tIns="0" rIns="0" bIns="0" rtlCol="0" anchor="t">
            <a:spAutoFit/>
          </a:bodyPr>
          <a:lstStyle/>
          <a:p>
            <a:pPr>
              <a:lnSpc>
                <a:spcPts val="3359"/>
              </a:lnSpc>
            </a:pPr>
            <a:r>
              <a:rPr lang="en-US" sz="2400" u="sng">
                <a:solidFill>
                  <a:srgbClr val="FFFFFF"/>
                </a:solidFill>
                <a:latin typeface="Raleway"/>
              </a:rPr>
              <a:t>Presenters, BMRA Subject Matter Experts:</a:t>
            </a:r>
          </a:p>
          <a:p>
            <a:pPr marL="518160" lvl="1" indent="-259080">
              <a:lnSpc>
                <a:spcPts val="3359"/>
              </a:lnSpc>
              <a:buFont typeface="Arial"/>
              <a:buChar char="•"/>
            </a:pPr>
            <a:r>
              <a:rPr lang="en-US" sz="2400">
                <a:solidFill>
                  <a:srgbClr val="FFFFFF"/>
                </a:solidFill>
                <a:latin typeface="Raleway"/>
              </a:rPr>
              <a:t>Sherre Ritenour</a:t>
            </a:r>
          </a:p>
          <a:p>
            <a:pPr marL="906780" lvl="2" indent="-302260">
              <a:lnSpc>
                <a:spcPts val="2940"/>
              </a:lnSpc>
              <a:buFont typeface="Arial"/>
              <a:buChar char="⚬"/>
            </a:pPr>
            <a:r>
              <a:rPr lang="en-US" sz="2100">
                <a:solidFill>
                  <a:srgbClr val="FFFFFF"/>
                </a:solidFill>
                <a:latin typeface="Raleway"/>
              </a:rPr>
              <a:t>Legal </a:t>
            </a:r>
          </a:p>
          <a:p>
            <a:pPr marL="906780" lvl="2" indent="-302260">
              <a:lnSpc>
                <a:spcPts val="2940"/>
              </a:lnSpc>
              <a:buFont typeface="Arial"/>
              <a:buChar char="⚬"/>
            </a:pPr>
            <a:r>
              <a:rPr lang="en-US" sz="2100">
                <a:solidFill>
                  <a:srgbClr val="FFFFFF"/>
                </a:solidFill>
                <a:latin typeface="Raleway"/>
              </a:rPr>
              <a:t>Financial Management and Capacity</a:t>
            </a:r>
          </a:p>
          <a:p>
            <a:pPr marL="906780" lvl="2" indent="-302260">
              <a:lnSpc>
                <a:spcPts val="2940"/>
              </a:lnSpc>
              <a:buFont typeface="Arial"/>
              <a:buChar char="⚬"/>
            </a:pPr>
            <a:r>
              <a:rPr lang="en-US" sz="2100">
                <a:solidFill>
                  <a:srgbClr val="FFFFFF"/>
                </a:solidFill>
                <a:latin typeface="Raleway"/>
              </a:rPr>
              <a:t>Technical Capacity – Award Management</a:t>
            </a:r>
          </a:p>
          <a:p>
            <a:pPr marL="906780" lvl="2" indent="-302260">
              <a:lnSpc>
                <a:spcPts val="2940"/>
              </a:lnSpc>
              <a:buFont typeface="Arial"/>
              <a:buChar char="⚬"/>
            </a:pPr>
            <a:r>
              <a:rPr lang="en-US" sz="2100">
                <a:solidFill>
                  <a:srgbClr val="FFFFFF"/>
                </a:solidFill>
                <a:latin typeface="Raleway"/>
              </a:rPr>
              <a:t>Technical Capacity – Project Management</a:t>
            </a:r>
          </a:p>
          <a:p>
            <a:pPr marL="518160" lvl="1" indent="-259080">
              <a:lnSpc>
                <a:spcPts val="3359"/>
              </a:lnSpc>
              <a:buFont typeface="Arial"/>
              <a:buChar char="•"/>
            </a:pPr>
            <a:r>
              <a:rPr lang="en-US" sz="2400">
                <a:solidFill>
                  <a:srgbClr val="FFFFFF"/>
                </a:solidFill>
                <a:latin typeface="Raleway"/>
              </a:rPr>
              <a:t>Alan Stapler</a:t>
            </a:r>
          </a:p>
          <a:p>
            <a:pPr marL="906780" lvl="2" indent="-302260">
              <a:lnSpc>
                <a:spcPts val="2940"/>
              </a:lnSpc>
              <a:buFont typeface="Arial"/>
              <a:buChar char="⚬"/>
            </a:pPr>
            <a:r>
              <a:rPr lang="en-US" sz="2100">
                <a:solidFill>
                  <a:srgbClr val="FFFFFF"/>
                </a:solidFill>
                <a:latin typeface="Raleway"/>
              </a:rPr>
              <a:t>Satisfactory Continuing Control</a:t>
            </a:r>
          </a:p>
          <a:p>
            <a:pPr marL="906780" lvl="2" indent="-302260">
              <a:lnSpc>
                <a:spcPts val="2940"/>
              </a:lnSpc>
              <a:buFont typeface="Arial"/>
              <a:buChar char="⚬"/>
            </a:pPr>
            <a:r>
              <a:rPr lang="en-US" sz="2100">
                <a:solidFill>
                  <a:srgbClr val="FFFFFF"/>
                </a:solidFill>
                <a:latin typeface="Raleway"/>
              </a:rPr>
              <a:t>Maintenance</a:t>
            </a:r>
          </a:p>
          <a:p>
            <a:pPr marL="906780" lvl="2" indent="-302260">
              <a:lnSpc>
                <a:spcPts val="2940"/>
              </a:lnSpc>
              <a:buFont typeface="Arial"/>
              <a:buChar char="⚬"/>
            </a:pPr>
            <a:r>
              <a:rPr lang="en-US" sz="2100">
                <a:solidFill>
                  <a:srgbClr val="FFFFFF"/>
                </a:solidFill>
                <a:latin typeface="Raleway"/>
              </a:rPr>
              <a:t>Procurement</a:t>
            </a:r>
          </a:p>
          <a:p>
            <a:pPr marL="518160" lvl="1" indent="-259080">
              <a:lnSpc>
                <a:spcPts val="3359"/>
              </a:lnSpc>
              <a:buFont typeface="Arial"/>
              <a:buChar char="•"/>
            </a:pPr>
            <a:r>
              <a:rPr lang="en-US" sz="2400">
                <a:solidFill>
                  <a:srgbClr val="FFFFFF"/>
                </a:solidFill>
                <a:latin typeface="Raleway"/>
              </a:rPr>
              <a:t>Sandy Frazier</a:t>
            </a:r>
          </a:p>
          <a:p>
            <a:pPr marL="906780" lvl="2" indent="-302260">
              <a:lnSpc>
                <a:spcPts val="2940"/>
              </a:lnSpc>
              <a:buFont typeface="Arial"/>
              <a:buChar char="⚬"/>
            </a:pPr>
            <a:r>
              <a:rPr lang="en-US" sz="2100">
                <a:solidFill>
                  <a:srgbClr val="FFFFFF"/>
                </a:solidFill>
                <a:latin typeface="Raleway"/>
              </a:rPr>
              <a:t>Drug-Free Workplace Act</a:t>
            </a:r>
          </a:p>
          <a:p>
            <a:pPr marL="906780" lvl="2" indent="-302260">
              <a:lnSpc>
                <a:spcPts val="2940"/>
              </a:lnSpc>
              <a:buFont typeface="Arial"/>
              <a:buChar char="⚬"/>
            </a:pPr>
            <a:r>
              <a:rPr lang="en-US" sz="2100">
                <a:solidFill>
                  <a:srgbClr val="FFFFFF"/>
                </a:solidFill>
                <a:latin typeface="Raleway"/>
              </a:rPr>
              <a:t>Drug &amp; Alcohol Program</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192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Uniform Guidance (UG)</a:t>
            </a:r>
          </a:p>
        </p:txBody>
      </p:sp>
      <p:sp>
        <p:nvSpPr>
          <p:cNvPr id="9" name="TextBox 9"/>
          <p:cNvSpPr txBox="1"/>
          <p:nvPr/>
        </p:nvSpPr>
        <p:spPr>
          <a:xfrm>
            <a:off x="467638" y="1224800"/>
            <a:ext cx="6432500" cy="2059305"/>
          </a:xfrm>
          <a:prstGeom prst="rect">
            <a:avLst/>
          </a:prstGeom>
        </p:spPr>
        <p:txBody>
          <a:bodyPr lIns="0" tIns="0" rIns="0" bIns="0" rtlCol="0" anchor="t">
            <a:spAutoFit/>
          </a:bodyPr>
          <a:lstStyle/>
          <a:p>
            <a:pPr>
              <a:lnSpc>
                <a:spcPts val="3780"/>
              </a:lnSpc>
            </a:pPr>
            <a:r>
              <a:rPr lang="en-US" sz="2700" dirty="0">
                <a:solidFill>
                  <a:srgbClr val="FFFFFF"/>
                </a:solidFill>
                <a:latin typeface="Raleway Bold"/>
              </a:rPr>
              <a:t>Basic Requirements</a:t>
            </a:r>
          </a:p>
          <a:p>
            <a:pPr>
              <a:lnSpc>
                <a:spcPts val="2660"/>
              </a:lnSpc>
            </a:pPr>
            <a:endParaRPr lang="en-US" sz="2700" dirty="0">
              <a:solidFill>
                <a:srgbClr val="FFFFFF"/>
              </a:solidFill>
              <a:latin typeface="Raleway Bold"/>
            </a:endParaRPr>
          </a:p>
          <a:p>
            <a:pPr>
              <a:lnSpc>
                <a:spcPts val="3360"/>
              </a:lnSpc>
            </a:pPr>
            <a:r>
              <a:rPr lang="en-US" sz="2400" dirty="0">
                <a:solidFill>
                  <a:srgbClr val="FFFFFF"/>
                </a:solidFill>
                <a:latin typeface="Raleway Bold"/>
              </a:rPr>
              <a:t>What is the Uniform Guidance of 2 CFR 200?</a:t>
            </a:r>
          </a:p>
          <a:p>
            <a:pPr>
              <a:lnSpc>
                <a:spcPts val="3360"/>
              </a:lnSpc>
            </a:pPr>
            <a:endParaRPr lang="en-US" sz="2400" dirty="0">
              <a:solidFill>
                <a:srgbClr val="FFFFFF"/>
              </a:solidFill>
              <a:latin typeface="Raleway Bold"/>
            </a:endParaRPr>
          </a:p>
          <a:p>
            <a:pPr>
              <a:lnSpc>
                <a:spcPts val="3360"/>
              </a:lnSpc>
              <a:spcBef>
                <a:spcPct val="0"/>
              </a:spcBef>
            </a:pPr>
            <a:endParaRPr lang="en-US" sz="2400" dirty="0">
              <a:solidFill>
                <a:srgbClr val="FFFFFF"/>
              </a:solidFill>
              <a:latin typeface="Raleway Bold"/>
            </a:endParaRPr>
          </a:p>
        </p:txBody>
      </p:sp>
      <p:sp>
        <p:nvSpPr>
          <p:cNvPr id="10" name="TextBox 10"/>
          <p:cNvSpPr txBox="1"/>
          <p:nvPr/>
        </p:nvSpPr>
        <p:spPr>
          <a:xfrm>
            <a:off x="446564" y="2520997"/>
            <a:ext cx="8575516" cy="3718560"/>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FFFFFF"/>
                </a:solidFill>
                <a:latin typeface="Raleway"/>
              </a:rPr>
              <a:t>The Uniform Guidance – a "government-wide framework for grants management" – is an authoritative set of rules and requirements for Federal awards that synthesizes and supersedes guidance from earlier OMB circulars.</a:t>
            </a:r>
          </a:p>
          <a:p>
            <a:pPr>
              <a:lnSpc>
                <a:spcPts val="2940"/>
              </a:lnSpc>
            </a:pPr>
            <a:endParaRPr lang="en-US" sz="2100">
              <a:solidFill>
                <a:srgbClr val="FFFFFF"/>
              </a:solidFill>
              <a:latin typeface="Raleway"/>
            </a:endParaRPr>
          </a:p>
          <a:p>
            <a:pPr marL="453390" lvl="1" indent="-226695">
              <a:lnSpc>
                <a:spcPts val="2940"/>
              </a:lnSpc>
              <a:buFont typeface="Arial"/>
              <a:buChar char="•"/>
            </a:pPr>
            <a:r>
              <a:rPr lang="en-US" sz="2100">
                <a:solidFill>
                  <a:srgbClr val="FFFFFF"/>
                </a:solidFill>
                <a:latin typeface="Raleway Bold"/>
              </a:rPr>
              <a:t>The Uniform Guidance replaces the administrative, accounting, audit rules and principles currently promulgated in the OMB Circulars</a:t>
            </a:r>
            <a:r>
              <a:rPr lang="en-US" sz="2100">
                <a:solidFill>
                  <a:srgbClr val="FFFFFF"/>
                </a:solidFill>
                <a:latin typeface="Raleway"/>
              </a:rPr>
              <a:t>, including A-21 (Cost Principles for Educational Institutions), A-110 (Institutions of Higher Education, Hospitals, and Other Non-Profit Organizations), and A-133 (Audit Requirements).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Uniform Guidance (UG)</a:t>
            </a:r>
          </a:p>
        </p:txBody>
      </p:sp>
      <p:sp>
        <p:nvSpPr>
          <p:cNvPr id="9" name="TextBox 9"/>
          <p:cNvSpPr txBox="1"/>
          <p:nvPr/>
        </p:nvSpPr>
        <p:spPr>
          <a:xfrm>
            <a:off x="512466" y="1317942"/>
            <a:ext cx="8575516" cy="5632824"/>
          </a:xfrm>
          <a:prstGeom prst="rect">
            <a:avLst/>
          </a:prstGeom>
        </p:spPr>
        <p:txBody>
          <a:bodyPr lIns="0" tIns="0" rIns="0" bIns="0" rtlCol="0" anchor="t">
            <a:spAutoFit/>
          </a:bodyPr>
          <a:lstStyle/>
          <a:p>
            <a:pPr marL="518160" lvl="1" indent="-259080">
              <a:lnSpc>
                <a:spcPts val="3359"/>
              </a:lnSpc>
              <a:buFont typeface="Arial"/>
              <a:buChar char="•"/>
            </a:pPr>
            <a:r>
              <a:rPr lang="en-US" sz="2400" dirty="0">
                <a:solidFill>
                  <a:srgbClr val="FFFFFF"/>
                </a:solidFill>
                <a:latin typeface="Raleway"/>
              </a:rPr>
              <a:t>The Uniform Guidance - establishes uniform administrative requirements, cost principles, and audit requirements for Federal awards to non-Federal entities.</a:t>
            </a:r>
          </a:p>
          <a:p>
            <a:pPr>
              <a:lnSpc>
                <a:spcPts val="3359"/>
              </a:lnSpc>
            </a:pPr>
            <a:endParaRPr lang="en-US" sz="2400" dirty="0">
              <a:solidFill>
                <a:srgbClr val="FFFFFF"/>
              </a:solidFill>
              <a:latin typeface="Raleway"/>
            </a:endParaRPr>
          </a:p>
          <a:p>
            <a:pPr marL="518160" lvl="1" indent="-259080">
              <a:lnSpc>
                <a:spcPts val="3359"/>
              </a:lnSpc>
              <a:buFont typeface="Arial"/>
              <a:buChar char="•"/>
            </a:pPr>
            <a:r>
              <a:rPr lang="en-US" sz="2400" dirty="0">
                <a:solidFill>
                  <a:srgbClr val="FFFFFF"/>
                </a:solidFill>
                <a:latin typeface="Raleway"/>
              </a:rPr>
              <a:t>Consolidated and streamlines eight previous federal regulations into comprehensive guidance codified at 2 CFR Part 200 (Subparts A-F).</a:t>
            </a:r>
          </a:p>
          <a:p>
            <a:pPr marL="1036320" lvl="2" indent="-345440">
              <a:lnSpc>
                <a:spcPts val="3359"/>
              </a:lnSpc>
              <a:buFont typeface="Arial"/>
              <a:buChar char="⚬"/>
            </a:pPr>
            <a:r>
              <a:rPr lang="en-US" sz="2400" dirty="0">
                <a:solidFill>
                  <a:srgbClr val="FFFFFF"/>
                </a:solidFill>
                <a:latin typeface="Raleway"/>
              </a:rPr>
              <a:t>Subpart A- Acronyms and Definitions</a:t>
            </a:r>
          </a:p>
          <a:p>
            <a:pPr marL="1036320" lvl="2" indent="-345440">
              <a:lnSpc>
                <a:spcPts val="3359"/>
              </a:lnSpc>
              <a:buFont typeface="Arial"/>
              <a:buChar char="⚬"/>
            </a:pPr>
            <a:r>
              <a:rPr lang="en-US" sz="2400" dirty="0">
                <a:solidFill>
                  <a:srgbClr val="FFFFFF"/>
                </a:solidFill>
                <a:latin typeface="Raleway"/>
              </a:rPr>
              <a:t>Subpart B- General Provisions </a:t>
            </a:r>
          </a:p>
          <a:p>
            <a:pPr marL="1036320" lvl="2" indent="-345440">
              <a:lnSpc>
                <a:spcPts val="3359"/>
              </a:lnSpc>
              <a:buFont typeface="Arial"/>
              <a:buChar char="⚬"/>
            </a:pPr>
            <a:r>
              <a:rPr lang="en-US" sz="2400" u="sng" dirty="0">
                <a:solidFill>
                  <a:schemeClr val="bg1"/>
                </a:solidFill>
                <a:latin typeface="Raleway"/>
              </a:rPr>
              <a:t>S</a:t>
            </a:r>
            <a:r>
              <a:rPr lang="en-US" sz="2400" u="sng" dirty="0">
                <a:solidFill>
                  <a:schemeClr val="bg1"/>
                </a:solidFill>
                <a:latin typeface="Raleway"/>
                <a:hlinkClick r:id="rId3" tooltip="https://www.law.cornell.edu/cfr/text/2/part-200/subpart-C">
                  <a:extLst>
                    <a:ext uri="{A12FA001-AC4F-418D-AE19-62706E023703}">
                      <ahyp:hlinkClr xmlns:ahyp="http://schemas.microsoft.com/office/drawing/2018/hyperlinkcolor" val="tx"/>
                    </a:ext>
                  </a:extLst>
                </a:hlinkClick>
              </a:rPr>
              <a:t>ubpart C- Pre-Federal Award Requirements</a:t>
            </a:r>
          </a:p>
          <a:p>
            <a:pPr marL="1036320" lvl="2" indent="-345440">
              <a:lnSpc>
                <a:spcPts val="3359"/>
              </a:lnSpc>
              <a:buFont typeface="Arial"/>
              <a:buChar char="⚬"/>
            </a:pPr>
            <a:r>
              <a:rPr lang="en-US" sz="2400" u="sng" dirty="0">
                <a:solidFill>
                  <a:schemeClr val="bg1"/>
                </a:solidFill>
                <a:latin typeface="Raleway"/>
                <a:hlinkClick r:id="rId4" tooltip="https://www.law.cornell.edu/cfr/text/2/part-200/subpart-D">
                  <a:extLst>
                    <a:ext uri="{A12FA001-AC4F-418D-AE19-62706E023703}">
                      <ahyp:hlinkClr xmlns:ahyp="http://schemas.microsoft.com/office/drawing/2018/hyperlinkcolor" val="tx"/>
                    </a:ext>
                  </a:extLst>
                </a:hlinkClick>
              </a:rPr>
              <a:t>Subpart D- Post Federal Award Requirements</a:t>
            </a:r>
          </a:p>
          <a:p>
            <a:pPr marL="1036320" lvl="2" indent="-345440">
              <a:lnSpc>
                <a:spcPts val="3359"/>
              </a:lnSpc>
              <a:buFont typeface="Arial"/>
              <a:buChar char="⚬"/>
            </a:pPr>
            <a:r>
              <a:rPr lang="en-US" sz="2400" u="sng" dirty="0">
                <a:solidFill>
                  <a:schemeClr val="bg1"/>
                </a:solidFill>
                <a:latin typeface="Raleway"/>
                <a:hlinkClick r:id="rId5" tooltip="https://www.law.cornell.edu/cfr/text/2/part-200/subpart-E">
                  <a:extLst>
                    <a:ext uri="{A12FA001-AC4F-418D-AE19-62706E023703}">
                      <ahyp:hlinkClr xmlns:ahyp="http://schemas.microsoft.com/office/drawing/2018/hyperlinkcolor" val="tx"/>
                    </a:ext>
                  </a:extLst>
                </a:hlinkClick>
              </a:rPr>
              <a:t>Subpart E- Cost Principles</a:t>
            </a:r>
          </a:p>
          <a:p>
            <a:pPr marL="1036320" lvl="2" indent="-345440">
              <a:lnSpc>
                <a:spcPts val="3359"/>
              </a:lnSpc>
              <a:buFont typeface="Arial"/>
              <a:buChar char="⚬"/>
            </a:pPr>
            <a:r>
              <a:rPr lang="en-US" sz="2400" u="sng" dirty="0">
                <a:solidFill>
                  <a:schemeClr val="bg1"/>
                </a:solidFill>
                <a:latin typeface="Raleway"/>
                <a:hlinkClick r:id="rId6" tooltip="https://www.law.cornell.edu/cfr/text/2/part-200/subpart-F">
                  <a:extLst>
                    <a:ext uri="{A12FA001-AC4F-418D-AE19-62706E023703}">
                      <ahyp:hlinkClr xmlns:ahyp="http://schemas.microsoft.com/office/drawing/2018/hyperlinkcolor" val="tx"/>
                    </a:ext>
                  </a:extLst>
                </a:hlinkClick>
              </a:rPr>
              <a:t>Subpart F- Audit Requirements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Freeform 8"/>
          <p:cNvSpPr/>
          <p:nvPr/>
        </p:nvSpPr>
        <p:spPr>
          <a:xfrm>
            <a:off x="6168023" y="1857928"/>
            <a:ext cx="3222136" cy="4189521"/>
          </a:xfrm>
          <a:custGeom>
            <a:avLst/>
            <a:gdLst/>
            <a:ahLst/>
            <a:cxnLst/>
            <a:rect l="l" t="t" r="r" b="b"/>
            <a:pathLst>
              <a:path w="3222136" h="4189521">
                <a:moveTo>
                  <a:pt x="0" y="0"/>
                </a:moveTo>
                <a:lnTo>
                  <a:pt x="3222136" y="0"/>
                </a:lnTo>
                <a:lnTo>
                  <a:pt x="3222136" y="4189521"/>
                </a:lnTo>
                <a:lnTo>
                  <a:pt x="0" y="418952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Legal</a:t>
            </a:r>
          </a:p>
        </p:txBody>
      </p:sp>
      <p:grpSp>
        <p:nvGrpSpPr>
          <p:cNvPr id="10" name="Group 10"/>
          <p:cNvGrpSpPr/>
          <p:nvPr/>
        </p:nvGrpSpPr>
        <p:grpSpPr>
          <a:xfrm>
            <a:off x="320077" y="1687310"/>
            <a:ext cx="5283977" cy="4686046"/>
            <a:chOff x="0" y="0"/>
            <a:chExt cx="7045303" cy="6248061"/>
          </a:xfrm>
        </p:grpSpPr>
        <p:sp>
          <p:nvSpPr>
            <p:cNvPr id="11" name="TextBox 11"/>
            <p:cNvSpPr txBox="1"/>
            <p:nvPr/>
          </p:nvSpPr>
          <p:spPr>
            <a:xfrm>
              <a:off x="0" y="1134091"/>
              <a:ext cx="7045303" cy="5113970"/>
            </a:xfrm>
            <a:prstGeom prst="rect">
              <a:avLst/>
            </a:prstGeom>
          </p:spPr>
          <p:txBody>
            <a:bodyPr lIns="0" tIns="0" rIns="0" bIns="0" rtlCol="0" anchor="t">
              <a:spAutoFit/>
            </a:bodyPr>
            <a:lstStyle/>
            <a:p>
              <a:pPr>
                <a:lnSpc>
                  <a:spcPts val="3051"/>
                </a:lnSpc>
              </a:pPr>
              <a:r>
                <a:rPr lang="en-US" sz="2179">
                  <a:solidFill>
                    <a:srgbClr val="FFFFFF"/>
                  </a:solidFill>
                  <a:latin typeface="Raleway"/>
                </a:rPr>
                <a:t>The recipient must promptly notify MARAD of legal matters and additionally notify the U.S. Department of Transportation (US DOT) Office of the Inspector General (OIG) of any instance relating to false claims under the False Claims Act or fraud. </a:t>
              </a:r>
            </a:p>
            <a:p>
              <a:pPr>
                <a:lnSpc>
                  <a:spcPts val="3051"/>
                </a:lnSpc>
              </a:pPr>
              <a:endParaRPr lang="en-US" sz="2179">
                <a:solidFill>
                  <a:srgbClr val="FFFFFF"/>
                </a:solidFill>
                <a:latin typeface="Raleway"/>
              </a:endParaRPr>
            </a:p>
            <a:p>
              <a:pPr>
                <a:lnSpc>
                  <a:spcPts val="3051"/>
                </a:lnSpc>
              </a:pPr>
              <a:r>
                <a:rPr lang="en-US" sz="2179">
                  <a:solidFill>
                    <a:srgbClr val="FFFFFF"/>
                  </a:solidFill>
                  <a:latin typeface="Raleway"/>
                </a:rPr>
                <a:t>Recipients must comply with restrictions on lobbying requirements. </a:t>
              </a:r>
            </a:p>
          </p:txBody>
        </p:sp>
        <p:sp>
          <p:nvSpPr>
            <p:cNvPr id="12" name="TextBox 12"/>
            <p:cNvSpPr txBox="1"/>
            <p:nvPr/>
          </p:nvSpPr>
          <p:spPr>
            <a:xfrm>
              <a:off x="0" y="-76200"/>
              <a:ext cx="7045303" cy="1225485"/>
            </a:xfrm>
            <a:prstGeom prst="rect">
              <a:avLst/>
            </a:prstGeom>
          </p:spPr>
          <p:txBody>
            <a:bodyPr lIns="0" tIns="0" rIns="0" bIns="0" rtlCol="0" anchor="t">
              <a:spAutoFit/>
            </a:bodyPr>
            <a:lstStyle/>
            <a:p>
              <a:pPr>
                <a:lnSpc>
                  <a:spcPts val="4649"/>
                </a:lnSpc>
              </a:pPr>
              <a:r>
                <a:rPr lang="en-US" sz="3320">
                  <a:solidFill>
                    <a:srgbClr val="FFFFFF"/>
                  </a:solidFill>
                  <a:latin typeface="Raleway Bold"/>
                </a:rPr>
                <a:t>Basic Legal Requirements</a:t>
              </a:r>
            </a:p>
            <a:p>
              <a:pPr>
                <a:lnSpc>
                  <a:spcPts val="2760"/>
                </a:lnSpc>
                <a:spcBef>
                  <a:spcPct val="0"/>
                </a:spcBef>
              </a:pPr>
              <a:endParaRPr lang="en-US" sz="3320">
                <a:solidFill>
                  <a:srgbClr val="FFFFFF"/>
                </a:solidFill>
                <a:latin typeface="Raleway Bold"/>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Legal</a:t>
            </a:r>
          </a:p>
        </p:txBody>
      </p:sp>
      <p:sp>
        <p:nvSpPr>
          <p:cNvPr id="9" name="TextBox 9"/>
          <p:cNvSpPr txBox="1"/>
          <p:nvPr/>
        </p:nvSpPr>
        <p:spPr>
          <a:xfrm>
            <a:off x="512466" y="1308417"/>
            <a:ext cx="8575516" cy="5243830"/>
          </a:xfrm>
          <a:prstGeom prst="rect">
            <a:avLst/>
          </a:prstGeom>
        </p:spPr>
        <p:txBody>
          <a:bodyPr lIns="0" tIns="0" rIns="0" bIns="0" rtlCol="0" anchor="t">
            <a:spAutoFit/>
          </a:bodyPr>
          <a:lstStyle/>
          <a:p>
            <a:pPr>
              <a:lnSpc>
                <a:spcPts val="4479"/>
              </a:lnSpc>
            </a:pPr>
            <a:r>
              <a:rPr lang="en-US" sz="3199">
                <a:solidFill>
                  <a:srgbClr val="FFFFFF"/>
                </a:solidFill>
                <a:latin typeface="Raleway Bold"/>
              </a:rPr>
              <a:t>Legal Matters</a:t>
            </a:r>
          </a:p>
          <a:p>
            <a:pPr>
              <a:lnSpc>
                <a:spcPts val="3919"/>
              </a:lnSpc>
            </a:pPr>
            <a:endParaRPr lang="en-US" sz="3199">
              <a:solidFill>
                <a:srgbClr val="FFFFFF"/>
              </a:solidFill>
              <a:latin typeface="Raleway Bold"/>
            </a:endParaRPr>
          </a:p>
          <a:p>
            <a:pPr>
              <a:lnSpc>
                <a:spcPts val="3359"/>
              </a:lnSpc>
            </a:pPr>
            <a:r>
              <a:rPr lang="en-US" sz="2400">
                <a:solidFill>
                  <a:srgbClr val="FFFFFF"/>
                </a:solidFill>
                <a:latin typeface="Raleway"/>
              </a:rPr>
              <a:t>The recipient is required to promptly notify the MARAD Grants Officer, who will notify the MARAD’s Office of Chief Counsel, of any current or prospective legal matters that may affect the Federal government.</a:t>
            </a:r>
          </a:p>
          <a:p>
            <a:pPr>
              <a:lnSpc>
                <a:spcPts val="3359"/>
              </a:lnSpc>
            </a:pPr>
            <a:endParaRPr lang="en-US" sz="2400">
              <a:solidFill>
                <a:srgbClr val="FFFFFF"/>
              </a:solidFill>
              <a:latin typeface="Raleway"/>
            </a:endParaRPr>
          </a:p>
          <a:p>
            <a:pPr>
              <a:lnSpc>
                <a:spcPts val="3359"/>
              </a:lnSpc>
            </a:pPr>
            <a:r>
              <a:rPr lang="en-US" sz="2400">
                <a:solidFill>
                  <a:srgbClr val="FFFFFF"/>
                </a:solidFill>
                <a:latin typeface="Raleway"/>
              </a:rPr>
              <a:t>The types of legal matters that require notification include, but are not limited to, a major dispute, breach, default, litigation, or naming of the Federal government as a party to litigation or a legal disagreement in any forum for any reason.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2954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Legal</a:t>
            </a:r>
          </a:p>
        </p:txBody>
      </p:sp>
      <p:sp>
        <p:nvSpPr>
          <p:cNvPr id="9" name="TextBox 9"/>
          <p:cNvSpPr txBox="1"/>
          <p:nvPr/>
        </p:nvSpPr>
        <p:spPr>
          <a:xfrm>
            <a:off x="589042" y="1490345"/>
            <a:ext cx="8575516" cy="4891405"/>
          </a:xfrm>
          <a:prstGeom prst="rect">
            <a:avLst/>
          </a:prstGeom>
        </p:spPr>
        <p:txBody>
          <a:bodyPr lIns="0" tIns="0" rIns="0" bIns="0" rtlCol="0" anchor="t">
            <a:spAutoFit/>
          </a:bodyPr>
          <a:lstStyle/>
          <a:p>
            <a:pPr>
              <a:lnSpc>
                <a:spcPts val="4479"/>
              </a:lnSpc>
            </a:pPr>
            <a:r>
              <a:rPr lang="en-US" sz="3199">
                <a:solidFill>
                  <a:srgbClr val="FFFFFF"/>
                </a:solidFill>
                <a:latin typeface="Raleway Bold"/>
              </a:rPr>
              <a:t>False Claims Act or Fraud, Waste or Abuse</a:t>
            </a:r>
          </a:p>
          <a:p>
            <a:pPr>
              <a:lnSpc>
                <a:spcPts val="4479"/>
              </a:lnSpc>
            </a:pPr>
            <a:endParaRPr lang="en-US" sz="3199">
              <a:solidFill>
                <a:srgbClr val="FFFFFF"/>
              </a:solidFill>
              <a:latin typeface="Raleway Bold"/>
            </a:endParaRPr>
          </a:p>
          <a:p>
            <a:pPr>
              <a:lnSpc>
                <a:spcPts val="3359"/>
              </a:lnSpc>
            </a:pPr>
            <a:r>
              <a:rPr lang="en-US" sz="2400">
                <a:solidFill>
                  <a:srgbClr val="FFFFFF"/>
                </a:solidFill>
                <a:latin typeface="Raleway"/>
                <a:ea typeface="Raleway"/>
              </a:rPr>
              <a:t>Recipients must promptly notify the USDOT Inspector General and MARAD Grants Officer if the recipient has knowledge that a principal, official, employee, agent, or third-party participant of the recipient, or other person potentially may have submitted a false claim under the False Claims Act, 31 U.S.C. §3729 et seq (b), or has committed a criminal or civil violation of law pertaining to fraud, conflict of interest, bribery, gratuity, or similar misconduct involving Federal assistance.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3E83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53600" cy="1143000"/>
            <a:chOff x="0" y="0"/>
            <a:chExt cx="3612444" cy="344176"/>
          </a:xfrm>
        </p:grpSpPr>
        <p:sp>
          <p:nvSpPr>
            <p:cNvPr id="3" name="Freeform 3"/>
            <p:cNvSpPr/>
            <p:nvPr/>
          </p:nvSpPr>
          <p:spPr>
            <a:xfrm>
              <a:off x="0" y="0"/>
              <a:ext cx="3612445" cy="344176"/>
            </a:xfrm>
            <a:custGeom>
              <a:avLst/>
              <a:gdLst/>
              <a:ahLst/>
              <a:cxnLst/>
              <a:rect l="l" t="t" r="r" b="b"/>
              <a:pathLst>
                <a:path w="3612445" h="344176">
                  <a:moveTo>
                    <a:pt x="0" y="0"/>
                  </a:moveTo>
                  <a:lnTo>
                    <a:pt x="3612445" y="0"/>
                  </a:lnTo>
                  <a:lnTo>
                    <a:pt x="3612445" y="344176"/>
                  </a:lnTo>
                  <a:lnTo>
                    <a:pt x="0" y="344176"/>
                  </a:lnTo>
                  <a:close/>
                </a:path>
              </a:pathLst>
            </a:custGeom>
            <a:solidFill>
              <a:srgbClr val="062544"/>
            </a:solidFill>
          </p:spPr>
          <p:txBody>
            <a:bodyPr/>
            <a:lstStyle/>
            <a:p>
              <a:endParaRPr lang="en-US"/>
            </a:p>
          </p:txBody>
        </p:sp>
        <p:sp>
          <p:nvSpPr>
            <p:cNvPr id="4" name="TextBox 4"/>
            <p:cNvSpPr txBox="1"/>
            <p:nvPr/>
          </p:nvSpPr>
          <p:spPr>
            <a:xfrm>
              <a:off x="0" y="-28575"/>
              <a:ext cx="3612444" cy="372751"/>
            </a:xfrm>
            <a:prstGeom prst="rect">
              <a:avLst/>
            </a:prstGeom>
          </p:spPr>
          <p:txBody>
            <a:bodyPr lIns="50800" tIns="50800" rIns="50800" bIns="50800" rtlCol="0" anchor="ctr"/>
            <a:lstStyle/>
            <a:p>
              <a:pPr algn="ctr">
                <a:lnSpc>
                  <a:spcPts val="1567"/>
                </a:lnSpc>
              </a:pPr>
              <a:endParaRPr/>
            </a:p>
          </p:txBody>
        </p:sp>
      </p:grpSp>
      <p:grpSp>
        <p:nvGrpSpPr>
          <p:cNvPr id="5" name="Group 5"/>
          <p:cNvGrpSpPr/>
          <p:nvPr/>
        </p:nvGrpSpPr>
        <p:grpSpPr>
          <a:xfrm>
            <a:off x="6586686" y="146502"/>
            <a:ext cx="2975967" cy="636270"/>
            <a:chOff x="0" y="0"/>
            <a:chExt cx="3967956" cy="848360"/>
          </a:xfrm>
        </p:grpSpPr>
        <p:sp>
          <p:nvSpPr>
            <p:cNvPr id="6" name="Freeform 6"/>
            <p:cNvSpPr/>
            <p:nvPr/>
          </p:nvSpPr>
          <p:spPr>
            <a:xfrm>
              <a:off x="2250589" y="35154"/>
              <a:ext cx="330468" cy="334456"/>
            </a:xfrm>
            <a:custGeom>
              <a:avLst/>
              <a:gdLst/>
              <a:ahLst/>
              <a:cxnLst/>
              <a:rect l="l" t="t" r="r" b="b"/>
              <a:pathLst>
                <a:path w="330468" h="334456">
                  <a:moveTo>
                    <a:pt x="0" y="0"/>
                  </a:moveTo>
                  <a:lnTo>
                    <a:pt x="330467" y="0"/>
                  </a:lnTo>
                  <a:lnTo>
                    <a:pt x="330467" y="334455"/>
                  </a:lnTo>
                  <a:lnTo>
                    <a:pt x="0" y="33445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0" y="-57150"/>
              <a:ext cx="3967956" cy="905510"/>
            </a:xfrm>
            <a:prstGeom prst="rect">
              <a:avLst/>
            </a:prstGeom>
          </p:spPr>
          <p:txBody>
            <a:bodyPr lIns="0" tIns="0" rIns="0" bIns="0" rtlCol="0" anchor="t">
              <a:spAutoFit/>
            </a:bodyPr>
            <a:lstStyle/>
            <a:p>
              <a:pPr algn="r">
                <a:lnSpc>
                  <a:spcPts val="2940"/>
                </a:lnSpc>
              </a:pPr>
              <a:r>
                <a:rPr lang="en-US" sz="2100">
                  <a:solidFill>
                    <a:srgbClr val="FFFFFF"/>
                  </a:solidFill>
                  <a:latin typeface="Raleway Bold"/>
                </a:rPr>
                <a:t>MARAD</a:t>
              </a:r>
            </a:p>
            <a:p>
              <a:pPr algn="r">
                <a:lnSpc>
                  <a:spcPts val="2520"/>
                </a:lnSpc>
                <a:spcBef>
                  <a:spcPct val="0"/>
                </a:spcBef>
              </a:pPr>
              <a:r>
                <a:rPr lang="en-US" sz="1800">
                  <a:solidFill>
                    <a:srgbClr val="FFFFFF"/>
                  </a:solidFill>
                  <a:latin typeface="Raleway"/>
                </a:rPr>
                <a:t>Office of Ports &amp; Waterways</a:t>
              </a:r>
            </a:p>
          </p:txBody>
        </p:sp>
      </p:grpSp>
      <p:sp>
        <p:nvSpPr>
          <p:cNvPr id="8" name="TextBox 8"/>
          <p:cNvSpPr txBox="1"/>
          <p:nvPr/>
        </p:nvSpPr>
        <p:spPr>
          <a:xfrm>
            <a:off x="512466" y="159837"/>
            <a:ext cx="6074220" cy="622935"/>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Bold"/>
              </a:rPr>
              <a:t>Legal</a:t>
            </a:r>
          </a:p>
        </p:txBody>
      </p:sp>
      <p:sp>
        <p:nvSpPr>
          <p:cNvPr id="9" name="TextBox 9"/>
          <p:cNvSpPr txBox="1"/>
          <p:nvPr/>
        </p:nvSpPr>
        <p:spPr>
          <a:xfrm>
            <a:off x="589042" y="1143000"/>
            <a:ext cx="8575516" cy="6017545"/>
          </a:xfrm>
          <a:prstGeom prst="rect">
            <a:avLst/>
          </a:prstGeom>
        </p:spPr>
        <p:txBody>
          <a:bodyPr lIns="0" tIns="0" rIns="0" bIns="0" rtlCol="0" anchor="t">
            <a:spAutoFit/>
          </a:bodyPr>
          <a:lstStyle/>
          <a:p>
            <a:pPr>
              <a:lnSpc>
                <a:spcPts val="4479"/>
              </a:lnSpc>
            </a:pPr>
            <a:r>
              <a:rPr lang="en-US" sz="3199" dirty="0">
                <a:solidFill>
                  <a:srgbClr val="FFFFFF"/>
                </a:solidFill>
                <a:latin typeface="Raleway Bold"/>
              </a:rPr>
              <a:t>Lobbying Activities</a:t>
            </a:r>
          </a:p>
          <a:p>
            <a:pPr>
              <a:lnSpc>
                <a:spcPts val="2380"/>
              </a:lnSpc>
            </a:pPr>
            <a:endParaRPr lang="en-US" sz="3199" dirty="0">
              <a:solidFill>
                <a:srgbClr val="FFFFFF"/>
              </a:solidFill>
              <a:latin typeface="Raleway Bold"/>
            </a:endParaRPr>
          </a:p>
          <a:p>
            <a:pPr>
              <a:lnSpc>
                <a:spcPts val="3359"/>
              </a:lnSpc>
            </a:pPr>
            <a:r>
              <a:rPr lang="en-US" sz="2400" dirty="0">
                <a:solidFill>
                  <a:srgbClr val="FFFFFF"/>
                </a:solidFill>
                <a:latin typeface="Raleway"/>
              </a:rPr>
              <a:t>Recipients and subrecipients are prohibited from using appropriated Federal funds to lobby for Federal funds. If the recipient or subrecipient uses local funds to lobby for MARAD related purposes, recipients and subrecipients must file the OMB Standard Form LLL with MARAD.</a:t>
            </a:r>
          </a:p>
          <a:p>
            <a:pPr>
              <a:lnSpc>
                <a:spcPts val="2380"/>
              </a:lnSpc>
            </a:pPr>
            <a:endParaRPr lang="en-US" sz="2400" dirty="0">
              <a:solidFill>
                <a:srgbClr val="FFFFFF"/>
              </a:solidFill>
              <a:latin typeface="Raleway"/>
            </a:endParaRPr>
          </a:p>
          <a:p>
            <a:pPr>
              <a:lnSpc>
                <a:spcPts val="3919"/>
              </a:lnSpc>
            </a:pPr>
            <a:r>
              <a:rPr lang="en-US" sz="2799" dirty="0">
                <a:solidFill>
                  <a:srgbClr val="FFFFFF"/>
                </a:solidFill>
                <a:latin typeface="Raleway Bold"/>
              </a:rPr>
              <a:t>2 CFR Part 200 Governing Directive:</a:t>
            </a:r>
          </a:p>
          <a:p>
            <a:pPr marL="518160" lvl="1" indent="-259080">
              <a:lnSpc>
                <a:spcPts val="3359"/>
              </a:lnSpc>
              <a:buFont typeface="Arial"/>
              <a:buChar char="•"/>
            </a:pPr>
            <a:r>
              <a:rPr lang="en-US" sz="2400" u="sng" dirty="0" err="1">
                <a:solidFill>
                  <a:schemeClr val="bg1"/>
                </a:solidFill>
                <a:latin typeface="Raleway"/>
                <a:hlinkClick r:id="rId3" tooltip="https://www.ecfr.gov/current/title-49/subtitle-A/part-20/subpart-A/section-20.100">
                  <a:extLst>
                    <a:ext uri="{A12FA001-AC4F-418D-AE19-62706E023703}">
                      <ahyp:hlinkClr xmlns:ahyp="http://schemas.microsoft.com/office/drawing/2018/hyperlinkcolor" val="tx"/>
                    </a:ext>
                  </a:extLst>
                </a:hlinkClick>
              </a:rPr>
              <a:t>e</a:t>
            </a:r>
            <a:r>
              <a:rPr lang="en-US" sz="2400" u="sng" dirty="0" err="1">
                <a:solidFill>
                  <a:schemeClr val="bg1"/>
                </a:solidFill>
                <a:latin typeface="Raleway"/>
                <a:hlinkClick r:id="rId3" tooltip="https://www.ecfr.gov/current/title-49/subtitle-A/part-20/subpart-A/section-20.100">
                  <a:extLst>
                    <a:ext uri="{A12FA001-AC4F-418D-AE19-62706E023703}">
                      <ahyp:hlinkClr xmlns:ahyp="http://schemas.microsoft.com/office/drawing/2018/hyperlinkcolor" val="tx"/>
                    </a:ext>
                  </a:extLst>
                </a:hlinkClick>
              </a:rPr>
              <a:t>CFR</a:t>
            </a:r>
            <a:r>
              <a:rPr lang="en-US" sz="2400" u="sng" dirty="0">
                <a:solidFill>
                  <a:schemeClr val="bg1"/>
                </a:solidFill>
                <a:latin typeface="Raleway"/>
                <a:hlinkClick r:id="rId3" tooltip="https://www.ecfr.gov/current/title-49/subtitle-A/part-20/subpart-A/section-20.100">
                  <a:extLst>
                    <a:ext uri="{A12FA001-AC4F-418D-AE19-62706E023703}">
                      <ahyp:hlinkClr xmlns:ahyp="http://schemas.microsoft.com/office/drawing/2018/hyperlinkcolor" val="tx"/>
                    </a:ext>
                  </a:extLst>
                </a:hlinkClick>
              </a:rPr>
              <a:t>: 49 CFR 20.100 -- Conditions on use of funds</a:t>
            </a:r>
          </a:p>
          <a:p>
            <a:pPr marL="518160" lvl="1" indent="-259080">
              <a:lnSpc>
                <a:spcPts val="3359"/>
              </a:lnSpc>
              <a:buFont typeface="Arial"/>
              <a:buChar char="•"/>
            </a:pPr>
            <a:r>
              <a:rPr lang="en-US" sz="2400" u="sng" dirty="0">
                <a:solidFill>
                  <a:schemeClr val="bg1"/>
                </a:solidFill>
                <a:latin typeface="Raleway"/>
                <a:hlinkClick r:id="rId4" tooltip="https://www.ecfr.gov/current/title-49/subtitle-A/part-20/subpart-A/section-20.110">
                  <a:extLst>
                    <a:ext uri="{A12FA001-AC4F-418D-AE19-62706E023703}">
                      <ahyp:hlinkClr xmlns:ahyp="http://schemas.microsoft.com/office/drawing/2018/hyperlinkcolor" val="tx"/>
                    </a:ext>
                  </a:extLst>
                </a:hlinkClick>
              </a:rPr>
              <a:t>CFR: 2 CFR 20.110 -- Certification and disclosure (</a:t>
            </a:r>
            <a:r>
              <a:rPr lang="en-US" sz="2400" u="sng" dirty="0" err="1">
                <a:solidFill>
                  <a:schemeClr val="bg1"/>
                </a:solidFill>
                <a:latin typeface="Raleway"/>
                <a:hlinkClick r:id="rId4" tooltip="https://www.ecfr.gov/current/title-49/subtitle-A/part-20/subpart-A/section-20.110">
                  <a:extLst>
                    <a:ext uri="{A12FA001-AC4F-418D-AE19-62706E023703}">
                      <ahyp:hlinkClr xmlns:ahyp="http://schemas.microsoft.com/office/drawing/2018/hyperlinkcolor" val="tx"/>
                    </a:ext>
                  </a:extLst>
                </a:hlinkClick>
              </a:rPr>
              <a:t>a,b,c,d,e</a:t>
            </a:r>
            <a:r>
              <a:rPr lang="en-US" sz="2400" u="sng" dirty="0">
                <a:solidFill>
                  <a:schemeClr val="bg1"/>
                </a:solidFill>
                <a:latin typeface="Raleway"/>
                <a:hlinkClick r:id="rId4" tooltip="https://www.ecfr.gov/current/title-49/subtitle-A/part-20/subpart-A/section-20.110">
                  <a:extLst>
                    <a:ext uri="{A12FA001-AC4F-418D-AE19-62706E023703}">
                      <ahyp:hlinkClr xmlns:ahyp="http://schemas.microsoft.com/office/drawing/2018/hyperlinkcolor" val="tx"/>
                    </a:ext>
                  </a:extLst>
                </a:hlinkClick>
              </a:rPr>
              <a:t>)</a:t>
            </a:r>
          </a:p>
          <a:p>
            <a:pPr marL="518160" lvl="1" indent="-259080">
              <a:lnSpc>
                <a:spcPts val="3359"/>
              </a:lnSpc>
              <a:buFont typeface="Arial"/>
              <a:buChar char="•"/>
            </a:pPr>
            <a:r>
              <a:rPr lang="en-US" sz="2400" u="sng" dirty="0">
                <a:solidFill>
                  <a:schemeClr val="bg1"/>
                </a:solidFill>
                <a:latin typeface="Raleway"/>
                <a:hlinkClick r:id="rId5" tooltip="https://www.ecfr.gov/current/title-2/subtitle-A/chapter-II/part-200/subpart-D/subject-group-ECFR031321e29ac5bbd/section-200.331">
                  <a:extLst>
                    <a:ext uri="{A12FA001-AC4F-418D-AE19-62706E023703}">
                      <ahyp:hlinkClr xmlns:ahyp="http://schemas.microsoft.com/office/drawing/2018/hyperlinkcolor" val="tx"/>
                    </a:ext>
                  </a:extLst>
                </a:hlinkClick>
              </a:rPr>
              <a:t>CFR: 2 CFR 200.331 -- Subrecipient and contractor determinations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8DFA515A64014D8424AC2E47A8EAD6" ma:contentTypeVersion="16" ma:contentTypeDescription="Create a new document." ma:contentTypeScope="" ma:versionID="c8118e851b21e522ca28447f3e8e0661">
  <xsd:schema xmlns:xsd="http://www.w3.org/2001/XMLSchema" xmlns:xs="http://www.w3.org/2001/XMLSchema" xmlns:p="http://schemas.microsoft.com/office/2006/metadata/properties" xmlns:ns2="90d0076d-6670-422f-b53d-d10e5ad3b8a9" xmlns:ns3="335fbbaf-fb00-4dcf-bfc4-bcedf28b13f3" targetNamespace="http://schemas.microsoft.com/office/2006/metadata/properties" ma:root="true" ma:fieldsID="f319bcf423361719a745cbb60a981762" ns2:_="" ns3:_="">
    <xsd:import namespace="90d0076d-6670-422f-b53d-d10e5ad3b8a9"/>
    <xsd:import namespace="335fbbaf-fb00-4dcf-bfc4-bcedf28b13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0076d-6670-422f-b53d-d10e5ad3b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fc00ecc-c60e-45a7-b457-0f6fe963561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5fbbaf-fb00-4dcf-bfc4-bcedf28b13f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123b35-e6a0-4adf-999e-aaf6820a87af}" ma:internalName="TaxCatchAll" ma:showField="CatchAllData" ma:web="335fbbaf-fb00-4dcf-bfc4-bcedf28b13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F29BD6-A341-4499-AD2B-9363F8577E3A}"/>
</file>

<file path=customXml/itemProps2.xml><?xml version="1.0" encoding="utf-8"?>
<ds:datastoreItem xmlns:ds="http://schemas.openxmlformats.org/officeDocument/2006/customXml" ds:itemID="{8F861282-A326-4549-843E-A7B29F464F6C}"/>
</file>

<file path=docProps/app.xml><?xml version="1.0" encoding="utf-8"?>
<Properties xmlns="http://schemas.openxmlformats.org/officeDocument/2006/extended-properties" xmlns:vt="http://schemas.openxmlformats.org/officeDocument/2006/docPropsVTypes">
  <TotalTime>27</TotalTime>
  <Words>16532</Words>
  <Application>Microsoft Office PowerPoint</Application>
  <PresentationFormat>Custom</PresentationFormat>
  <Paragraphs>2281</Paragraphs>
  <Slides>203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203</vt:i4>
      </vt:variant>
    </vt:vector>
  </HeadingPairs>
  <TitlesOfParts>
    <vt:vector size="212" baseType="lpstr">
      <vt:lpstr>Raleway</vt:lpstr>
      <vt:lpstr>Roboto Bold Italics</vt:lpstr>
      <vt:lpstr>Arial</vt:lpstr>
      <vt:lpstr>Raleway Bold</vt:lpstr>
      <vt:lpstr>Calibri</vt:lpstr>
      <vt:lpstr>Roboto Italics</vt:lpstr>
      <vt:lpstr>Roboto</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V3 MARAD Workshop</dc:title>
  <cp:lastModifiedBy>Nona Henderson</cp:lastModifiedBy>
  <cp:revision>2</cp:revision>
  <dcterms:created xsi:type="dcterms:W3CDTF">2006-08-16T00:00:00Z</dcterms:created>
  <dcterms:modified xsi:type="dcterms:W3CDTF">2024-01-24T16:14:04Z</dcterms:modified>
  <dc:identifier>DAFl5rXLE20</dc:identifier>
</cp:coreProperties>
</file>