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7F3E8FC1_BB41C91C.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9" r:id="rId2"/>
  </p:sldMasterIdLst>
  <p:notesMasterIdLst>
    <p:notesMasterId r:id="rId54"/>
  </p:notesMasterIdLst>
  <p:handoutMasterIdLst>
    <p:handoutMasterId r:id="rId55"/>
  </p:handoutMasterIdLst>
  <p:sldIdLst>
    <p:sldId id="361" r:id="rId3"/>
    <p:sldId id="2134806493" r:id="rId4"/>
    <p:sldId id="2134806481" r:id="rId5"/>
    <p:sldId id="2134806450" r:id="rId6"/>
    <p:sldId id="2134806463" r:id="rId7"/>
    <p:sldId id="2134806482" r:id="rId8"/>
    <p:sldId id="2134806452" r:id="rId9"/>
    <p:sldId id="399" r:id="rId10"/>
    <p:sldId id="2134806466" r:id="rId11"/>
    <p:sldId id="395" r:id="rId12"/>
    <p:sldId id="343" r:id="rId13"/>
    <p:sldId id="396" r:id="rId14"/>
    <p:sldId id="410" r:id="rId15"/>
    <p:sldId id="390" r:id="rId16"/>
    <p:sldId id="409" r:id="rId17"/>
    <p:sldId id="347" r:id="rId18"/>
    <p:sldId id="2134806472" r:id="rId19"/>
    <p:sldId id="363" r:id="rId20"/>
    <p:sldId id="405" r:id="rId21"/>
    <p:sldId id="2134806465" r:id="rId22"/>
    <p:sldId id="2134806494" r:id="rId23"/>
    <p:sldId id="391" r:id="rId24"/>
    <p:sldId id="2134806446" r:id="rId25"/>
    <p:sldId id="407" r:id="rId26"/>
    <p:sldId id="406" r:id="rId27"/>
    <p:sldId id="411" r:id="rId28"/>
    <p:sldId id="2134806478" r:id="rId29"/>
    <p:sldId id="366" r:id="rId30"/>
    <p:sldId id="2134806477" r:id="rId31"/>
    <p:sldId id="2134806483" r:id="rId32"/>
    <p:sldId id="414" r:id="rId33"/>
    <p:sldId id="2134806473" r:id="rId34"/>
    <p:sldId id="2134806491" r:id="rId35"/>
    <p:sldId id="2134806454" r:id="rId36"/>
    <p:sldId id="2134806455" r:id="rId37"/>
    <p:sldId id="2134806456" r:id="rId38"/>
    <p:sldId id="2134806475" r:id="rId39"/>
    <p:sldId id="2134806474" r:id="rId40"/>
    <p:sldId id="2134806460" r:id="rId41"/>
    <p:sldId id="2134806461" r:id="rId42"/>
    <p:sldId id="393" r:id="rId43"/>
    <p:sldId id="2134806485" r:id="rId44"/>
    <p:sldId id="2134806469" r:id="rId45"/>
    <p:sldId id="415" r:id="rId46"/>
    <p:sldId id="416" r:id="rId47"/>
    <p:sldId id="394" r:id="rId48"/>
    <p:sldId id="2134806489" r:id="rId49"/>
    <p:sldId id="2134806488" r:id="rId50"/>
    <p:sldId id="2134806471" r:id="rId51"/>
    <p:sldId id="2134806487" r:id="rId52"/>
    <p:sldId id="2134806486"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00DD1D-051F-5B8A-5BF9-0841E2556FF4}" name="Gill, Lauren (MARAD)" initials="GL(" userId="S::lauren.gill@ad.dot.gov::795c377c-1104-4d6c-91bb-6b872d0b9915" providerId="AD"/>
  <p188:author id="{984F403B-ED96-9362-13AE-E5A6CCE5DB0C}" name="Kontson, Stephen (MARAD)" initials="KS(" userId="S::stephen.kontson@ad.dot.gov::e39c4a01-993a-44fe-ae1d-80b730faeeca" providerId="AD"/>
  <p188:author id="{C111A05E-8422-1BB4-83FD-07EA3A98F5A1}" name="Simons, Peter (MARAD)" initials="SP(" userId="S::peter.simons@ad.dot.gov::4c710eb6-977f-48e3-b415-9085b92280ea" providerId="AD"/>
  <p188:author id="{486D866A-D113-7926-0816-C8AB4CA64617}" name="Morefield, Wade (MARAD)" initials="MW(" userId="S::wade.morefield@ad.dot.gov::7ecdb4d0-e1f0-48d8-a2f1-d9315bd27150" providerId="AD"/>
  <p188:author id="{0AC1617E-C02E-5B24-BE8E-236FE721FAA6}" name="Lauren Gill (MARAD)" initials="LG" userId="Lauren Gill (MARA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d.strocko" initials="els" lastIdx="1" clrIdx="0"/>
  <p:cmAuthor id="1" name="Donovan, Gemma (MARAD)" initials="DG(" lastIdx="11" clrIdx="1">
    <p:extLst>
      <p:ext uri="{19B8F6BF-5375-455C-9EA6-DF929625EA0E}">
        <p15:presenceInfo xmlns:p15="http://schemas.microsoft.com/office/powerpoint/2012/main" userId="S-1-5-21-982035342-1880134254-310265210-781514" providerId="AD"/>
      </p:ext>
    </p:extLst>
  </p:cmAuthor>
  <p:cmAuthor id="2" name="Gill, Lauren (MARAD)" initials="GL(" lastIdx="7" clrIdx="2">
    <p:extLst>
      <p:ext uri="{19B8F6BF-5375-455C-9EA6-DF929625EA0E}">
        <p15:presenceInfo xmlns:p15="http://schemas.microsoft.com/office/powerpoint/2012/main" userId="S-1-5-21-982035342-1880134254-310265210-375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05F"/>
    <a:srgbClr val="FFFFFF"/>
    <a:srgbClr val="007DC3"/>
    <a:srgbClr val="56BDDA"/>
    <a:srgbClr val="ED4E07"/>
    <a:srgbClr val="B7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76655" autoAdjust="0"/>
  </p:normalViewPr>
  <p:slideViewPr>
    <p:cSldViewPr>
      <p:cViewPr varScale="1">
        <p:scale>
          <a:sx n="54" d="100"/>
          <a:sy n="54" d="100"/>
        </p:scale>
        <p:origin x="55" y="1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484"/>
    </p:cViewPr>
  </p:sorterViewPr>
  <p:notesViewPr>
    <p:cSldViewPr>
      <p:cViewPr varScale="1">
        <p:scale>
          <a:sx n="85" d="100"/>
          <a:sy n="85" d="100"/>
        </p:scale>
        <p:origin x="384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omments/modernComment_7F3E8FC1_BB41C91C.xml><?xml version="1.0" encoding="utf-8"?>
<p188:cmLst xmlns:a="http://schemas.openxmlformats.org/drawingml/2006/main" xmlns:r="http://schemas.openxmlformats.org/officeDocument/2006/relationships" xmlns:p188="http://schemas.microsoft.com/office/powerpoint/2018/8/main">
  <p188:cm id="{7F956BFC-9978-42F2-B883-92EB86504C24}" authorId="{0AC1617E-C02E-5B24-BE8E-236FE721FAA6}" status="resolved" created="2024-03-13T20:52:55.866" complete="100000">
    <ac:txMkLst xmlns:ac="http://schemas.microsoft.com/office/drawing/2013/main/command">
      <pc:docMk xmlns:pc="http://schemas.microsoft.com/office/powerpoint/2013/main/command"/>
      <pc:sldMk xmlns:pc="http://schemas.microsoft.com/office/powerpoint/2013/main/command" cId="3141650716" sldId="2134806465"/>
      <ac:spMk id="7" creationId="{64AFADAD-EC5E-43CE-9BC3-F5EA16153335}"/>
      <ac:txMk cp="149" len="3">
        <ac:context len="728" hash="3392820024"/>
      </ac:txMk>
    </ac:txMkLst>
    <p188:pos x="1175463" y="1116281"/>
    <p188:txBody>
      <a:bodyPr/>
      <a:lstStyle/>
      <a:p>
        <a:r>
          <a:rPr lang="en-US"/>
          <a:t>There are other new things we're asking for this year in this section (dredging, subrecipients, authority, etc.)--you don't need to list them all out but you may want to either speak to them or say something like, "refer to section D.2.b. for further information as to what to include in this section of the narrative." </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47048-1AC4-42CA-B413-F64D70B6104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6E7C5DB1-8626-45DA-87BD-1F11DB75E633}">
      <dgm:prSet phldrT="[Text]" custT="1"/>
      <dgm:spPr/>
      <dgm:t>
        <a:bodyPr/>
        <a:lstStyle/>
        <a:p>
          <a:r>
            <a:rPr lang="en-US" sz="1800" dirty="0"/>
            <a:t>Statutory Merit Criteria: Achieving Safety, Efficiency, or Reliability Improvements</a:t>
          </a:r>
        </a:p>
      </dgm:t>
    </dgm:pt>
    <dgm:pt modelId="{774C3047-7054-48B6-AFA6-95D1841CCF2A}" type="parTrans" cxnId="{B51BE0FB-D13B-4AD3-B7AA-E7D889B8A9E9}">
      <dgm:prSet/>
      <dgm:spPr/>
      <dgm:t>
        <a:bodyPr/>
        <a:lstStyle/>
        <a:p>
          <a:endParaRPr lang="en-US"/>
        </a:p>
      </dgm:t>
    </dgm:pt>
    <dgm:pt modelId="{4552965A-E44E-417C-A343-7950134AF3DF}" type="sibTrans" cxnId="{B51BE0FB-D13B-4AD3-B7AA-E7D889B8A9E9}">
      <dgm:prSet/>
      <dgm:spPr/>
      <dgm:t>
        <a:bodyPr/>
        <a:lstStyle/>
        <a:p>
          <a:endParaRPr lang="en-US"/>
        </a:p>
      </dgm:t>
    </dgm:pt>
    <dgm:pt modelId="{3E2685B6-6F10-439E-AEEC-6D3F80AD7D11}">
      <dgm:prSet/>
      <dgm:spPr/>
      <dgm:t>
        <a:bodyPr/>
        <a:lstStyle/>
        <a:p>
          <a:r>
            <a:rPr lang="en-US" dirty="0"/>
            <a:t>Additional Considerations: Strategic Seaports</a:t>
          </a:r>
        </a:p>
      </dgm:t>
    </dgm:pt>
    <dgm:pt modelId="{EDC1B17D-CBCC-4539-A405-191988FEB109}" type="parTrans" cxnId="{3B6CCB4D-66DD-4C74-92EE-5B8D40015A9B}">
      <dgm:prSet/>
      <dgm:spPr/>
      <dgm:t>
        <a:bodyPr/>
        <a:lstStyle/>
        <a:p>
          <a:endParaRPr lang="en-US"/>
        </a:p>
      </dgm:t>
    </dgm:pt>
    <dgm:pt modelId="{73E06F65-9D8B-4310-879F-25E80B2F1925}" type="sibTrans" cxnId="{3B6CCB4D-66DD-4C74-92EE-5B8D40015A9B}">
      <dgm:prSet/>
      <dgm:spPr/>
      <dgm:t>
        <a:bodyPr/>
        <a:lstStyle/>
        <a:p>
          <a:endParaRPr lang="en-US"/>
        </a:p>
      </dgm:t>
    </dgm:pt>
    <dgm:pt modelId="{04A01364-4227-4657-B900-9CF70F796FF7}">
      <dgm:prSet phldrT="[Text]"/>
      <dgm:spPr/>
      <dgm:t>
        <a:bodyPr/>
        <a:lstStyle/>
        <a:p>
          <a:r>
            <a:rPr lang="en-US" dirty="0"/>
            <a:t>Statutory Merit Criteria: Improving Port Resilience</a:t>
          </a:r>
        </a:p>
      </dgm:t>
    </dgm:pt>
    <dgm:pt modelId="{C9F5F1F4-1330-4AEF-811B-370FCA7DB82E}" type="parTrans" cxnId="{29DCAD2D-3879-4D34-8772-77E5348E65AF}">
      <dgm:prSet/>
      <dgm:spPr/>
      <dgm:t>
        <a:bodyPr/>
        <a:lstStyle/>
        <a:p>
          <a:endParaRPr lang="en-US"/>
        </a:p>
      </dgm:t>
    </dgm:pt>
    <dgm:pt modelId="{D8D48936-909B-4BC6-841D-18E6B940C95B}" type="sibTrans" cxnId="{29DCAD2D-3879-4D34-8772-77E5348E65AF}">
      <dgm:prSet/>
      <dgm:spPr/>
      <dgm:t>
        <a:bodyPr/>
        <a:lstStyle/>
        <a:p>
          <a:endParaRPr lang="en-US"/>
        </a:p>
      </dgm:t>
    </dgm:pt>
    <dgm:pt modelId="{99BE193E-D592-44A0-91AE-EF5D9DB4EDB0}">
      <dgm:prSet phldrT="[Text]"/>
      <dgm:spPr/>
      <dgm:t>
        <a:bodyPr/>
        <a:lstStyle/>
        <a:p>
          <a:r>
            <a:rPr lang="en-US" dirty="0"/>
            <a:t>Statutory Merit Criteria: Leveraging Federal Funding </a:t>
          </a:r>
        </a:p>
      </dgm:t>
    </dgm:pt>
    <dgm:pt modelId="{055D703A-A7F8-4CA8-9FFB-F096E95ACE6E}" type="parTrans" cxnId="{E6E70103-7816-4123-BB9D-FF302FA57DF2}">
      <dgm:prSet/>
      <dgm:spPr/>
      <dgm:t>
        <a:bodyPr/>
        <a:lstStyle/>
        <a:p>
          <a:endParaRPr lang="en-US"/>
        </a:p>
      </dgm:t>
    </dgm:pt>
    <dgm:pt modelId="{0D6D32D2-C965-4CDA-9791-DD2D35F1BBB4}" type="sibTrans" cxnId="{E6E70103-7816-4123-BB9D-FF302FA57DF2}">
      <dgm:prSet/>
      <dgm:spPr/>
      <dgm:t>
        <a:bodyPr/>
        <a:lstStyle/>
        <a:p>
          <a:endParaRPr lang="en-US"/>
        </a:p>
      </dgm:t>
    </dgm:pt>
    <dgm:pt modelId="{EB8A90DD-A9F5-4FDC-945C-970054C79DDF}">
      <dgm:prSet phldrT="[Text]"/>
      <dgm:spPr/>
      <dgm:t>
        <a:bodyPr/>
        <a:lstStyle/>
        <a:p>
          <a:r>
            <a:rPr lang="en-US" dirty="0"/>
            <a:t>Statutory Merit Criteria: Supporting Economic Vitality</a:t>
          </a:r>
        </a:p>
      </dgm:t>
    </dgm:pt>
    <dgm:pt modelId="{02199354-363A-4ED8-808D-BF600B1B85C4}" type="parTrans" cxnId="{E4859C3F-8052-4D09-BCFA-9143B84B1593}">
      <dgm:prSet/>
      <dgm:spPr/>
      <dgm:t>
        <a:bodyPr/>
        <a:lstStyle/>
        <a:p>
          <a:endParaRPr lang="en-US"/>
        </a:p>
      </dgm:t>
    </dgm:pt>
    <dgm:pt modelId="{39878119-809F-4D95-B303-1714F9C67758}" type="sibTrans" cxnId="{E4859C3F-8052-4D09-BCFA-9143B84B1593}">
      <dgm:prSet/>
      <dgm:spPr/>
      <dgm:t>
        <a:bodyPr/>
        <a:lstStyle/>
        <a:p>
          <a:endParaRPr lang="en-US"/>
        </a:p>
      </dgm:t>
    </dgm:pt>
    <dgm:pt modelId="{24F09C3A-6E39-4DF2-859D-6095A451A3E2}">
      <dgm:prSet/>
      <dgm:spPr/>
      <dgm:t>
        <a:bodyPr/>
        <a:lstStyle/>
        <a:p>
          <a:r>
            <a:rPr lang="en-US" dirty="0"/>
            <a:t>Additional Considerations: Workforce Development and Job Quality</a:t>
          </a:r>
        </a:p>
      </dgm:t>
    </dgm:pt>
    <dgm:pt modelId="{A5DD2362-7C98-474E-859D-6C2F3DB993F1}" type="parTrans" cxnId="{1F2F5EC8-B9B4-4DAF-8775-85871FC76411}">
      <dgm:prSet/>
      <dgm:spPr/>
      <dgm:t>
        <a:bodyPr/>
        <a:lstStyle/>
        <a:p>
          <a:endParaRPr lang="en-US"/>
        </a:p>
      </dgm:t>
    </dgm:pt>
    <dgm:pt modelId="{706939FF-0823-460B-B4E0-8CE33C0527EA}" type="sibTrans" cxnId="{1F2F5EC8-B9B4-4DAF-8775-85871FC76411}">
      <dgm:prSet/>
      <dgm:spPr/>
      <dgm:t>
        <a:bodyPr/>
        <a:lstStyle/>
        <a:p>
          <a:endParaRPr lang="en-US"/>
        </a:p>
      </dgm:t>
    </dgm:pt>
    <dgm:pt modelId="{99301FCC-4F21-4CDE-A580-A004C1BCF684}">
      <dgm:prSet/>
      <dgm:spPr/>
      <dgm:t>
        <a:bodyPr/>
        <a:lstStyle/>
        <a:p>
          <a:r>
            <a:rPr lang="en-US" dirty="0"/>
            <a:t>Additional Considerations: Project Readiness</a:t>
          </a:r>
        </a:p>
      </dgm:t>
    </dgm:pt>
    <dgm:pt modelId="{04F59BB4-8692-4E50-B9ED-A6461BB809E7}" type="parTrans" cxnId="{EE40B095-98A0-444F-9640-909E1E8E1DDE}">
      <dgm:prSet/>
      <dgm:spPr/>
      <dgm:t>
        <a:bodyPr/>
        <a:lstStyle/>
        <a:p>
          <a:endParaRPr lang="en-US"/>
        </a:p>
      </dgm:t>
    </dgm:pt>
    <dgm:pt modelId="{EF9354D2-671A-44CD-852E-B5077A954EBA}" type="sibTrans" cxnId="{EE40B095-98A0-444F-9640-909E1E8E1DDE}">
      <dgm:prSet/>
      <dgm:spPr/>
      <dgm:t>
        <a:bodyPr/>
        <a:lstStyle/>
        <a:p>
          <a:endParaRPr lang="en-US"/>
        </a:p>
      </dgm:t>
    </dgm:pt>
    <dgm:pt modelId="{D6F32721-EE33-4A89-B3CA-15A9E9BE4E32}" type="pres">
      <dgm:prSet presAssocID="{CFD47048-1AC4-42CA-B413-F64D70B6104A}" presName="linear" presStyleCnt="0">
        <dgm:presLayoutVars>
          <dgm:dir/>
          <dgm:animLvl val="lvl"/>
          <dgm:resizeHandles val="exact"/>
        </dgm:presLayoutVars>
      </dgm:prSet>
      <dgm:spPr/>
    </dgm:pt>
    <dgm:pt modelId="{D73555D2-CB06-49EA-83CA-56BC17CDF613}" type="pres">
      <dgm:prSet presAssocID="{6E7C5DB1-8626-45DA-87BD-1F11DB75E633}" presName="parentLin" presStyleCnt="0"/>
      <dgm:spPr/>
    </dgm:pt>
    <dgm:pt modelId="{7CCDFE1B-0036-48C8-AE36-9F9B7D690350}" type="pres">
      <dgm:prSet presAssocID="{6E7C5DB1-8626-45DA-87BD-1F11DB75E633}" presName="parentLeftMargin" presStyleLbl="node1" presStyleIdx="0" presStyleCnt="7"/>
      <dgm:spPr/>
    </dgm:pt>
    <dgm:pt modelId="{7C7A347A-44EC-4355-9144-ACC08EC78A1B}" type="pres">
      <dgm:prSet presAssocID="{6E7C5DB1-8626-45DA-87BD-1F11DB75E633}" presName="parentText" presStyleLbl="node1" presStyleIdx="0" presStyleCnt="7" custLinFactNeighborX="1117" custLinFactNeighborY="-1644">
        <dgm:presLayoutVars>
          <dgm:chMax val="0"/>
          <dgm:bulletEnabled val="1"/>
        </dgm:presLayoutVars>
      </dgm:prSet>
      <dgm:spPr/>
    </dgm:pt>
    <dgm:pt modelId="{6F07CAFF-7A66-4D60-90C9-9BB7E928AD8A}" type="pres">
      <dgm:prSet presAssocID="{6E7C5DB1-8626-45DA-87BD-1F11DB75E633}" presName="negativeSpace" presStyleCnt="0"/>
      <dgm:spPr/>
    </dgm:pt>
    <dgm:pt modelId="{76C1743B-4957-4EC7-91C3-8AD206DFBACA}" type="pres">
      <dgm:prSet presAssocID="{6E7C5DB1-8626-45DA-87BD-1F11DB75E633}" presName="childText" presStyleLbl="conFgAcc1" presStyleIdx="0" presStyleCnt="7" custLinFactY="-5470" custLinFactNeighborX="240" custLinFactNeighborY="-100000">
        <dgm:presLayoutVars>
          <dgm:bulletEnabled val="1"/>
        </dgm:presLayoutVars>
      </dgm:prSet>
      <dgm:spPr/>
    </dgm:pt>
    <dgm:pt modelId="{88CF6531-02BD-4FA3-BFAE-10819A410A19}" type="pres">
      <dgm:prSet presAssocID="{4552965A-E44E-417C-A343-7950134AF3DF}" presName="spaceBetweenRectangles" presStyleCnt="0"/>
      <dgm:spPr/>
    </dgm:pt>
    <dgm:pt modelId="{DFF033F3-DEB3-4411-876C-EA839ECA7E0F}" type="pres">
      <dgm:prSet presAssocID="{EB8A90DD-A9F5-4FDC-945C-970054C79DDF}" presName="parentLin" presStyleCnt="0"/>
      <dgm:spPr/>
    </dgm:pt>
    <dgm:pt modelId="{7A141B31-6CC9-4B19-A969-5E6D289D835B}" type="pres">
      <dgm:prSet presAssocID="{EB8A90DD-A9F5-4FDC-945C-970054C79DDF}" presName="parentLeftMargin" presStyleLbl="node1" presStyleIdx="0" presStyleCnt="7"/>
      <dgm:spPr/>
    </dgm:pt>
    <dgm:pt modelId="{C15CEDB1-7B50-4F37-8993-7AC3AEED8699}" type="pres">
      <dgm:prSet presAssocID="{EB8A90DD-A9F5-4FDC-945C-970054C79DDF}" presName="parentText" presStyleLbl="node1" presStyleIdx="1" presStyleCnt="7" custLinFactNeighborX="368" custLinFactNeighborY="1241">
        <dgm:presLayoutVars>
          <dgm:chMax val="0"/>
          <dgm:bulletEnabled val="1"/>
        </dgm:presLayoutVars>
      </dgm:prSet>
      <dgm:spPr/>
    </dgm:pt>
    <dgm:pt modelId="{E0D6848D-8105-4677-9DFB-B1EFA589248C}" type="pres">
      <dgm:prSet presAssocID="{EB8A90DD-A9F5-4FDC-945C-970054C79DDF}" presName="negativeSpace" presStyleCnt="0"/>
      <dgm:spPr/>
    </dgm:pt>
    <dgm:pt modelId="{248F7C9A-1490-4171-8402-97FC3E592051}" type="pres">
      <dgm:prSet presAssocID="{EB8A90DD-A9F5-4FDC-945C-970054C79DDF}" presName="childText" presStyleLbl="conFgAcc1" presStyleIdx="1" presStyleCnt="7" custLinFactNeighborX="240" custLinFactNeighborY="-24787">
        <dgm:presLayoutVars>
          <dgm:bulletEnabled val="1"/>
        </dgm:presLayoutVars>
      </dgm:prSet>
      <dgm:spPr/>
    </dgm:pt>
    <dgm:pt modelId="{1188FD92-B8B4-4E99-959F-C6CD40057400}" type="pres">
      <dgm:prSet presAssocID="{39878119-809F-4D95-B303-1714F9C67758}" presName="spaceBetweenRectangles" presStyleCnt="0"/>
      <dgm:spPr/>
    </dgm:pt>
    <dgm:pt modelId="{444F80E9-EDBD-4EEE-9F1A-3B42171DF27D}" type="pres">
      <dgm:prSet presAssocID="{99BE193E-D592-44A0-91AE-EF5D9DB4EDB0}" presName="parentLin" presStyleCnt="0"/>
      <dgm:spPr/>
    </dgm:pt>
    <dgm:pt modelId="{6A16F610-223F-4729-891B-E2843D608A90}" type="pres">
      <dgm:prSet presAssocID="{99BE193E-D592-44A0-91AE-EF5D9DB4EDB0}" presName="parentLeftMargin" presStyleLbl="node1" presStyleIdx="1" presStyleCnt="7"/>
      <dgm:spPr/>
    </dgm:pt>
    <dgm:pt modelId="{5C9A13E3-2461-4B75-869C-91C5D2DE0F04}" type="pres">
      <dgm:prSet presAssocID="{99BE193E-D592-44A0-91AE-EF5D9DB4EDB0}" presName="parentText" presStyleLbl="node1" presStyleIdx="2" presStyleCnt="7">
        <dgm:presLayoutVars>
          <dgm:chMax val="0"/>
          <dgm:bulletEnabled val="1"/>
        </dgm:presLayoutVars>
      </dgm:prSet>
      <dgm:spPr/>
    </dgm:pt>
    <dgm:pt modelId="{7CC8480A-030E-473B-8DA2-ACFDC34881D1}" type="pres">
      <dgm:prSet presAssocID="{99BE193E-D592-44A0-91AE-EF5D9DB4EDB0}" presName="negativeSpace" presStyleCnt="0"/>
      <dgm:spPr/>
    </dgm:pt>
    <dgm:pt modelId="{630010D4-51C7-47A5-AD28-A684EB153995}" type="pres">
      <dgm:prSet presAssocID="{99BE193E-D592-44A0-91AE-EF5D9DB4EDB0}" presName="childText" presStyleLbl="conFgAcc1" presStyleIdx="2" presStyleCnt="7">
        <dgm:presLayoutVars>
          <dgm:bulletEnabled val="1"/>
        </dgm:presLayoutVars>
      </dgm:prSet>
      <dgm:spPr/>
    </dgm:pt>
    <dgm:pt modelId="{89F2A529-B1B4-4EE4-B02D-E29168F46FA1}" type="pres">
      <dgm:prSet presAssocID="{0D6D32D2-C965-4CDA-9791-DD2D35F1BBB4}" presName="spaceBetweenRectangles" presStyleCnt="0"/>
      <dgm:spPr/>
    </dgm:pt>
    <dgm:pt modelId="{1ED6E7EF-D391-49F4-871E-CA57D242FAB9}" type="pres">
      <dgm:prSet presAssocID="{04A01364-4227-4657-B900-9CF70F796FF7}" presName="parentLin" presStyleCnt="0"/>
      <dgm:spPr/>
    </dgm:pt>
    <dgm:pt modelId="{37915F3D-C96C-4691-AF8D-E8CC023ACC81}" type="pres">
      <dgm:prSet presAssocID="{04A01364-4227-4657-B900-9CF70F796FF7}" presName="parentLeftMargin" presStyleLbl="node1" presStyleIdx="2" presStyleCnt="7"/>
      <dgm:spPr/>
    </dgm:pt>
    <dgm:pt modelId="{899A95D2-E91C-43E9-BFC4-94AA60727BE8}" type="pres">
      <dgm:prSet presAssocID="{04A01364-4227-4657-B900-9CF70F796FF7}" presName="parentText" presStyleLbl="node1" presStyleIdx="3" presStyleCnt="7" custLinFactNeighborX="368" custLinFactNeighborY="3680">
        <dgm:presLayoutVars>
          <dgm:chMax val="0"/>
          <dgm:bulletEnabled val="1"/>
        </dgm:presLayoutVars>
      </dgm:prSet>
      <dgm:spPr/>
    </dgm:pt>
    <dgm:pt modelId="{06BE23C1-521B-42E5-92DE-AC957DF2121C}" type="pres">
      <dgm:prSet presAssocID="{04A01364-4227-4657-B900-9CF70F796FF7}" presName="negativeSpace" presStyleCnt="0"/>
      <dgm:spPr/>
    </dgm:pt>
    <dgm:pt modelId="{9F6B5B5F-F35B-4817-8999-1124E93913AB}" type="pres">
      <dgm:prSet presAssocID="{04A01364-4227-4657-B900-9CF70F796FF7}" presName="childText" presStyleLbl="conFgAcc1" presStyleIdx="3" presStyleCnt="7">
        <dgm:presLayoutVars>
          <dgm:bulletEnabled val="1"/>
        </dgm:presLayoutVars>
      </dgm:prSet>
      <dgm:spPr/>
    </dgm:pt>
    <dgm:pt modelId="{3F389081-10E4-4C73-92C6-898CB47671D5}" type="pres">
      <dgm:prSet presAssocID="{D8D48936-909B-4BC6-841D-18E6B940C95B}" presName="spaceBetweenRectangles" presStyleCnt="0"/>
      <dgm:spPr/>
    </dgm:pt>
    <dgm:pt modelId="{70BDC40C-1E17-42DD-B3B7-DB207E417C00}" type="pres">
      <dgm:prSet presAssocID="{24F09C3A-6E39-4DF2-859D-6095A451A3E2}" presName="parentLin" presStyleCnt="0"/>
      <dgm:spPr/>
    </dgm:pt>
    <dgm:pt modelId="{A516285F-D0D4-4F31-8237-A94AFF113799}" type="pres">
      <dgm:prSet presAssocID="{24F09C3A-6E39-4DF2-859D-6095A451A3E2}" presName="parentLeftMargin" presStyleLbl="node1" presStyleIdx="3" presStyleCnt="7"/>
      <dgm:spPr/>
    </dgm:pt>
    <dgm:pt modelId="{6A223DE4-5F3E-45F2-9F77-83CD57E1F33D}" type="pres">
      <dgm:prSet presAssocID="{24F09C3A-6E39-4DF2-859D-6095A451A3E2}" presName="parentText" presStyleLbl="node1" presStyleIdx="4" presStyleCnt="7" custLinFactNeighborX="2878" custLinFactNeighborY="366">
        <dgm:presLayoutVars>
          <dgm:chMax val="0"/>
          <dgm:bulletEnabled val="1"/>
        </dgm:presLayoutVars>
      </dgm:prSet>
      <dgm:spPr/>
    </dgm:pt>
    <dgm:pt modelId="{57876DFA-F21A-4B14-AAB0-577E6C547AB6}" type="pres">
      <dgm:prSet presAssocID="{24F09C3A-6E39-4DF2-859D-6095A451A3E2}" presName="negativeSpace" presStyleCnt="0"/>
      <dgm:spPr/>
    </dgm:pt>
    <dgm:pt modelId="{BBCB5C24-D049-4A7E-AA04-F3E83DC1E40C}" type="pres">
      <dgm:prSet presAssocID="{24F09C3A-6E39-4DF2-859D-6095A451A3E2}" presName="childText" presStyleLbl="conFgAcc1" presStyleIdx="4" presStyleCnt="7">
        <dgm:presLayoutVars>
          <dgm:bulletEnabled val="1"/>
        </dgm:presLayoutVars>
      </dgm:prSet>
      <dgm:spPr/>
    </dgm:pt>
    <dgm:pt modelId="{16FF8F72-16EF-494B-9E88-4E1ADEAB446E}" type="pres">
      <dgm:prSet presAssocID="{706939FF-0823-460B-B4E0-8CE33C0527EA}" presName="spaceBetweenRectangles" presStyleCnt="0"/>
      <dgm:spPr/>
    </dgm:pt>
    <dgm:pt modelId="{F2CE1107-4A09-4E39-A4A6-1B2C5776E45A}" type="pres">
      <dgm:prSet presAssocID="{99301FCC-4F21-4CDE-A580-A004C1BCF684}" presName="parentLin" presStyleCnt="0"/>
      <dgm:spPr/>
    </dgm:pt>
    <dgm:pt modelId="{777F1E5A-36C2-46F6-8E82-3146A7F05331}" type="pres">
      <dgm:prSet presAssocID="{99301FCC-4F21-4CDE-A580-A004C1BCF684}" presName="parentLeftMargin" presStyleLbl="node1" presStyleIdx="4" presStyleCnt="7"/>
      <dgm:spPr/>
    </dgm:pt>
    <dgm:pt modelId="{60E89C73-F690-4D51-B0AB-0844749D00D2}" type="pres">
      <dgm:prSet presAssocID="{99301FCC-4F21-4CDE-A580-A004C1BCF684}" presName="parentText" presStyleLbl="node1" presStyleIdx="5" presStyleCnt="7">
        <dgm:presLayoutVars>
          <dgm:chMax val="0"/>
          <dgm:bulletEnabled val="1"/>
        </dgm:presLayoutVars>
      </dgm:prSet>
      <dgm:spPr/>
    </dgm:pt>
    <dgm:pt modelId="{6BCFFA6C-9215-439D-946E-7891C214896F}" type="pres">
      <dgm:prSet presAssocID="{99301FCC-4F21-4CDE-A580-A004C1BCF684}" presName="negativeSpace" presStyleCnt="0"/>
      <dgm:spPr/>
    </dgm:pt>
    <dgm:pt modelId="{5547C840-F554-4580-911D-E98C466CD995}" type="pres">
      <dgm:prSet presAssocID="{99301FCC-4F21-4CDE-A580-A004C1BCF684}" presName="childText" presStyleLbl="conFgAcc1" presStyleIdx="5" presStyleCnt="7">
        <dgm:presLayoutVars>
          <dgm:bulletEnabled val="1"/>
        </dgm:presLayoutVars>
      </dgm:prSet>
      <dgm:spPr/>
    </dgm:pt>
    <dgm:pt modelId="{AEAEE3FC-3C78-4A86-9637-7D0273C4F590}" type="pres">
      <dgm:prSet presAssocID="{EF9354D2-671A-44CD-852E-B5077A954EBA}" presName="spaceBetweenRectangles" presStyleCnt="0"/>
      <dgm:spPr/>
    </dgm:pt>
    <dgm:pt modelId="{7483030A-B585-4343-8452-7C6075584466}" type="pres">
      <dgm:prSet presAssocID="{3E2685B6-6F10-439E-AEEC-6D3F80AD7D11}" presName="parentLin" presStyleCnt="0"/>
      <dgm:spPr/>
    </dgm:pt>
    <dgm:pt modelId="{C4B90AC6-63F8-4B64-B484-D37A98883755}" type="pres">
      <dgm:prSet presAssocID="{3E2685B6-6F10-439E-AEEC-6D3F80AD7D11}" presName="parentLeftMargin" presStyleLbl="node1" presStyleIdx="5" presStyleCnt="7"/>
      <dgm:spPr/>
    </dgm:pt>
    <dgm:pt modelId="{F3FAB1BB-073A-4F16-8DD4-C46B50BB5C2E}" type="pres">
      <dgm:prSet presAssocID="{3E2685B6-6F10-439E-AEEC-6D3F80AD7D11}" presName="parentText" presStyleLbl="node1" presStyleIdx="6" presStyleCnt="7">
        <dgm:presLayoutVars>
          <dgm:chMax val="0"/>
          <dgm:bulletEnabled val="1"/>
        </dgm:presLayoutVars>
      </dgm:prSet>
      <dgm:spPr/>
    </dgm:pt>
    <dgm:pt modelId="{14807A66-B1CE-4C40-83C7-36228782A979}" type="pres">
      <dgm:prSet presAssocID="{3E2685B6-6F10-439E-AEEC-6D3F80AD7D11}" presName="negativeSpace" presStyleCnt="0"/>
      <dgm:spPr/>
    </dgm:pt>
    <dgm:pt modelId="{89E81BA5-2E19-4DFE-8ADC-1CB842610303}" type="pres">
      <dgm:prSet presAssocID="{3E2685B6-6F10-439E-AEEC-6D3F80AD7D11}" presName="childText" presStyleLbl="conFgAcc1" presStyleIdx="6" presStyleCnt="7">
        <dgm:presLayoutVars>
          <dgm:bulletEnabled val="1"/>
        </dgm:presLayoutVars>
      </dgm:prSet>
      <dgm:spPr/>
    </dgm:pt>
  </dgm:ptLst>
  <dgm:cxnLst>
    <dgm:cxn modelId="{E6E70103-7816-4123-BB9D-FF302FA57DF2}" srcId="{CFD47048-1AC4-42CA-B413-F64D70B6104A}" destId="{99BE193E-D592-44A0-91AE-EF5D9DB4EDB0}" srcOrd="2" destOrd="0" parTransId="{055D703A-A7F8-4CA8-9FFB-F096E95ACE6E}" sibTransId="{0D6D32D2-C965-4CDA-9791-DD2D35F1BBB4}"/>
    <dgm:cxn modelId="{29DCAD2D-3879-4D34-8772-77E5348E65AF}" srcId="{CFD47048-1AC4-42CA-B413-F64D70B6104A}" destId="{04A01364-4227-4657-B900-9CF70F796FF7}" srcOrd="3" destOrd="0" parTransId="{C9F5F1F4-1330-4AEF-811B-370FCA7DB82E}" sibTransId="{D8D48936-909B-4BC6-841D-18E6B940C95B}"/>
    <dgm:cxn modelId="{11615E36-43A2-482B-95A2-79DEE161AF75}" type="presOf" srcId="{6E7C5DB1-8626-45DA-87BD-1F11DB75E633}" destId="{7C7A347A-44EC-4355-9144-ACC08EC78A1B}" srcOrd="1" destOrd="0" presId="urn:microsoft.com/office/officeart/2005/8/layout/list1"/>
    <dgm:cxn modelId="{484F053B-7416-4805-BC0E-98FC3C62B477}" type="presOf" srcId="{6E7C5DB1-8626-45DA-87BD-1F11DB75E633}" destId="{7CCDFE1B-0036-48C8-AE36-9F9B7D690350}" srcOrd="0" destOrd="0" presId="urn:microsoft.com/office/officeart/2005/8/layout/list1"/>
    <dgm:cxn modelId="{E4859C3F-8052-4D09-BCFA-9143B84B1593}" srcId="{CFD47048-1AC4-42CA-B413-F64D70B6104A}" destId="{EB8A90DD-A9F5-4FDC-945C-970054C79DDF}" srcOrd="1" destOrd="0" parTransId="{02199354-363A-4ED8-808D-BF600B1B85C4}" sibTransId="{39878119-809F-4D95-B303-1714F9C67758}"/>
    <dgm:cxn modelId="{23D61445-CAF3-4192-9B2B-C9B5D3559E95}" type="presOf" srcId="{EB8A90DD-A9F5-4FDC-945C-970054C79DDF}" destId="{C15CEDB1-7B50-4F37-8993-7AC3AEED8699}" srcOrd="1" destOrd="0" presId="urn:microsoft.com/office/officeart/2005/8/layout/list1"/>
    <dgm:cxn modelId="{3B6CCB4D-66DD-4C74-92EE-5B8D40015A9B}" srcId="{CFD47048-1AC4-42CA-B413-F64D70B6104A}" destId="{3E2685B6-6F10-439E-AEEC-6D3F80AD7D11}" srcOrd="6" destOrd="0" parTransId="{EDC1B17D-CBCC-4539-A405-191988FEB109}" sibTransId="{73E06F65-9D8B-4310-879F-25E80B2F1925}"/>
    <dgm:cxn modelId="{A08F3D53-5F9C-45FB-8E43-D585D19F8922}" type="presOf" srcId="{24F09C3A-6E39-4DF2-859D-6095A451A3E2}" destId="{6A223DE4-5F3E-45F2-9F77-83CD57E1F33D}" srcOrd="1" destOrd="0" presId="urn:microsoft.com/office/officeart/2005/8/layout/list1"/>
    <dgm:cxn modelId="{1A0D887A-FB2D-47BF-BAEF-DF7E94852CA0}" type="presOf" srcId="{04A01364-4227-4657-B900-9CF70F796FF7}" destId="{899A95D2-E91C-43E9-BFC4-94AA60727BE8}" srcOrd="1" destOrd="0" presId="urn:microsoft.com/office/officeart/2005/8/layout/list1"/>
    <dgm:cxn modelId="{247EB75A-6895-4BC4-954A-5054392BCFFC}" type="presOf" srcId="{99301FCC-4F21-4CDE-A580-A004C1BCF684}" destId="{777F1E5A-36C2-46F6-8E82-3146A7F05331}" srcOrd="0" destOrd="0" presId="urn:microsoft.com/office/officeart/2005/8/layout/list1"/>
    <dgm:cxn modelId="{F5F74C8A-281C-4C36-BCC3-09FEDCC2392E}" type="presOf" srcId="{99301FCC-4F21-4CDE-A580-A004C1BCF684}" destId="{60E89C73-F690-4D51-B0AB-0844749D00D2}" srcOrd="1" destOrd="0" presId="urn:microsoft.com/office/officeart/2005/8/layout/list1"/>
    <dgm:cxn modelId="{086BCE8B-E8A4-4E2B-8299-4F39523B827A}" type="presOf" srcId="{24F09C3A-6E39-4DF2-859D-6095A451A3E2}" destId="{A516285F-D0D4-4F31-8237-A94AFF113799}" srcOrd="0" destOrd="0" presId="urn:microsoft.com/office/officeart/2005/8/layout/list1"/>
    <dgm:cxn modelId="{0E399993-31A1-4DA8-819A-903494F62E88}" type="presOf" srcId="{99BE193E-D592-44A0-91AE-EF5D9DB4EDB0}" destId="{5C9A13E3-2461-4B75-869C-91C5D2DE0F04}" srcOrd="1" destOrd="0" presId="urn:microsoft.com/office/officeart/2005/8/layout/list1"/>
    <dgm:cxn modelId="{EE40B095-98A0-444F-9640-909E1E8E1DDE}" srcId="{CFD47048-1AC4-42CA-B413-F64D70B6104A}" destId="{99301FCC-4F21-4CDE-A580-A004C1BCF684}" srcOrd="5" destOrd="0" parTransId="{04F59BB4-8692-4E50-B9ED-A6461BB809E7}" sibTransId="{EF9354D2-671A-44CD-852E-B5077A954EBA}"/>
    <dgm:cxn modelId="{BE08149C-99C6-431A-AA43-9DE70E5C20A0}" type="presOf" srcId="{3E2685B6-6F10-439E-AEEC-6D3F80AD7D11}" destId="{C4B90AC6-63F8-4B64-B484-D37A98883755}" srcOrd="0" destOrd="0" presId="urn:microsoft.com/office/officeart/2005/8/layout/list1"/>
    <dgm:cxn modelId="{2545B0A4-23F4-4D9C-A14C-B65DDE8EB4C3}" type="presOf" srcId="{04A01364-4227-4657-B900-9CF70F796FF7}" destId="{37915F3D-C96C-4691-AF8D-E8CC023ACC81}" srcOrd="0" destOrd="0" presId="urn:microsoft.com/office/officeart/2005/8/layout/list1"/>
    <dgm:cxn modelId="{813C02A8-C312-422C-84F5-5C7C9B016B3C}" type="presOf" srcId="{EB8A90DD-A9F5-4FDC-945C-970054C79DDF}" destId="{7A141B31-6CC9-4B19-A969-5E6D289D835B}" srcOrd="0" destOrd="0" presId="urn:microsoft.com/office/officeart/2005/8/layout/list1"/>
    <dgm:cxn modelId="{8BC746A9-4AC4-4127-B46A-79FEEFAA7C36}" type="presOf" srcId="{99BE193E-D592-44A0-91AE-EF5D9DB4EDB0}" destId="{6A16F610-223F-4729-891B-E2843D608A90}" srcOrd="0" destOrd="0" presId="urn:microsoft.com/office/officeart/2005/8/layout/list1"/>
    <dgm:cxn modelId="{1F2F5EC8-B9B4-4DAF-8775-85871FC76411}" srcId="{CFD47048-1AC4-42CA-B413-F64D70B6104A}" destId="{24F09C3A-6E39-4DF2-859D-6095A451A3E2}" srcOrd="4" destOrd="0" parTransId="{A5DD2362-7C98-474E-859D-6C2F3DB993F1}" sibTransId="{706939FF-0823-460B-B4E0-8CE33C0527EA}"/>
    <dgm:cxn modelId="{71F01CD8-4FDB-405E-82B4-9A46249C864A}" type="presOf" srcId="{3E2685B6-6F10-439E-AEEC-6D3F80AD7D11}" destId="{F3FAB1BB-073A-4F16-8DD4-C46B50BB5C2E}" srcOrd="1" destOrd="0" presId="urn:microsoft.com/office/officeart/2005/8/layout/list1"/>
    <dgm:cxn modelId="{CF5231F4-F429-4D77-B3B7-7EBD7219A7D5}" type="presOf" srcId="{CFD47048-1AC4-42CA-B413-F64D70B6104A}" destId="{D6F32721-EE33-4A89-B3CA-15A9E9BE4E32}" srcOrd="0" destOrd="0" presId="urn:microsoft.com/office/officeart/2005/8/layout/list1"/>
    <dgm:cxn modelId="{B51BE0FB-D13B-4AD3-B7AA-E7D889B8A9E9}" srcId="{CFD47048-1AC4-42CA-B413-F64D70B6104A}" destId="{6E7C5DB1-8626-45DA-87BD-1F11DB75E633}" srcOrd="0" destOrd="0" parTransId="{774C3047-7054-48B6-AFA6-95D1841CCF2A}" sibTransId="{4552965A-E44E-417C-A343-7950134AF3DF}"/>
    <dgm:cxn modelId="{6E751A2F-A8DF-488E-9B24-2254FBD64AEA}" type="presParOf" srcId="{D6F32721-EE33-4A89-B3CA-15A9E9BE4E32}" destId="{D73555D2-CB06-49EA-83CA-56BC17CDF613}" srcOrd="0" destOrd="0" presId="urn:microsoft.com/office/officeart/2005/8/layout/list1"/>
    <dgm:cxn modelId="{0D18B143-EE9A-4D0C-A445-10548F03E2AA}" type="presParOf" srcId="{D73555D2-CB06-49EA-83CA-56BC17CDF613}" destId="{7CCDFE1B-0036-48C8-AE36-9F9B7D690350}" srcOrd="0" destOrd="0" presId="urn:microsoft.com/office/officeart/2005/8/layout/list1"/>
    <dgm:cxn modelId="{86D7DBEF-4B42-4F96-AD5B-1D5A8D1FE136}" type="presParOf" srcId="{D73555D2-CB06-49EA-83CA-56BC17CDF613}" destId="{7C7A347A-44EC-4355-9144-ACC08EC78A1B}" srcOrd="1" destOrd="0" presId="urn:microsoft.com/office/officeart/2005/8/layout/list1"/>
    <dgm:cxn modelId="{343E4D18-C384-4E69-87E1-44F35A7E7E19}" type="presParOf" srcId="{D6F32721-EE33-4A89-B3CA-15A9E9BE4E32}" destId="{6F07CAFF-7A66-4D60-90C9-9BB7E928AD8A}" srcOrd="1" destOrd="0" presId="urn:microsoft.com/office/officeart/2005/8/layout/list1"/>
    <dgm:cxn modelId="{6CC72A05-8029-459A-9ACE-775F8DF95BA2}" type="presParOf" srcId="{D6F32721-EE33-4A89-B3CA-15A9E9BE4E32}" destId="{76C1743B-4957-4EC7-91C3-8AD206DFBACA}" srcOrd="2" destOrd="0" presId="urn:microsoft.com/office/officeart/2005/8/layout/list1"/>
    <dgm:cxn modelId="{F3F4EB12-E858-43A9-B0B4-6B0E56B72F1A}" type="presParOf" srcId="{D6F32721-EE33-4A89-B3CA-15A9E9BE4E32}" destId="{88CF6531-02BD-4FA3-BFAE-10819A410A19}" srcOrd="3" destOrd="0" presId="urn:microsoft.com/office/officeart/2005/8/layout/list1"/>
    <dgm:cxn modelId="{B8CEF504-A074-4C35-A16A-4DBFFBEDC3D8}" type="presParOf" srcId="{D6F32721-EE33-4A89-B3CA-15A9E9BE4E32}" destId="{DFF033F3-DEB3-4411-876C-EA839ECA7E0F}" srcOrd="4" destOrd="0" presId="urn:microsoft.com/office/officeart/2005/8/layout/list1"/>
    <dgm:cxn modelId="{6485E091-1DA3-4F37-B128-8E3B581D3CB3}" type="presParOf" srcId="{DFF033F3-DEB3-4411-876C-EA839ECA7E0F}" destId="{7A141B31-6CC9-4B19-A969-5E6D289D835B}" srcOrd="0" destOrd="0" presId="urn:microsoft.com/office/officeart/2005/8/layout/list1"/>
    <dgm:cxn modelId="{55263F8B-B49F-4655-BA46-CA49D036CCF2}" type="presParOf" srcId="{DFF033F3-DEB3-4411-876C-EA839ECA7E0F}" destId="{C15CEDB1-7B50-4F37-8993-7AC3AEED8699}" srcOrd="1" destOrd="0" presId="urn:microsoft.com/office/officeart/2005/8/layout/list1"/>
    <dgm:cxn modelId="{417AA21C-6F4D-48D6-84CA-86A653A5CD76}" type="presParOf" srcId="{D6F32721-EE33-4A89-B3CA-15A9E9BE4E32}" destId="{E0D6848D-8105-4677-9DFB-B1EFA589248C}" srcOrd="5" destOrd="0" presId="urn:microsoft.com/office/officeart/2005/8/layout/list1"/>
    <dgm:cxn modelId="{4EC31712-3BD5-4BAB-9626-B410E339F0B2}" type="presParOf" srcId="{D6F32721-EE33-4A89-B3CA-15A9E9BE4E32}" destId="{248F7C9A-1490-4171-8402-97FC3E592051}" srcOrd="6" destOrd="0" presId="urn:microsoft.com/office/officeart/2005/8/layout/list1"/>
    <dgm:cxn modelId="{7BD5DFF8-CBE8-4AF5-BDE9-3A7B25DF83E5}" type="presParOf" srcId="{D6F32721-EE33-4A89-B3CA-15A9E9BE4E32}" destId="{1188FD92-B8B4-4E99-959F-C6CD40057400}" srcOrd="7" destOrd="0" presId="urn:microsoft.com/office/officeart/2005/8/layout/list1"/>
    <dgm:cxn modelId="{129E8F73-A51E-4043-B0CD-24F194357BF4}" type="presParOf" srcId="{D6F32721-EE33-4A89-B3CA-15A9E9BE4E32}" destId="{444F80E9-EDBD-4EEE-9F1A-3B42171DF27D}" srcOrd="8" destOrd="0" presId="urn:microsoft.com/office/officeart/2005/8/layout/list1"/>
    <dgm:cxn modelId="{6E09A47E-688D-483C-9F88-735877725365}" type="presParOf" srcId="{444F80E9-EDBD-4EEE-9F1A-3B42171DF27D}" destId="{6A16F610-223F-4729-891B-E2843D608A90}" srcOrd="0" destOrd="0" presId="urn:microsoft.com/office/officeart/2005/8/layout/list1"/>
    <dgm:cxn modelId="{73D99108-F023-48C9-8548-4D2CA86C8C42}" type="presParOf" srcId="{444F80E9-EDBD-4EEE-9F1A-3B42171DF27D}" destId="{5C9A13E3-2461-4B75-869C-91C5D2DE0F04}" srcOrd="1" destOrd="0" presId="urn:microsoft.com/office/officeart/2005/8/layout/list1"/>
    <dgm:cxn modelId="{0E4018DD-F541-4CD6-828D-704739155C26}" type="presParOf" srcId="{D6F32721-EE33-4A89-B3CA-15A9E9BE4E32}" destId="{7CC8480A-030E-473B-8DA2-ACFDC34881D1}" srcOrd="9" destOrd="0" presId="urn:microsoft.com/office/officeart/2005/8/layout/list1"/>
    <dgm:cxn modelId="{89C747A2-A3C4-406F-AE7E-E2A09DF0DA54}" type="presParOf" srcId="{D6F32721-EE33-4A89-B3CA-15A9E9BE4E32}" destId="{630010D4-51C7-47A5-AD28-A684EB153995}" srcOrd="10" destOrd="0" presId="urn:microsoft.com/office/officeart/2005/8/layout/list1"/>
    <dgm:cxn modelId="{75783555-2C72-4BCD-AC9B-64FD69252FD5}" type="presParOf" srcId="{D6F32721-EE33-4A89-B3CA-15A9E9BE4E32}" destId="{89F2A529-B1B4-4EE4-B02D-E29168F46FA1}" srcOrd="11" destOrd="0" presId="urn:microsoft.com/office/officeart/2005/8/layout/list1"/>
    <dgm:cxn modelId="{8A66BED9-D1E2-4267-BED3-3D4B35565479}" type="presParOf" srcId="{D6F32721-EE33-4A89-B3CA-15A9E9BE4E32}" destId="{1ED6E7EF-D391-49F4-871E-CA57D242FAB9}" srcOrd="12" destOrd="0" presId="urn:microsoft.com/office/officeart/2005/8/layout/list1"/>
    <dgm:cxn modelId="{C31A5D01-9A6B-49E5-8243-D305F15784C3}" type="presParOf" srcId="{1ED6E7EF-D391-49F4-871E-CA57D242FAB9}" destId="{37915F3D-C96C-4691-AF8D-E8CC023ACC81}" srcOrd="0" destOrd="0" presId="urn:microsoft.com/office/officeart/2005/8/layout/list1"/>
    <dgm:cxn modelId="{023772D0-5C5E-460D-95E2-DC2230D2AF02}" type="presParOf" srcId="{1ED6E7EF-D391-49F4-871E-CA57D242FAB9}" destId="{899A95D2-E91C-43E9-BFC4-94AA60727BE8}" srcOrd="1" destOrd="0" presId="urn:microsoft.com/office/officeart/2005/8/layout/list1"/>
    <dgm:cxn modelId="{2B9DAC3D-0148-40D4-944B-FD8C732E901F}" type="presParOf" srcId="{D6F32721-EE33-4A89-B3CA-15A9E9BE4E32}" destId="{06BE23C1-521B-42E5-92DE-AC957DF2121C}" srcOrd="13" destOrd="0" presId="urn:microsoft.com/office/officeart/2005/8/layout/list1"/>
    <dgm:cxn modelId="{B6FA316F-69ED-40C2-A2F3-BAA4176A73D9}" type="presParOf" srcId="{D6F32721-EE33-4A89-B3CA-15A9E9BE4E32}" destId="{9F6B5B5F-F35B-4817-8999-1124E93913AB}" srcOrd="14" destOrd="0" presId="urn:microsoft.com/office/officeart/2005/8/layout/list1"/>
    <dgm:cxn modelId="{2AB9DB67-24F5-40A0-9BAE-AAF32897C0BC}" type="presParOf" srcId="{D6F32721-EE33-4A89-B3CA-15A9E9BE4E32}" destId="{3F389081-10E4-4C73-92C6-898CB47671D5}" srcOrd="15" destOrd="0" presId="urn:microsoft.com/office/officeart/2005/8/layout/list1"/>
    <dgm:cxn modelId="{DC0787AF-7467-4378-AD32-7B3E89C310CE}" type="presParOf" srcId="{D6F32721-EE33-4A89-B3CA-15A9E9BE4E32}" destId="{70BDC40C-1E17-42DD-B3B7-DB207E417C00}" srcOrd="16" destOrd="0" presId="urn:microsoft.com/office/officeart/2005/8/layout/list1"/>
    <dgm:cxn modelId="{6536704F-BCFC-4ABA-AEFC-2154912B5583}" type="presParOf" srcId="{70BDC40C-1E17-42DD-B3B7-DB207E417C00}" destId="{A516285F-D0D4-4F31-8237-A94AFF113799}" srcOrd="0" destOrd="0" presId="urn:microsoft.com/office/officeart/2005/8/layout/list1"/>
    <dgm:cxn modelId="{DB90D049-8E33-447E-AFF8-C6608DD2E025}" type="presParOf" srcId="{70BDC40C-1E17-42DD-B3B7-DB207E417C00}" destId="{6A223DE4-5F3E-45F2-9F77-83CD57E1F33D}" srcOrd="1" destOrd="0" presId="urn:microsoft.com/office/officeart/2005/8/layout/list1"/>
    <dgm:cxn modelId="{4A1DF9BA-632F-46D5-AB76-525824BCEA8C}" type="presParOf" srcId="{D6F32721-EE33-4A89-B3CA-15A9E9BE4E32}" destId="{57876DFA-F21A-4B14-AAB0-577E6C547AB6}" srcOrd="17" destOrd="0" presId="urn:microsoft.com/office/officeart/2005/8/layout/list1"/>
    <dgm:cxn modelId="{0CC744D6-7D4D-4407-A369-3BE4F9BB6A9E}" type="presParOf" srcId="{D6F32721-EE33-4A89-B3CA-15A9E9BE4E32}" destId="{BBCB5C24-D049-4A7E-AA04-F3E83DC1E40C}" srcOrd="18" destOrd="0" presId="urn:microsoft.com/office/officeart/2005/8/layout/list1"/>
    <dgm:cxn modelId="{EEBC2772-03DE-4961-8779-C27EDC65C204}" type="presParOf" srcId="{D6F32721-EE33-4A89-B3CA-15A9E9BE4E32}" destId="{16FF8F72-16EF-494B-9E88-4E1ADEAB446E}" srcOrd="19" destOrd="0" presId="urn:microsoft.com/office/officeart/2005/8/layout/list1"/>
    <dgm:cxn modelId="{2CD12323-E678-4694-82A1-F37BAE6193DB}" type="presParOf" srcId="{D6F32721-EE33-4A89-B3CA-15A9E9BE4E32}" destId="{F2CE1107-4A09-4E39-A4A6-1B2C5776E45A}" srcOrd="20" destOrd="0" presId="urn:microsoft.com/office/officeart/2005/8/layout/list1"/>
    <dgm:cxn modelId="{022F9792-DC83-464E-AFE9-50936F4F9632}" type="presParOf" srcId="{F2CE1107-4A09-4E39-A4A6-1B2C5776E45A}" destId="{777F1E5A-36C2-46F6-8E82-3146A7F05331}" srcOrd="0" destOrd="0" presId="urn:microsoft.com/office/officeart/2005/8/layout/list1"/>
    <dgm:cxn modelId="{70EC6726-9F16-49CB-B472-821FB21BFC33}" type="presParOf" srcId="{F2CE1107-4A09-4E39-A4A6-1B2C5776E45A}" destId="{60E89C73-F690-4D51-B0AB-0844749D00D2}" srcOrd="1" destOrd="0" presId="urn:microsoft.com/office/officeart/2005/8/layout/list1"/>
    <dgm:cxn modelId="{F9353728-BEC9-4EB7-A49F-130F4BA90861}" type="presParOf" srcId="{D6F32721-EE33-4A89-B3CA-15A9E9BE4E32}" destId="{6BCFFA6C-9215-439D-946E-7891C214896F}" srcOrd="21" destOrd="0" presId="urn:microsoft.com/office/officeart/2005/8/layout/list1"/>
    <dgm:cxn modelId="{AAABAD90-6E51-4498-AB88-43B95ADF32EF}" type="presParOf" srcId="{D6F32721-EE33-4A89-B3CA-15A9E9BE4E32}" destId="{5547C840-F554-4580-911D-E98C466CD995}" srcOrd="22" destOrd="0" presId="urn:microsoft.com/office/officeart/2005/8/layout/list1"/>
    <dgm:cxn modelId="{8AEFEA33-5D05-4B30-AB15-7D90BC14D5CE}" type="presParOf" srcId="{D6F32721-EE33-4A89-B3CA-15A9E9BE4E32}" destId="{AEAEE3FC-3C78-4A86-9637-7D0273C4F590}" srcOrd="23" destOrd="0" presId="urn:microsoft.com/office/officeart/2005/8/layout/list1"/>
    <dgm:cxn modelId="{E9CB449D-8AE3-4888-8D62-C8306C6CD444}" type="presParOf" srcId="{D6F32721-EE33-4A89-B3CA-15A9E9BE4E32}" destId="{7483030A-B585-4343-8452-7C6075584466}" srcOrd="24" destOrd="0" presId="urn:microsoft.com/office/officeart/2005/8/layout/list1"/>
    <dgm:cxn modelId="{89A6AB54-C87B-4254-916B-FD4BAA697C12}" type="presParOf" srcId="{7483030A-B585-4343-8452-7C6075584466}" destId="{C4B90AC6-63F8-4B64-B484-D37A98883755}" srcOrd="0" destOrd="0" presId="urn:microsoft.com/office/officeart/2005/8/layout/list1"/>
    <dgm:cxn modelId="{92DF8C0A-BCFB-43FE-B21F-68DAE179706C}" type="presParOf" srcId="{7483030A-B585-4343-8452-7C6075584466}" destId="{F3FAB1BB-073A-4F16-8DD4-C46B50BB5C2E}" srcOrd="1" destOrd="0" presId="urn:microsoft.com/office/officeart/2005/8/layout/list1"/>
    <dgm:cxn modelId="{6E486AE5-5261-4D17-8D15-B382C6E5B8BC}" type="presParOf" srcId="{D6F32721-EE33-4A89-B3CA-15A9E9BE4E32}" destId="{14807A66-B1CE-4C40-83C7-36228782A979}" srcOrd="25" destOrd="0" presId="urn:microsoft.com/office/officeart/2005/8/layout/list1"/>
    <dgm:cxn modelId="{D7DE5803-B277-4684-9D8C-E6E37464E943}" type="presParOf" srcId="{D6F32721-EE33-4A89-B3CA-15A9E9BE4E32}" destId="{89E81BA5-2E19-4DFE-8ADC-1CB84261030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1743B-4957-4EC7-91C3-8AD206DFBACA}">
      <dsp:nvSpPr>
        <dsp:cNvPr id="0" name=""/>
        <dsp:cNvSpPr/>
      </dsp:nvSpPr>
      <dsp:spPr>
        <a:xfrm>
          <a:off x="0" y="152401"/>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A347A-44EC-4355-9144-ACC08EC78A1B}">
      <dsp:nvSpPr>
        <dsp:cNvPr id="0" name=""/>
        <dsp:cNvSpPr/>
      </dsp:nvSpPr>
      <dsp:spPr>
        <a:xfrm>
          <a:off x="559963" y="0"/>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Statutory Merit Criteria: Achieving Safety, Efficiency, or Reliability Improvements</a:t>
          </a:r>
        </a:p>
      </dsp:txBody>
      <dsp:txXfrm>
        <a:off x="585902" y="25939"/>
        <a:ext cx="7701015" cy="479482"/>
      </dsp:txXfrm>
    </dsp:sp>
    <dsp:sp modelId="{248F7C9A-1490-4171-8402-97FC3E592051}">
      <dsp:nvSpPr>
        <dsp:cNvPr id="0" name=""/>
        <dsp:cNvSpPr/>
      </dsp:nvSpPr>
      <dsp:spPr>
        <a:xfrm>
          <a:off x="0" y="1066800"/>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CEDB1-7B50-4F37-8993-7AC3AEED8699}">
      <dsp:nvSpPr>
        <dsp:cNvPr id="0" name=""/>
        <dsp:cNvSpPr/>
      </dsp:nvSpPr>
      <dsp:spPr>
        <a:xfrm>
          <a:off x="555816" y="831807"/>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Statutory Merit Criteria: Supporting Economic Vitality</a:t>
          </a:r>
        </a:p>
      </dsp:txBody>
      <dsp:txXfrm>
        <a:off x="581755" y="857746"/>
        <a:ext cx="7701015" cy="479482"/>
      </dsp:txXfrm>
    </dsp:sp>
    <dsp:sp modelId="{630010D4-51C7-47A5-AD28-A684EB153995}">
      <dsp:nvSpPr>
        <dsp:cNvPr id="0" name=""/>
        <dsp:cNvSpPr/>
      </dsp:nvSpPr>
      <dsp:spPr>
        <a:xfrm>
          <a:off x="0" y="1907373"/>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A13E3-2461-4B75-869C-91C5D2DE0F04}">
      <dsp:nvSpPr>
        <dsp:cNvPr id="0" name=""/>
        <dsp:cNvSpPr/>
      </dsp:nvSpPr>
      <dsp:spPr>
        <a:xfrm>
          <a:off x="553778" y="1641693"/>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Statutory Merit Criteria: Leveraging Federal Funding </a:t>
          </a:r>
        </a:p>
      </dsp:txBody>
      <dsp:txXfrm>
        <a:off x="579717" y="1667632"/>
        <a:ext cx="7701015" cy="479482"/>
      </dsp:txXfrm>
    </dsp:sp>
    <dsp:sp modelId="{9F6B5B5F-F35B-4817-8999-1124E93913AB}">
      <dsp:nvSpPr>
        <dsp:cNvPr id="0" name=""/>
        <dsp:cNvSpPr/>
      </dsp:nvSpPr>
      <dsp:spPr>
        <a:xfrm>
          <a:off x="0" y="2723853"/>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A95D2-E91C-43E9-BFC4-94AA60727BE8}">
      <dsp:nvSpPr>
        <dsp:cNvPr id="0" name=""/>
        <dsp:cNvSpPr/>
      </dsp:nvSpPr>
      <dsp:spPr>
        <a:xfrm>
          <a:off x="555816" y="2477727"/>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Statutory Merit Criteria: Improving Port Resilience</a:t>
          </a:r>
        </a:p>
      </dsp:txBody>
      <dsp:txXfrm>
        <a:off x="581755" y="2503666"/>
        <a:ext cx="7701015" cy="479482"/>
      </dsp:txXfrm>
    </dsp:sp>
    <dsp:sp modelId="{BBCB5C24-D049-4A7E-AA04-F3E83DC1E40C}">
      <dsp:nvSpPr>
        <dsp:cNvPr id="0" name=""/>
        <dsp:cNvSpPr/>
      </dsp:nvSpPr>
      <dsp:spPr>
        <a:xfrm>
          <a:off x="0" y="3540333"/>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223DE4-5F3E-45F2-9F77-83CD57E1F33D}">
      <dsp:nvSpPr>
        <dsp:cNvPr id="0" name=""/>
        <dsp:cNvSpPr/>
      </dsp:nvSpPr>
      <dsp:spPr>
        <a:xfrm>
          <a:off x="569715" y="3276598"/>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Additional Considerations: Workforce Development and Job Quality</a:t>
          </a:r>
        </a:p>
      </dsp:txBody>
      <dsp:txXfrm>
        <a:off x="595654" y="3302537"/>
        <a:ext cx="7701015" cy="479482"/>
      </dsp:txXfrm>
    </dsp:sp>
    <dsp:sp modelId="{5547C840-F554-4580-911D-E98C466CD995}">
      <dsp:nvSpPr>
        <dsp:cNvPr id="0" name=""/>
        <dsp:cNvSpPr/>
      </dsp:nvSpPr>
      <dsp:spPr>
        <a:xfrm>
          <a:off x="0" y="4356813"/>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89C73-F690-4D51-B0AB-0844749D00D2}">
      <dsp:nvSpPr>
        <dsp:cNvPr id="0" name=""/>
        <dsp:cNvSpPr/>
      </dsp:nvSpPr>
      <dsp:spPr>
        <a:xfrm>
          <a:off x="553778" y="4091133"/>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Additional Considerations: Project Readiness</a:t>
          </a:r>
        </a:p>
      </dsp:txBody>
      <dsp:txXfrm>
        <a:off x="579717" y="4117072"/>
        <a:ext cx="7701015" cy="479482"/>
      </dsp:txXfrm>
    </dsp:sp>
    <dsp:sp modelId="{89E81BA5-2E19-4DFE-8ADC-1CB842610303}">
      <dsp:nvSpPr>
        <dsp:cNvPr id="0" name=""/>
        <dsp:cNvSpPr/>
      </dsp:nvSpPr>
      <dsp:spPr>
        <a:xfrm>
          <a:off x="0" y="5173293"/>
          <a:ext cx="11075562" cy="453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AB1BB-073A-4F16-8DD4-C46B50BB5C2E}">
      <dsp:nvSpPr>
        <dsp:cNvPr id="0" name=""/>
        <dsp:cNvSpPr/>
      </dsp:nvSpPr>
      <dsp:spPr>
        <a:xfrm>
          <a:off x="553778" y="4907613"/>
          <a:ext cx="7752893" cy="5313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41" tIns="0" rIns="293041" bIns="0" numCol="1" spcCol="1270" anchor="ctr" anchorCtr="0">
          <a:noAutofit/>
        </a:bodyPr>
        <a:lstStyle/>
        <a:p>
          <a:pPr marL="0" lvl="0" indent="0" algn="l" defTabSz="800100">
            <a:lnSpc>
              <a:spcPct val="90000"/>
            </a:lnSpc>
            <a:spcBef>
              <a:spcPct val="0"/>
            </a:spcBef>
            <a:spcAft>
              <a:spcPct val="35000"/>
            </a:spcAft>
            <a:buNone/>
          </a:pPr>
          <a:r>
            <a:rPr lang="en-US" sz="1800" kern="1200" dirty="0"/>
            <a:t>Additional Considerations: Strategic Seaports</a:t>
          </a:r>
        </a:p>
      </dsp:txBody>
      <dsp:txXfrm>
        <a:off x="579717" y="4933552"/>
        <a:ext cx="770101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322DCF0-F5BE-473C-9355-427C2174E7AD}" type="datetimeFigureOut">
              <a:rPr lang="en-US" smtClean="0"/>
              <a:pPr/>
              <a:t>6/2/2025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2D3EB518-934B-4C16-8831-5015B8D3A6C4}" type="slidenum">
              <a:rPr lang="en-US" smtClean="0"/>
              <a:pPr/>
              <a:t>‹#›</a:t>
            </a:fld>
            <a:endParaRPr lang="en-US" dirty="0"/>
          </a:p>
        </p:txBody>
      </p:sp>
    </p:spTree>
    <p:extLst>
      <p:ext uri="{BB962C8B-B14F-4D97-AF65-F5344CB8AC3E}">
        <p14:creationId xmlns:p14="http://schemas.microsoft.com/office/powerpoint/2010/main" val="415112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9572016-4DF7-4FF2-B0FE-8E8605750502}" type="datetimeFigureOut">
              <a:rPr lang="en-US" smtClean="0"/>
              <a:pPr/>
              <a:t>6/2/2025</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1B697BF-F6C5-42F3-96C2-29BEC4797614}" type="slidenum">
              <a:rPr lang="en-US" smtClean="0"/>
              <a:pPr/>
              <a:t>‹#›</a:t>
            </a:fld>
            <a:endParaRPr lang="en-US" dirty="0"/>
          </a:p>
        </p:txBody>
      </p:sp>
    </p:spTree>
    <p:extLst>
      <p:ext uri="{BB962C8B-B14F-4D97-AF65-F5344CB8AC3E}">
        <p14:creationId xmlns:p14="http://schemas.microsoft.com/office/powerpoint/2010/main" val="1669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501B87-9897-408C-B679-3F11AA54F95F}" type="slidenum">
              <a:rPr lang="en-US" altLang="en-US" smtClean="0"/>
              <a:pPr>
                <a:defRPr/>
              </a:pPr>
              <a:t>1</a:t>
            </a:fld>
            <a:endParaRPr lang="en-US" altLang="en-US" dirty="0"/>
          </a:p>
        </p:txBody>
      </p:sp>
    </p:spTree>
    <p:extLst>
      <p:ext uri="{BB962C8B-B14F-4D97-AF65-F5344CB8AC3E}">
        <p14:creationId xmlns:p14="http://schemas.microsoft.com/office/powerpoint/2010/main" val="210894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10</a:t>
            </a:fld>
            <a:endParaRPr lang="en-US" dirty="0"/>
          </a:p>
        </p:txBody>
      </p:sp>
    </p:spTree>
    <p:extLst>
      <p:ext uri="{BB962C8B-B14F-4D97-AF65-F5344CB8AC3E}">
        <p14:creationId xmlns:p14="http://schemas.microsoft.com/office/powerpoint/2010/main" val="391689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11</a:t>
            </a:fld>
            <a:endParaRPr lang="en-US" dirty="0"/>
          </a:p>
        </p:txBody>
      </p:sp>
    </p:spTree>
    <p:extLst>
      <p:ext uri="{BB962C8B-B14F-4D97-AF65-F5344CB8AC3E}">
        <p14:creationId xmlns:p14="http://schemas.microsoft.com/office/powerpoint/2010/main" val="181481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12</a:t>
            </a:fld>
            <a:endParaRPr lang="en-US" dirty="0"/>
          </a:p>
        </p:txBody>
      </p:sp>
    </p:spTree>
    <p:extLst>
      <p:ext uri="{BB962C8B-B14F-4D97-AF65-F5344CB8AC3E}">
        <p14:creationId xmlns:p14="http://schemas.microsoft.com/office/powerpoint/2010/main" val="75129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13</a:t>
            </a:fld>
            <a:endParaRPr lang="en-US" dirty="0"/>
          </a:p>
        </p:txBody>
      </p:sp>
    </p:spTree>
    <p:extLst>
      <p:ext uri="{BB962C8B-B14F-4D97-AF65-F5344CB8AC3E}">
        <p14:creationId xmlns:p14="http://schemas.microsoft.com/office/powerpoint/2010/main" val="1089390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14</a:t>
            </a:fld>
            <a:endParaRPr lang="en-US" dirty="0"/>
          </a:p>
        </p:txBody>
      </p:sp>
    </p:spTree>
    <p:extLst>
      <p:ext uri="{BB962C8B-B14F-4D97-AF65-F5344CB8AC3E}">
        <p14:creationId xmlns:p14="http://schemas.microsoft.com/office/powerpoint/2010/main" val="320996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15</a:t>
            </a:fld>
            <a:endParaRPr lang="en-US" dirty="0"/>
          </a:p>
        </p:txBody>
      </p:sp>
    </p:spTree>
    <p:extLst>
      <p:ext uri="{BB962C8B-B14F-4D97-AF65-F5344CB8AC3E}">
        <p14:creationId xmlns:p14="http://schemas.microsoft.com/office/powerpoint/2010/main" val="336438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16</a:t>
            </a:fld>
            <a:endParaRPr lang="en-US" dirty="0"/>
          </a:p>
        </p:txBody>
      </p:sp>
    </p:spTree>
    <p:extLst>
      <p:ext uri="{BB962C8B-B14F-4D97-AF65-F5344CB8AC3E}">
        <p14:creationId xmlns:p14="http://schemas.microsoft.com/office/powerpoint/2010/main" val="175840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17</a:t>
            </a:fld>
            <a:endParaRPr lang="en-US" dirty="0"/>
          </a:p>
        </p:txBody>
      </p:sp>
    </p:spTree>
    <p:extLst>
      <p:ext uri="{BB962C8B-B14F-4D97-AF65-F5344CB8AC3E}">
        <p14:creationId xmlns:p14="http://schemas.microsoft.com/office/powerpoint/2010/main" val="296852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18</a:t>
            </a:fld>
            <a:endParaRPr lang="en-US" dirty="0"/>
          </a:p>
        </p:txBody>
      </p:sp>
    </p:spTree>
    <p:extLst>
      <p:ext uri="{BB962C8B-B14F-4D97-AF65-F5344CB8AC3E}">
        <p14:creationId xmlns:p14="http://schemas.microsoft.com/office/powerpoint/2010/main" val="80166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19</a:t>
            </a:fld>
            <a:endParaRPr lang="en-US" dirty="0"/>
          </a:p>
        </p:txBody>
      </p:sp>
    </p:spTree>
    <p:extLst>
      <p:ext uri="{BB962C8B-B14F-4D97-AF65-F5344CB8AC3E}">
        <p14:creationId xmlns:p14="http://schemas.microsoft.com/office/powerpoint/2010/main" val="87966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B697BF-F6C5-42F3-96C2-29BEC4797614}" type="slidenum">
              <a:rPr lang="en-US" smtClean="0"/>
              <a:pPr/>
              <a:t>2</a:t>
            </a:fld>
            <a:endParaRPr lang="en-US" dirty="0"/>
          </a:p>
        </p:txBody>
      </p:sp>
    </p:spTree>
    <p:extLst>
      <p:ext uri="{BB962C8B-B14F-4D97-AF65-F5344CB8AC3E}">
        <p14:creationId xmlns:p14="http://schemas.microsoft.com/office/powerpoint/2010/main" val="297459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24070" y="4560570"/>
            <a:ext cx="6414052" cy="4320540"/>
          </a:xfrm>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20</a:t>
            </a:fld>
            <a:endParaRPr lang="en-US" dirty="0"/>
          </a:p>
        </p:txBody>
      </p:sp>
    </p:spTree>
    <p:extLst>
      <p:ext uri="{BB962C8B-B14F-4D97-AF65-F5344CB8AC3E}">
        <p14:creationId xmlns:p14="http://schemas.microsoft.com/office/powerpoint/2010/main" val="483935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424070" y="4560570"/>
            <a:ext cx="6414052" cy="4320540"/>
          </a:xfrm>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21</a:t>
            </a:fld>
            <a:endParaRPr lang="en-US" dirty="0"/>
          </a:p>
        </p:txBody>
      </p:sp>
    </p:spTree>
    <p:extLst>
      <p:ext uri="{BB962C8B-B14F-4D97-AF65-F5344CB8AC3E}">
        <p14:creationId xmlns:p14="http://schemas.microsoft.com/office/powerpoint/2010/main" val="193031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22</a:t>
            </a:fld>
            <a:endParaRPr lang="en-US" dirty="0"/>
          </a:p>
        </p:txBody>
      </p:sp>
    </p:spTree>
    <p:extLst>
      <p:ext uri="{BB962C8B-B14F-4D97-AF65-F5344CB8AC3E}">
        <p14:creationId xmlns:p14="http://schemas.microsoft.com/office/powerpoint/2010/main" val="227647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23</a:t>
            </a:fld>
            <a:endParaRPr lang="en-US" dirty="0"/>
          </a:p>
        </p:txBody>
      </p:sp>
    </p:spTree>
    <p:extLst>
      <p:ext uri="{BB962C8B-B14F-4D97-AF65-F5344CB8AC3E}">
        <p14:creationId xmlns:p14="http://schemas.microsoft.com/office/powerpoint/2010/main" val="2832857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24</a:t>
            </a:fld>
            <a:endParaRPr lang="en-US" dirty="0"/>
          </a:p>
        </p:txBody>
      </p:sp>
    </p:spTree>
    <p:extLst>
      <p:ext uri="{BB962C8B-B14F-4D97-AF65-F5344CB8AC3E}">
        <p14:creationId xmlns:p14="http://schemas.microsoft.com/office/powerpoint/2010/main" val="1185597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25</a:t>
            </a:fld>
            <a:endParaRPr lang="en-US" dirty="0"/>
          </a:p>
        </p:txBody>
      </p:sp>
    </p:spTree>
    <p:extLst>
      <p:ext uri="{BB962C8B-B14F-4D97-AF65-F5344CB8AC3E}">
        <p14:creationId xmlns:p14="http://schemas.microsoft.com/office/powerpoint/2010/main" val="1627969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697BF-F6C5-42F3-96C2-29BEC4797614}" type="slidenum">
              <a:rPr lang="en-US" smtClean="0"/>
              <a:pPr/>
              <a:t>26</a:t>
            </a:fld>
            <a:endParaRPr lang="en-US" dirty="0"/>
          </a:p>
        </p:txBody>
      </p:sp>
    </p:spTree>
    <p:extLst>
      <p:ext uri="{BB962C8B-B14F-4D97-AF65-F5344CB8AC3E}">
        <p14:creationId xmlns:p14="http://schemas.microsoft.com/office/powerpoint/2010/main" val="78119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697BF-F6C5-42F3-96C2-29BEC4797614}" type="slidenum">
              <a:rPr lang="en-US" smtClean="0"/>
              <a:pPr/>
              <a:t>27</a:t>
            </a:fld>
            <a:endParaRPr lang="en-US" dirty="0"/>
          </a:p>
        </p:txBody>
      </p:sp>
    </p:spTree>
    <p:extLst>
      <p:ext uri="{BB962C8B-B14F-4D97-AF65-F5344CB8AC3E}">
        <p14:creationId xmlns:p14="http://schemas.microsoft.com/office/powerpoint/2010/main" val="375735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28</a:t>
            </a:fld>
            <a:endParaRPr lang="en-US" dirty="0"/>
          </a:p>
        </p:txBody>
      </p:sp>
    </p:spTree>
    <p:extLst>
      <p:ext uri="{BB962C8B-B14F-4D97-AF65-F5344CB8AC3E}">
        <p14:creationId xmlns:p14="http://schemas.microsoft.com/office/powerpoint/2010/main" val="620043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29</a:t>
            </a:fld>
            <a:endParaRPr lang="en-US" dirty="0"/>
          </a:p>
        </p:txBody>
      </p:sp>
    </p:spTree>
    <p:extLst>
      <p:ext uri="{BB962C8B-B14F-4D97-AF65-F5344CB8AC3E}">
        <p14:creationId xmlns:p14="http://schemas.microsoft.com/office/powerpoint/2010/main" val="21983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a:t>
            </a:fld>
            <a:endParaRPr lang="en-US" dirty="0"/>
          </a:p>
        </p:txBody>
      </p:sp>
    </p:spTree>
    <p:extLst>
      <p:ext uri="{BB962C8B-B14F-4D97-AF65-F5344CB8AC3E}">
        <p14:creationId xmlns:p14="http://schemas.microsoft.com/office/powerpoint/2010/main" val="2974596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30</a:t>
            </a:fld>
            <a:endParaRPr lang="en-US" dirty="0"/>
          </a:p>
        </p:txBody>
      </p:sp>
    </p:spTree>
    <p:extLst>
      <p:ext uri="{BB962C8B-B14F-4D97-AF65-F5344CB8AC3E}">
        <p14:creationId xmlns:p14="http://schemas.microsoft.com/office/powerpoint/2010/main" val="1807679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31</a:t>
            </a:fld>
            <a:endParaRPr lang="en-US" dirty="0"/>
          </a:p>
        </p:txBody>
      </p:sp>
    </p:spTree>
    <p:extLst>
      <p:ext uri="{BB962C8B-B14F-4D97-AF65-F5344CB8AC3E}">
        <p14:creationId xmlns:p14="http://schemas.microsoft.com/office/powerpoint/2010/main" val="2889536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32</a:t>
            </a:fld>
            <a:endParaRPr lang="en-US" dirty="0"/>
          </a:p>
        </p:txBody>
      </p:sp>
    </p:spTree>
    <p:extLst>
      <p:ext uri="{BB962C8B-B14F-4D97-AF65-F5344CB8AC3E}">
        <p14:creationId xmlns:p14="http://schemas.microsoft.com/office/powerpoint/2010/main" val="4292052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33</a:t>
            </a:fld>
            <a:endParaRPr lang="en-US" dirty="0"/>
          </a:p>
        </p:txBody>
      </p:sp>
    </p:spTree>
    <p:extLst>
      <p:ext uri="{BB962C8B-B14F-4D97-AF65-F5344CB8AC3E}">
        <p14:creationId xmlns:p14="http://schemas.microsoft.com/office/powerpoint/2010/main" val="906850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34</a:t>
            </a:fld>
            <a:endParaRPr lang="en-US" dirty="0"/>
          </a:p>
        </p:txBody>
      </p:sp>
    </p:spTree>
    <p:extLst>
      <p:ext uri="{BB962C8B-B14F-4D97-AF65-F5344CB8AC3E}">
        <p14:creationId xmlns:p14="http://schemas.microsoft.com/office/powerpoint/2010/main" val="539008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35</a:t>
            </a:fld>
            <a:endParaRPr lang="en-US" dirty="0"/>
          </a:p>
        </p:txBody>
      </p:sp>
    </p:spTree>
    <p:extLst>
      <p:ext uri="{BB962C8B-B14F-4D97-AF65-F5344CB8AC3E}">
        <p14:creationId xmlns:p14="http://schemas.microsoft.com/office/powerpoint/2010/main" val="347741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36</a:t>
            </a:fld>
            <a:endParaRPr lang="en-US" dirty="0"/>
          </a:p>
        </p:txBody>
      </p:sp>
    </p:spTree>
    <p:extLst>
      <p:ext uri="{BB962C8B-B14F-4D97-AF65-F5344CB8AC3E}">
        <p14:creationId xmlns:p14="http://schemas.microsoft.com/office/powerpoint/2010/main" val="4087899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37</a:t>
            </a:fld>
            <a:endParaRPr lang="en-US" dirty="0"/>
          </a:p>
        </p:txBody>
      </p:sp>
    </p:spTree>
    <p:extLst>
      <p:ext uri="{BB962C8B-B14F-4D97-AF65-F5344CB8AC3E}">
        <p14:creationId xmlns:p14="http://schemas.microsoft.com/office/powerpoint/2010/main" val="2668749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38</a:t>
            </a:fld>
            <a:endParaRPr lang="en-US" dirty="0"/>
          </a:p>
        </p:txBody>
      </p:sp>
    </p:spTree>
    <p:extLst>
      <p:ext uri="{BB962C8B-B14F-4D97-AF65-F5344CB8AC3E}">
        <p14:creationId xmlns:p14="http://schemas.microsoft.com/office/powerpoint/2010/main" val="1201342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39</a:t>
            </a:fld>
            <a:endParaRPr lang="en-US" dirty="0"/>
          </a:p>
        </p:txBody>
      </p:sp>
    </p:spTree>
    <p:extLst>
      <p:ext uri="{BB962C8B-B14F-4D97-AF65-F5344CB8AC3E}">
        <p14:creationId xmlns:p14="http://schemas.microsoft.com/office/powerpoint/2010/main" val="93955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Organized per 2 CFR Part 200 format.</a:t>
            </a:r>
          </a:p>
        </p:txBody>
      </p:sp>
      <p:sp>
        <p:nvSpPr>
          <p:cNvPr id="4" name="Slide Number Placeholder 3"/>
          <p:cNvSpPr>
            <a:spLocks noGrp="1"/>
          </p:cNvSpPr>
          <p:nvPr>
            <p:ph type="sldNum" sz="quarter" idx="10"/>
          </p:nvPr>
        </p:nvSpPr>
        <p:spPr/>
        <p:txBody>
          <a:bodyPr/>
          <a:lstStyle/>
          <a:p>
            <a:fld id="{71B697BF-F6C5-42F3-96C2-29BEC4797614}" type="slidenum">
              <a:rPr lang="en-US" smtClean="0"/>
              <a:pPr/>
              <a:t>4</a:t>
            </a:fld>
            <a:endParaRPr lang="en-US" dirty="0"/>
          </a:p>
        </p:txBody>
      </p:sp>
    </p:spTree>
    <p:extLst>
      <p:ext uri="{BB962C8B-B14F-4D97-AF65-F5344CB8AC3E}">
        <p14:creationId xmlns:p14="http://schemas.microsoft.com/office/powerpoint/2010/main" val="1093287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CD0C-D06B-804C-A191-4CA5261C02E6}" type="slidenum">
              <a:rPr lang="en-US" smtClean="0"/>
              <a:t>40</a:t>
            </a:fld>
            <a:endParaRPr lang="en-US" dirty="0"/>
          </a:p>
        </p:txBody>
      </p:sp>
    </p:spTree>
    <p:extLst>
      <p:ext uri="{BB962C8B-B14F-4D97-AF65-F5344CB8AC3E}">
        <p14:creationId xmlns:p14="http://schemas.microsoft.com/office/powerpoint/2010/main" val="3716565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41</a:t>
            </a:fld>
            <a:endParaRPr lang="en-US" dirty="0"/>
          </a:p>
        </p:txBody>
      </p:sp>
    </p:spTree>
    <p:extLst>
      <p:ext uri="{BB962C8B-B14F-4D97-AF65-F5344CB8AC3E}">
        <p14:creationId xmlns:p14="http://schemas.microsoft.com/office/powerpoint/2010/main" val="264185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42</a:t>
            </a:fld>
            <a:endParaRPr lang="en-US" dirty="0"/>
          </a:p>
        </p:txBody>
      </p:sp>
    </p:spTree>
    <p:extLst>
      <p:ext uri="{BB962C8B-B14F-4D97-AF65-F5344CB8AC3E}">
        <p14:creationId xmlns:p14="http://schemas.microsoft.com/office/powerpoint/2010/main" val="1914891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43</a:t>
            </a:fld>
            <a:endParaRPr lang="en-US" dirty="0"/>
          </a:p>
        </p:txBody>
      </p:sp>
    </p:spTree>
    <p:extLst>
      <p:ext uri="{BB962C8B-B14F-4D97-AF65-F5344CB8AC3E}">
        <p14:creationId xmlns:p14="http://schemas.microsoft.com/office/powerpoint/2010/main" val="4290731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44</a:t>
            </a:fld>
            <a:endParaRPr lang="en-US" dirty="0"/>
          </a:p>
        </p:txBody>
      </p:sp>
    </p:spTree>
    <p:extLst>
      <p:ext uri="{BB962C8B-B14F-4D97-AF65-F5344CB8AC3E}">
        <p14:creationId xmlns:p14="http://schemas.microsoft.com/office/powerpoint/2010/main" val="3292942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45</a:t>
            </a:fld>
            <a:endParaRPr lang="en-US" dirty="0"/>
          </a:p>
        </p:txBody>
      </p:sp>
    </p:spTree>
    <p:extLst>
      <p:ext uri="{BB962C8B-B14F-4D97-AF65-F5344CB8AC3E}">
        <p14:creationId xmlns:p14="http://schemas.microsoft.com/office/powerpoint/2010/main" val="3550498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46</a:t>
            </a:fld>
            <a:endParaRPr lang="en-US" dirty="0"/>
          </a:p>
        </p:txBody>
      </p:sp>
    </p:spTree>
    <p:extLst>
      <p:ext uri="{BB962C8B-B14F-4D97-AF65-F5344CB8AC3E}">
        <p14:creationId xmlns:p14="http://schemas.microsoft.com/office/powerpoint/2010/main" val="2160929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47</a:t>
            </a:fld>
            <a:endParaRPr lang="en-US" dirty="0"/>
          </a:p>
        </p:txBody>
      </p:sp>
    </p:spTree>
    <p:extLst>
      <p:ext uri="{BB962C8B-B14F-4D97-AF65-F5344CB8AC3E}">
        <p14:creationId xmlns:p14="http://schemas.microsoft.com/office/powerpoint/2010/main" val="997033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48</a:t>
            </a:fld>
            <a:endParaRPr lang="en-US" dirty="0"/>
          </a:p>
        </p:txBody>
      </p:sp>
    </p:spTree>
    <p:extLst>
      <p:ext uri="{BB962C8B-B14F-4D97-AF65-F5344CB8AC3E}">
        <p14:creationId xmlns:p14="http://schemas.microsoft.com/office/powerpoint/2010/main" val="285525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49</a:t>
            </a:fld>
            <a:endParaRPr lang="en-US" dirty="0"/>
          </a:p>
        </p:txBody>
      </p:sp>
    </p:spTree>
    <p:extLst>
      <p:ext uri="{BB962C8B-B14F-4D97-AF65-F5344CB8AC3E}">
        <p14:creationId xmlns:p14="http://schemas.microsoft.com/office/powerpoint/2010/main" val="259409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5</a:t>
            </a:fld>
            <a:endParaRPr lang="en-US" dirty="0"/>
          </a:p>
        </p:txBody>
      </p:sp>
    </p:spTree>
    <p:extLst>
      <p:ext uri="{BB962C8B-B14F-4D97-AF65-F5344CB8AC3E}">
        <p14:creationId xmlns:p14="http://schemas.microsoft.com/office/powerpoint/2010/main" val="470048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697BF-F6C5-42F3-96C2-29BEC4797614}" type="slidenum">
              <a:rPr lang="en-US" smtClean="0"/>
              <a:pPr/>
              <a:t>50</a:t>
            </a:fld>
            <a:endParaRPr lang="en-US" dirty="0"/>
          </a:p>
        </p:txBody>
      </p:sp>
    </p:spTree>
    <p:extLst>
      <p:ext uri="{BB962C8B-B14F-4D97-AF65-F5344CB8AC3E}">
        <p14:creationId xmlns:p14="http://schemas.microsoft.com/office/powerpoint/2010/main" val="2562961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51</a:t>
            </a:fld>
            <a:endParaRPr lang="en-US" dirty="0"/>
          </a:p>
        </p:txBody>
      </p:sp>
    </p:spTree>
    <p:extLst>
      <p:ext uri="{BB962C8B-B14F-4D97-AF65-F5344CB8AC3E}">
        <p14:creationId xmlns:p14="http://schemas.microsoft.com/office/powerpoint/2010/main" val="224934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6</a:t>
            </a:fld>
            <a:endParaRPr lang="en-US" dirty="0"/>
          </a:p>
        </p:txBody>
      </p:sp>
    </p:spTree>
    <p:extLst>
      <p:ext uri="{BB962C8B-B14F-4D97-AF65-F5344CB8AC3E}">
        <p14:creationId xmlns:p14="http://schemas.microsoft.com/office/powerpoint/2010/main" val="107656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7</a:t>
            </a:fld>
            <a:endParaRPr lang="en-US" dirty="0"/>
          </a:p>
        </p:txBody>
      </p:sp>
    </p:spTree>
    <p:extLst>
      <p:ext uri="{BB962C8B-B14F-4D97-AF65-F5344CB8AC3E}">
        <p14:creationId xmlns:p14="http://schemas.microsoft.com/office/powerpoint/2010/main" val="5879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8</a:t>
            </a:fld>
            <a:endParaRPr lang="en-US" dirty="0"/>
          </a:p>
        </p:txBody>
      </p:sp>
    </p:spTree>
    <p:extLst>
      <p:ext uri="{BB962C8B-B14F-4D97-AF65-F5344CB8AC3E}">
        <p14:creationId xmlns:p14="http://schemas.microsoft.com/office/powerpoint/2010/main" val="23158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9</a:t>
            </a:fld>
            <a:endParaRPr lang="en-US" dirty="0"/>
          </a:p>
        </p:txBody>
      </p:sp>
    </p:spTree>
    <p:extLst>
      <p:ext uri="{BB962C8B-B14F-4D97-AF65-F5344CB8AC3E}">
        <p14:creationId xmlns:p14="http://schemas.microsoft.com/office/powerpoint/2010/main" val="116087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7382C84C-AC3B-4DC1-9739-10AF03C613FD}"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490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6CA3B2CF-0D57-402E-BE91-926A33F5DC9E}"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7481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C0164020-9464-40C9-8EF7-4C4A787248C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7087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1556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 name="Rectangle 3"/>
          <p:cNvSpPr>
            <a:spLocks noChangeArrowheads="1"/>
          </p:cNvSpPr>
          <p:nvPr/>
        </p:nvSpPr>
        <p:spPr bwMode="auto">
          <a:xfrm>
            <a:off x="455085" y="5357813"/>
            <a:ext cx="3848100" cy="717550"/>
          </a:xfrm>
          <a:prstGeom prst="rect">
            <a:avLst/>
          </a:prstGeom>
          <a:noFill/>
          <a:ln w="9525">
            <a:noFill/>
            <a:miter lim="800000"/>
            <a:headEnd/>
            <a:tailEnd/>
          </a:ln>
          <a:effectLst/>
        </p:spPr>
        <p:txBody>
          <a:bodyPr lIns="82058" tIns="41029" rIns="82058" bIns="41029"/>
          <a:lstStyle/>
          <a:p>
            <a:pPr fontAlgn="base">
              <a:spcBef>
                <a:spcPct val="0"/>
              </a:spcBef>
              <a:spcAft>
                <a:spcPct val="0"/>
              </a:spcAft>
              <a:defRPr/>
            </a:pPr>
            <a:endParaRPr lang="en-US" sz="1800" dirty="0">
              <a:solidFill>
                <a:srgbClr val="000000"/>
              </a:solidFill>
            </a:endParaRPr>
          </a:p>
        </p:txBody>
      </p:sp>
      <p:sp>
        <p:nvSpPr>
          <p:cNvPr id="6" name="Rectangle 4"/>
          <p:cNvSpPr>
            <a:spLocks noChangeArrowheads="1"/>
          </p:cNvSpPr>
          <p:nvPr/>
        </p:nvSpPr>
        <p:spPr bwMode="auto">
          <a:xfrm>
            <a:off x="317500" y="6005514"/>
            <a:ext cx="7518400" cy="852487"/>
          </a:xfrm>
          <a:prstGeom prst="rect">
            <a:avLst/>
          </a:prstGeom>
          <a:noFill/>
          <a:ln w="9525">
            <a:noFill/>
            <a:miter lim="800000"/>
            <a:headEnd/>
            <a:tailEnd/>
          </a:ln>
          <a:effectLst/>
        </p:spPr>
        <p:txBody>
          <a:bodyPr lIns="91397" tIns="45698" rIns="91397" bIns="45698" anchor="ctr"/>
          <a:lstStyle/>
          <a:p>
            <a:pPr fontAlgn="base">
              <a:lnSpc>
                <a:spcPct val="110000"/>
              </a:lnSpc>
              <a:spcBef>
                <a:spcPct val="0"/>
              </a:spcBef>
              <a:spcAft>
                <a:spcPct val="0"/>
              </a:spcAft>
              <a:defRPr/>
            </a:pPr>
            <a:r>
              <a:rPr lang="en-US" sz="800" dirty="0">
                <a:solidFill>
                  <a:srgbClr val="808080"/>
                </a:solidFill>
              </a:rPr>
              <a:t>Maritime Administration</a:t>
            </a:r>
          </a:p>
          <a:p>
            <a:pPr fontAlgn="base">
              <a:lnSpc>
                <a:spcPct val="110000"/>
              </a:lnSpc>
              <a:spcBef>
                <a:spcPct val="0"/>
              </a:spcBef>
              <a:spcAft>
                <a:spcPct val="0"/>
              </a:spcAft>
              <a:defRPr/>
            </a:pPr>
            <a:r>
              <a:rPr lang="en-US" sz="800" dirty="0">
                <a:solidFill>
                  <a:srgbClr val="808080"/>
                </a:solidFill>
              </a:rPr>
              <a:t>1200  New Jersey Ave., SE  |  Washington, DC  |  20590 </a:t>
            </a:r>
            <a:br>
              <a:rPr lang="en-US" sz="800" dirty="0">
                <a:solidFill>
                  <a:srgbClr val="808080"/>
                </a:solidFill>
              </a:rPr>
            </a:br>
            <a:r>
              <a:rPr lang="en-US" sz="800" dirty="0">
                <a:solidFill>
                  <a:srgbClr val="808080"/>
                </a:solidFill>
              </a:rPr>
              <a:t>w</a:t>
            </a:r>
            <a:r>
              <a:rPr lang="en-US" sz="800" b="1" dirty="0">
                <a:solidFill>
                  <a:srgbClr val="808080"/>
                </a:solidFill>
              </a:rPr>
              <a:t> w w . d o t . g o v</a:t>
            </a:r>
          </a:p>
        </p:txBody>
      </p:sp>
      <p:sp>
        <p:nvSpPr>
          <p:cNvPr id="5122" name="Rectangle 2"/>
          <p:cNvSpPr>
            <a:spLocks noGrp="1" noChangeArrowheads="1"/>
          </p:cNvSpPr>
          <p:nvPr>
            <p:ph type="subTitle" sz="quarter" idx="1"/>
          </p:nvPr>
        </p:nvSpPr>
        <p:spPr>
          <a:xfrm>
            <a:off x="328085" y="5092701"/>
            <a:ext cx="9673167"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89984" y="3425825"/>
            <a:ext cx="9668933" cy="1358900"/>
          </a:xfrm>
        </p:spPr>
        <p:txBody>
          <a:bodyPr lIns="82058" tIns="41029" rIns="82058" bIns="41029" anchor="b"/>
          <a:lstStyle>
            <a:lvl1pPr defTabSz="820738">
              <a:lnSpc>
                <a:spcPct val="90000"/>
              </a:lnSpc>
              <a:spcAft>
                <a:spcPct val="8000"/>
              </a:spcAft>
              <a:buClr>
                <a:srgbClr val="B2B2B2"/>
              </a:buClr>
              <a:buSzPct val="110000"/>
              <a:defRPr sz="2800"/>
            </a:lvl1pPr>
          </a:lstStyle>
          <a:p>
            <a:r>
              <a:rPr lang="en-US"/>
              <a:t>CLICK TO EDIT MASTER TITLE STYLE</a:t>
            </a:r>
          </a:p>
        </p:txBody>
      </p:sp>
    </p:spTree>
    <p:extLst>
      <p:ext uri="{BB962C8B-B14F-4D97-AF65-F5344CB8AC3E}">
        <p14:creationId xmlns:p14="http://schemas.microsoft.com/office/powerpoint/2010/main" val="35207848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118" y="1"/>
            <a:ext cx="9560809"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7587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E88D34A-B899-4303-A620-FCB6766187EB}" type="slidenum">
              <a:rPr lang="en-US"/>
              <a:pPr>
                <a:defRPr/>
              </a:pPr>
              <a:t>‹#›</a:t>
            </a:fld>
            <a:endParaRPr lang="en-US" dirty="0"/>
          </a:p>
        </p:txBody>
      </p:sp>
    </p:spTree>
    <p:extLst>
      <p:ext uri="{BB962C8B-B14F-4D97-AF65-F5344CB8AC3E}">
        <p14:creationId xmlns:p14="http://schemas.microsoft.com/office/powerpoint/2010/main" val="2212206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063626"/>
            <a:ext cx="5505451"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2" y="1063626"/>
            <a:ext cx="5505449"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3E1D11F7-A6B3-408C-9E5C-301934293BEA}" type="slidenum">
              <a:rPr lang="en-US"/>
              <a:pPr>
                <a:defRPr/>
              </a:pPr>
              <a:t>‹#›</a:t>
            </a:fld>
            <a:endParaRPr lang="en-US" dirty="0"/>
          </a:p>
        </p:txBody>
      </p:sp>
    </p:spTree>
    <p:extLst>
      <p:ext uri="{BB962C8B-B14F-4D97-AF65-F5344CB8AC3E}">
        <p14:creationId xmlns:p14="http://schemas.microsoft.com/office/powerpoint/2010/main" val="12631080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7E62453-B81C-49B5-95F5-42ADF0206E14}" type="slidenum">
              <a:rPr lang="en-US"/>
              <a:pPr>
                <a:defRPr/>
              </a:pPr>
              <a:t>‹#›</a:t>
            </a:fld>
            <a:endParaRPr lang="en-US" dirty="0"/>
          </a:p>
        </p:txBody>
      </p:sp>
    </p:spTree>
    <p:extLst>
      <p:ext uri="{BB962C8B-B14F-4D97-AF65-F5344CB8AC3E}">
        <p14:creationId xmlns:p14="http://schemas.microsoft.com/office/powerpoint/2010/main" val="8897366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80D0DA78-26A6-4FFE-9173-4C762E14D378}" type="slidenum">
              <a:rPr lang="en-US"/>
              <a:pPr>
                <a:defRPr/>
              </a:pPr>
              <a:t>‹#›</a:t>
            </a:fld>
            <a:endParaRPr lang="en-US" dirty="0"/>
          </a:p>
        </p:txBody>
      </p:sp>
    </p:spTree>
    <p:extLst>
      <p:ext uri="{BB962C8B-B14F-4D97-AF65-F5344CB8AC3E}">
        <p14:creationId xmlns:p14="http://schemas.microsoft.com/office/powerpoint/2010/main" val="14862090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5867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lvl1pPr algn="l">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1116603"/>
            <a:ext cx="12192000"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438956-140B-4403-9BF1-2D5E54D827CE}" type="slidenum">
              <a:rPr lang="en-US"/>
              <a:pPr>
                <a:defRPr/>
              </a:pPr>
              <a:t>‹#›</a:t>
            </a:fld>
            <a:endParaRPr lang="en-US" dirty="0"/>
          </a:p>
        </p:txBody>
      </p:sp>
    </p:spTree>
    <p:extLst>
      <p:ext uri="{BB962C8B-B14F-4D97-AF65-F5344CB8AC3E}">
        <p14:creationId xmlns:p14="http://schemas.microsoft.com/office/powerpoint/2010/main" val="21108716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2EB00CC-8901-46DB-B3E6-B8BA3DA766A2}" type="slidenum">
              <a:rPr lang="en-US"/>
              <a:pPr>
                <a:defRPr/>
              </a:pPr>
              <a:t>‹#›</a:t>
            </a:fld>
            <a:endParaRPr lang="en-US" dirty="0"/>
          </a:p>
        </p:txBody>
      </p:sp>
    </p:spTree>
    <p:extLst>
      <p:ext uri="{BB962C8B-B14F-4D97-AF65-F5344CB8AC3E}">
        <p14:creationId xmlns:p14="http://schemas.microsoft.com/office/powerpoint/2010/main" val="21665551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2CEA673-B6C1-4B4D-9847-D5213827A86A}" type="slidenum">
              <a:rPr lang="en-US"/>
              <a:pPr>
                <a:defRPr/>
              </a:pPr>
              <a:t>‹#›</a:t>
            </a:fld>
            <a:endParaRPr lang="en-US" dirty="0"/>
          </a:p>
        </p:txBody>
      </p:sp>
    </p:spTree>
    <p:extLst>
      <p:ext uri="{BB962C8B-B14F-4D97-AF65-F5344CB8AC3E}">
        <p14:creationId xmlns:p14="http://schemas.microsoft.com/office/powerpoint/2010/main" val="11861332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9633" y="0"/>
            <a:ext cx="2802467"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0"/>
            <a:ext cx="8208433"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ECBAA9B-5C07-4265-9276-B3E37C9F0F5D}" type="slidenum">
              <a:rPr lang="en-US"/>
              <a:pPr>
                <a:defRPr/>
              </a:pPr>
              <a:t>‹#›</a:t>
            </a:fld>
            <a:endParaRPr lang="en-US" dirty="0"/>
          </a:p>
        </p:txBody>
      </p:sp>
    </p:spTree>
    <p:extLst>
      <p:ext uri="{BB962C8B-B14F-4D97-AF65-F5344CB8AC3E}">
        <p14:creationId xmlns:p14="http://schemas.microsoft.com/office/powerpoint/2010/main" val="9662563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5936A38E-5D6C-4E22-8C09-AB0F74D0A94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6998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665C4B79-22FF-4A36-9B97-00D773FE2A8F}"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0487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07E813F6-BE1B-482F-AE6A-3C1298D97FF4}"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4752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42D9C9D3-C765-47D7-B9DE-4BFCA0A76D7A}"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9240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460967E0-72E6-4708-BF79-A6D772B4B4B1}"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4895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896F203F-03C0-4298-B640-2B659D15BCA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0873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FC0D004E-C4C6-4010-9A3B-95C8B51CB5E9}"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09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a:solidFill>
            <a:srgbClr val="254163"/>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DOT Seal (without words)-01.png"/>
          <p:cNvPicPr>
            <a:picLocks noChangeAspect="1"/>
          </p:cNvPicPr>
          <p:nvPr/>
        </p:nvPicPr>
        <p:blipFill>
          <a:blip r:embed="rId15" cstate="print"/>
          <a:stretch>
            <a:fillRect/>
          </a:stretch>
        </p:blipFill>
        <p:spPr>
          <a:xfrm>
            <a:off x="11469501" y="6324600"/>
            <a:ext cx="620900" cy="457200"/>
          </a:xfrm>
          <a:prstGeom prst="rect">
            <a:avLst/>
          </a:prstGeom>
        </p:spPr>
      </p:pic>
    </p:spTree>
    <p:extLst>
      <p:ext uri="{BB962C8B-B14F-4D97-AF65-F5344CB8AC3E}">
        <p14:creationId xmlns:p14="http://schemas.microsoft.com/office/powerpoint/2010/main" val="15207954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ctr" defTabSz="914400" rtl="0" eaLnBrk="1" latinLnBrk="0" hangingPunct="1">
        <a:spcBef>
          <a:spcPct val="0"/>
        </a:spcBef>
        <a:buNone/>
        <a:defRPr sz="4400" kern="1200">
          <a:solidFill>
            <a:schemeClr val="bg1"/>
          </a:solidFill>
          <a:latin typeface="Century Schoolboo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10118" y="0"/>
            <a:ext cx="9560809" cy="6985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sldNum" sz="quarter" idx="4"/>
          </p:nvPr>
        </p:nvSpPr>
        <p:spPr bwMode="auto">
          <a:xfrm>
            <a:off x="11271252" y="6550026"/>
            <a:ext cx="766233"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900" b="1">
                <a:solidFill>
                  <a:srgbClr val="3D4250"/>
                </a:solidFill>
                <a:latin typeface="Arial" charset="0"/>
              </a:defRPr>
            </a:lvl1pPr>
          </a:lstStyle>
          <a:p>
            <a:pPr fontAlgn="base">
              <a:spcBef>
                <a:spcPct val="0"/>
              </a:spcBef>
              <a:spcAft>
                <a:spcPct val="0"/>
              </a:spcAft>
              <a:defRPr/>
            </a:pPr>
            <a:fld id="{0EB90768-00E0-46AE-B266-D8B4A9B99527}" type="slidenum">
              <a:rPr lang="en-US"/>
              <a:pPr fontAlgn="base">
                <a:spcBef>
                  <a:spcPct val="0"/>
                </a:spcBef>
                <a:spcAft>
                  <a:spcPct val="0"/>
                </a:spcAft>
                <a:defRPr/>
              </a:pPr>
              <a:t>‹#›</a:t>
            </a:fld>
            <a:endParaRPr lang="en-US" dirty="0"/>
          </a:p>
        </p:txBody>
      </p:sp>
      <p:sp>
        <p:nvSpPr>
          <p:cNvPr id="1029" name="Rectangle 5"/>
          <p:cNvSpPr>
            <a:spLocks noGrp="1" noChangeArrowheads="1"/>
          </p:cNvSpPr>
          <p:nvPr>
            <p:ph type="body" idx="1"/>
          </p:nvPr>
        </p:nvSpPr>
        <p:spPr bwMode="auto">
          <a:xfrm>
            <a:off x="508001" y="1063626"/>
            <a:ext cx="11214100" cy="5368925"/>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9869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3E8FC1_BB41C91C.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www.maritime.dot.gov/PIDPgrants"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www.maritime.dot.gov/grants/federal-grant-assistance/federal-grant-assistance"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us06web.zoom.us/meeting/register/3yPUzri3S-Kanl6pINN1Fw"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hyperlink" Target="https://us06web.zoom.us/meeting/register/afHB0icQQgOMVM1QfJlAwQ#/registration" TargetMode="External"/><Relationship Id="rId4" Type="http://schemas.openxmlformats.org/officeDocument/2006/relationships/hyperlink" Target="https://us06web.zoom.us/meeting/register/2e6tKWYgTFiDXr7L-CKr3w#/registr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www.maritime.dot.gov/about-us/gateway-offices/gateway-offices"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hyperlink" Target="https://www.maritime.dot.gov/PIDPgrants"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hyperlink" Target="https://www.transportation.gov/rural/eligibility" TargetMode="External"/><Relationship Id="rId4" Type="http://schemas.openxmlformats.org/officeDocument/2006/relationships/hyperlink" Target="https://www.transportation.gov/office-policy/transportation-policy/benefit-cost-analysis-guida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79915"/>
            <a:ext cx="10287000" cy="1569660"/>
          </a:xfrm>
          <a:prstGeom prst="rect">
            <a:avLst/>
          </a:prstGeom>
        </p:spPr>
        <p:txBody>
          <a:bodyPr wrap="square">
            <a:spAutoFit/>
          </a:bodyPr>
          <a:lstStyle/>
          <a:p>
            <a:pPr algn="ctr"/>
            <a:r>
              <a:rPr lang="en-US" altLang="en-US" sz="3200" dirty="0">
                <a:solidFill>
                  <a:schemeClr val="bg1"/>
                </a:solidFill>
                <a:latin typeface="Arial" panose="020B0604020202020204" pitchFamily="34" charset="0"/>
                <a:cs typeface="Arial" panose="020B0604020202020204" pitchFamily="34" charset="0"/>
              </a:rPr>
              <a:t>Maritime Administration</a:t>
            </a:r>
          </a:p>
          <a:p>
            <a:pPr algn="ctr"/>
            <a:r>
              <a:rPr lang="en-US" altLang="en-US" sz="3200" dirty="0">
                <a:solidFill>
                  <a:schemeClr val="bg1"/>
                </a:solidFill>
                <a:latin typeface="Arial" panose="020B0604020202020204" pitchFamily="34" charset="0"/>
                <a:cs typeface="Arial" panose="020B0604020202020204" pitchFamily="34" charset="0"/>
              </a:rPr>
              <a:t>FY 2025 Port Infrastructure Development Program (PIDP) </a:t>
            </a:r>
          </a:p>
        </p:txBody>
      </p:sp>
      <p:sp>
        <p:nvSpPr>
          <p:cNvPr id="2" name="TextBox 1">
            <a:extLst>
              <a:ext uri="{FF2B5EF4-FFF2-40B4-BE49-F238E27FC236}">
                <a16:creationId xmlns:a16="http://schemas.microsoft.com/office/drawing/2014/main" id="{9817B800-4235-48ED-AE3F-084660E9566E}"/>
              </a:ext>
            </a:extLst>
          </p:cNvPr>
          <p:cNvSpPr txBox="1"/>
          <p:nvPr/>
        </p:nvSpPr>
        <p:spPr>
          <a:xfrm>
            <a:off x="1409700" y="3886200"/>
            <a:ext cx="8610600" cy="984885"/>
          </a:xfrm>
          <a:prstGeom prst="rect">
            <a:avLst/>
          </a:prstGeom>
          <a:noFill/>
        </p:spPr>
        <p:txBody>
          <a:bodyPr wrap="square" rtlCol="0">
            <a:spAutoFit/>
          </a:bodyPr>
          <a:lstStyle/>
          <a:p>
            <a:r>
              <a:rPr lang="en-US" sz="4000" dirty="0">
                <a:solidFill>
                  <a:schemeClr val="bg1"/>
                </a:solidFill>
              </a:rPr>
              <a:t>FY 2025 PIDP How to Apply Webinar</a:t>
            </a:r>
          </a:p>
          <a:p>
            <a:r>
              <a:rPr lang="en-US" dirty="0">
                <a:solidFill>
                  <a:schemeClr val="bg1"/>
                </a:solidFill>
              </a:rPr>
              <a:t>June 3, 2025</a:t>
            </a:r>
          </a:p>
        </p:txBody>
      </p:sp>
    </p:spTree>
    <p:extLst>
      <p:ext uri="{BB962C8B-B14F-4D97-AF65-F5344CB8AC3E}">
        <p14:creationId xmlns:p14="http://schemas.microsoft.com/office/powerpoint/2010/main" val="647613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Federal Award Information</a:t>
            </a:r>
          </a:p>
        </p:txBody>
      </p:sp>
      <p:sp>
        <p:nvSpPr>
          <p:cNvPr id="5" name="Content Placeholder 4"/>
          <p:cNvSpPr>
            <a:spLocks noGrp="1"/>
          </p:cNvSpPr>
          <p:nvPr>
            <p:ph idx="1"/>
          </p:nvPr>
        </p:nvSpPr>
        <p:spPr>
          <a:xfrm>
            <a:off x="511627" y="945032"/>
            <a:ext cx="10668000" cy="5074768"/>
          </a:xfrm>
        </p:spPr>
        <p:txBody>
          <a:bodyPr/>
          <a:lstStyle/>
          <a:p>
            <a:pPr marL="409575" lvl="1" indent="0" algn="just">
              <a:buNone/>
            </a:pPr>
            <a:r>
              <a:rPr lang="en-US" sz="1900" b="1" dirty="0"/>
              <a:t>Federal Award Information for FY 2025 (cont’d) </a:t>
            </a:r>
          </a:p>
          <a:p>
            <a:pPr marL="409575" lvl="1" indent="0" algn="just">
              <a:buNone/>
            </a:pPr>
            <a:endParaRPr lang="en-US" sz="1700" dirty="0"/>
          </a:p>
          <a:p>
            <a:pPr marL="409575" lvl="1" indent="0" algn="just">
              <a:buNone/>
            </a:pPr>
            <a:r>
              <a:rPr lang="en-US" sz="1700" b="1" dirty="0"/>
              <a:t>Availability of Funds  </a:t>
            </a:r>
          </a:p>
          <a:p>
            <a:pPr lvl="2">
              <a:buFontTx/>
              <a:buChar char="-"/>
            </a:pPr>
            <a:r>
              <a:rPr lang="en-US" sz="1700" dirty="0"/>
              <a:t>Goal is to obligate funds not later than September 30, 2029.  Obligation occurs upon execution of a written grant agreement.  </a:t>
            </a:r>
          </a:p>
          <a:p>
            <a:pPr lvl="2">
              <a:buFontTx/>
              <a:buChar char="-"/>
            </a:pPr>
            <a:r>
              <a:rPr lang="en-US" sz="1700" dirty="0"/>
              <a:t>Various administrative requirements, including transportation planning and environmental reviews, must be completed before a grant agreement can be executed.</a:t>
            </a:r>
          </a:p>
          <a:p>
            <a:pPr lvl="2" algn="just">
              <a:buFontTx/>
              <a:buChar char="-"/>
            </a:pPr>
            <a:r>
              <a:rPr lang="en-US" sz="1700" dirty="0"/>
              <a:t>Goal is to expend funds within five years after obligation.  </a:t>
            </a:r>
          </a:p>
          <a:p>
            <a:pPr lvl="2">
              <a:buFontTx/>
              <a:buChar char="-"/>
            </a:pPr>
            <a:r>
              <a:rPr lang="en-US" sz="1700" dirty="0"/>
              <a:t>A project’s likelihood to be ready for obligation of funds by September 30, 2029 and the ability to liquidate these obligations within five years of obligation will be considered during the review process (readiness factor).  </a:t>
            </a:r>
          </a:p>
          <a:p>
            <a:pPr lvl="1" algn="just">
              <a:buFontTx/>
              <a:buChar char="-"/>
            </a:pPr>
            <a:endParaRPr lang="en-US" sz="1700" dirty="0"/>
          </a:p>
          <a:p>
            <a:pPr marL="409575" lvl="1" indent="0">
              <a:buNone/>
            </a:pPr>
            <a:r>
              <a:rPr lang="en-US" sz="1700" b="1" dirty="0"/>
              <a:t>Previous PIDP awards</a:t>
            </a:r>
          </a:p>
          <a:p>
            <a:pPr lvl="2">
              <a:buFont typeface="Courier New" panose="02070309020205020404" pitchFamily="49" charset="0"/>
              <a:buChar char="-"/>
            </a:pPr>
            <a:r>
              <a:rPr lang="en-US" sz="1700" dirty="0"/>
              <a:t>Previous PIDP grant recipients may apply for funding to support additional phases of a project previously awarded funding. However, </a:t>
            </a:r>
            <a:r>
              <a:rPr lang="en-US" sz="1700" b="1" i="1" dirty="0"/>
              <a:t>to be competitive</a:t>
            </a:r>
            <a:r>
              <a:rPr lang="en-US" sz="1700" dirty="0"/>
              <a:t>, the applicant should show how the previously funded project met scope, schedule, and budget milestones and how the new phase will impact project benefits. </a:t>
            </a: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10</a:t>
            </a:fld>
            <a:endParaRPr lang="en-US" dirty="0"/>
          </a:p>
        </p:txBody>
      </p:sp>
    </p:spTree>
    <p:extLst>
      <p:ext uri="{BB962C8B-B14F-4D97-AF65-F5344CB8AC3E}">
        <p14:creationId xmlns:p14="http://schemas.microsoft.com/office/powerpoint/2010/main" val="41514620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a:t>
            </a:r>
          </a:p>
        </p:txBody>
      </p:sp>
      <p:sp>
        <p:nvSpPr>
          <p:cNvPr id="5" name="Content Placeholder 4"/>
          <p:cNvSpPr>
            <a:spLocks noGrp="1"/>
          </p:cNvSpPr>
          <p:nvPr>
            <p:ph idx="1"/>
          </p:nvPr>
        </p:nvSpPr>
        <p:spPr>
          <a:xfrm>
            <a:off x="1207319" y="838200"/>
            <a:ext cx="9460682" cy="5711826"/>
          </a:xfrm>
        </p:spPr>
        <p:txBody>
          <a:bodyPr/>
          <a:lstStyle/>
          <a:p>
            <a:pPr marL="0" indent="0">
              <a:buNone/>
            </a:pPr>
            <a:r>
              <a:rPr lang="en-US" sz="1900" dirty="0"/>
              <a:t>Eligible Applicants</a:t>
            </a:r>
          </a:p>
          <a:p>
            <a:pPr lvl="1" algn="just"/>
            <a:r>
              <a:rPr lang="en-US" sz="1700" dirty="0"/>
              <a:t>A State or political subdivision of a State or local government;</a:t>
            </a:r>
          </a:p>
          <a:p>
            <a:pPr lvl="1" algn="just"/>
            <a:r>
              <a:rPr lang="en-US" sz="1700" dirty="0"/>
              <a:t>A public agency or publicly chartered authority established by one or more States;</a:t>
            </a:r>
          </a:p>
          <a:p>
            <a:pPr lvl="1" algn="just"/>
            <a:r>
              <a:rPr lang="en-US" sz="1700" dirty="0"/>
              <a:t>A special purpose district with a transportation function;</a:t>
            </a:r>
          </a:p>
          <a:p>
            <a:pPr lvl="1" algn="just"/>
            <a:r>
              <a:rPr lang="en-US" sz="1700" dirty="0"/>
              <a:t>An Indian Tribe or consortium of Indian Tribes;</a:t>
            </a:r>
          </a:p>
          <a:p>
            <a:pPr lvl="1" algn="just"/>
            <a:r>
              <a:rPr lang="en-US" sz="1700" dirty="0"/>
              <a:t>A multistate or multijurisdictional group of entities described above; or </a:t>
            </a:r>
          </a:p>
          <a:p>
            <a:pPr lvl="1" algn="just"/>
            <a:r>
              <a:rPr lang="en-US" sz="1700" dirty="0"/>
              <a:t>A lead entity described above jointly with a private entity or group of private entities (including the owners or operators of a facility, or collection of facilities, at a port).</a:t>
            </a:r>
          </a:p>
          <a:p>
            <a:pPr lvl="1" algn="just"/>
            <a:endParaRPr lang="en-US" sz="1700" dirty="0"/>
          </a:p>
          <a:p>
            <a:pPr marL="0" indent="0">
              <a:buNone/>
            </a:pPr>
            <a:r>
              <a:rPr lang="en-US" dirty="0"/>
              <a:t>Joint Applications</a:t>
            </a:r>
          </a:p>
          <a:p>
            <a:pPr lvl="1"/>
            <a:r>
              <a:rPr lang="en-US" sz="1700" dirty="0"/>
              <a:t>If submitting a joint application, applicants must identify in the application the eligible lead entity as the primary point of contact and identify the primary recipient of the award.</a:t>
            </a:r>
          </a:p>
          <a:p>
            <a:pPr lvl="1"/>
            <a:r>
              <a:rPr lang="en-US" sz="1700" dirty="0"/>
              <a:t>The applicant that will be responsible for financial administration of the project must be an eligible lead entity described above (i.e., not a private entity). </a:t>
            </a:r>
          </a:p>
          <a:p>
            <a:pPr lvl="1"/>
            <a:r>
              <a:rPr lang="en-US" sz="1700" dirty="0"/>
              <a:t>Joint applications should include a description of the roles and responsibilities of each entity.  </a:t>
            </a:r>
          </a:p>
          <a:p>
            <a:pPr lvl="1" algn="just"/>
            <a:endParaRPr lang="en-US" sz="1700" dirty="0"/>
          </a:p>
          <a:p>
            <a:pPr marL="409575" lvl="1" indent="0" algn="just">
              <a:buNone/>
            </a:pPr>
            <a:endParaRPr lang="en-US" sz="1700" dirty="0"/>
          </a:p>
          <a:p>
            <a:pPr marL="752475" lvl="1" indent="-342900" algn="just">
              <a:buFont typeface="+mj-lt"/>
              <a:buAutoNum type="arabicPeriod"/>
            </a:pPr>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11</a:t>
            </a:fld>
            <a:endParaRPr lang="en-US" dirty="0"/>
          </a:p>
        </p:txBody>
      </p:sp>
    </p:spTree>
    <p:extLst>
      <p:ext uri="{BB962C8B-B14F-4D97-AF65-F5344CB8AC3E}">
        <p14:creationId xmlns:p14="http://schemas.microsoft.com/office/powerpoint/2010/main" val="30807916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a:t>
            </a:r>
          </a:p>
        </p:txBody>
      </p:sp>
      <p:sp>
        <p:nvSpPr>
          <p:cNvPr id="5" name="Content Placeholder 4"/>
          <p:cNvSpPr>
            <a:spLocks noGrp="1"/>
          </p:cNvSpPr>
          <p:nvPr>
            <p:ph idx="1"/>
          </p:nvPr>
        </p:nvSpPr>
        <p:spPr>
          <a:xfrm>
            <a:off x="838200" y="990600"/>
            <a:ext cx="10515600" cy="5559426"/>
          </a:xfrm>
        </p:spPr>
        <p:txBody>
          <a:bodyPr/>
          <a:lstStyle/>
          <a:p>
            <a:pPr marL="0" indent="0">
              <a:buNone/>
            </a:pPr>
            <a:r>
              <a:rPr lang="en-US" sz="1700" dirty="0"/>
              <a:t>Cost Sharing and Matching</a:t>
            </a:r>
          </a:p>
          <a:p>
            <a:pPr marL="409575" lvl="1" indent="0" algn="just">
              <a:buNone/>
            </a:pPr>
            <a:r>
              <a:rPr lang="en-US" sz="1700" dirty="0"/>
              <a:t>In general, Federal share may not exceed 80 percent of the cost of the project.</a:t>
            </a:r>
          </a:p>
          <a:p>
            <a:pPr lvl="2" algn="just"/>
            <a:r>
              <a:rPr lang="en-US" sz="1700" dirty="0"/>
              <a:t>The Secretary may waive that requirement for grants awarded to (1) a project located in a rural area or (2) for a Small Project at a Small Port.</a:t>
            </a:r>
          </a:p>
          <a:p>
            <a:pPr marL="409575" lvl="1" indent="0" algn="just">
              <a:buNone/>
            </a:pPr>
            <a:endParaRPr lang="en-US" sz="1700" dirty="0"/>
          </a:p>
          <a:p>
            <a:pPr marL="409575" lvl="1" indent="0" algn="just">
              <a:buNone/>
            </a:pPr>
            <a:r>
              <a:rPr lang="en-US" sz="1700" dirty="0"/>
              <a:t>The application must demonstrate sources of non-Federal funds being committed to the project. Applicants must provide documentation that the matching funds are committed prior to the obligation of funds for the project.</a:t>
            </a:r>
          </a:p>
          <a:p>
            <a:pPr marL="409575" lvl="1" indent="0" algn="just">
              <a:buNone/>
            </a:pPr>
            <a:endParaRPr lang="en-US" sz="1700" dirty="0"/>
          </a:p>
          <a:p>
            <a:pPr marL="409575" lvl="1" indent="0" algn="just">
              <a:buNone/>
            </a:pPr>
            <a:r>
              <a:rPr lang="en-US" sz="1700" dirty="0"/>
              <a:t>Matching funds may be: </a:t>
            </a:r>
          </a:p>
          <a:p>
            <a:pPr lvl="2" algn="just"/>
            <a:r>
              <a:rPr lang="en-US" sz="1700" dirty="0"/>
              <a:t>State funds, local funds, or private funds.</a:t>
            </a:r>
          </a:p>
          <a:p>
            <a:pPr lvl="2" algn="just"/>
            <a:r>
              <a:rPr lang="en-US" sz="1700" dirty="0"/>
              <a:t>TIFIA or RRIF loans if the loan is repayable from non-Federal funds.</a:t>
            </a:r>
          </a:p>
          <a:p>
            <a:pPr lvl="1" algn="just"/>
            <a:endParaRPr lang="en-US" sz="1700" dirty="0"/>
          </a:p>
          <a:p>
            <a:pPr lvl="1" algn="just"/>
            <a:r>
              <a:rPr lang="en-US" sz="1700" dirty="0"/>
              <a:t>Matching funds may not: </a:t>
            </a:r>
          </a:p>
          <a:p>
            <a:pPr lvl="2" algn="just"/>
            <a:r>
              <a:rPr lang="en-US" sz="1700" dirty="0"/>
              <a:t>Be counted as the non-Federal share for both this program and another Federal grant program unless otherwise authorized by statute.</a:t>
            </a:r>
          </a:p>
          <a:p>
            <a:pPr lvl="2" algn="just"/>
            <a:r>
              <a:rPr lang="en-US" sz="1700" dirty="0"/>
              <a:t>Consist of previously-incurred costs or previously-expended funds unless first approved by DOT in writing after award announcement, except for awards made to Small Projects at Small Ports.</a:t>
            </a:r>
          </a:p>
          <a:p>
            <a:pPr marL="409575" lvl="1" indent="0" algn="just">
              <a:buNone/>
            </a:pPr>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12</a:t>
            </a:fld>
            <a:endParaRPr lang="en-US" dirty="0"/>
          </a:p>
        </p:txBody>
      </p:sp>
    </p:spTree>
    <p:extLst>
      <p:ext uri="{BB962C8B-B14F-4D97-AF65-F5344CB8AC3E}">
        <p14:creationId xmlns:p14="http://schemas.microsoft.com/office/powerpoint/2010/main" val="3154437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a:t>
            </a:r>
          </a:p>
        </p:txBody>
      </p:sp>
      <p:sp>
        <p:nvSpPr>
          <p:cNvPr id="5" name="Content Placeholder 4"/>
          <p:cNvSpPr>
            <a:spLocks noGrp="1"/>
          </p:cNvSpPr>
          <p:nvPr>
            <p:ph idx="1"/>
          </p:nvPr>
        </p:nvSpPr>
        <p:spPr>
          <a:xfrm>
            <a:off x="510118" y="762000"/>
            <a:ext cx="10919882" cy="6019800"/>
          </a:xfrm>
        </p:spPr>
        <p:txBody>
          <a:bodyPr/>
          <a:lstStyle/>
          <a:p>
            <a:pPr marL="0" indent="0">
              <a:buNone/>
            </a:pPr>
            <a:r>
              <a:rPr lang="en-US" sz="1700" dirty="0"/>
              <a:t>Eligible Projects </a:t>
            </a:r>
            <a:r>
              <a:rPr lang="en-US" sz="1700" i="1" dirty="0"/>
              <a:t>shall be located either within the boundary of a port, or outside the boundary of a port and directly related to port operations or to an intermodal connection to a port</a:t>
            </a:r>
            <a:r>
              <a:rPr lang="en-US" sz="1700" dirty="0"/>
              <a:t>.</a:t>
            </a:r>
          </a:p>
          <a:p>
            <a:pPr marL="409575" lvl="1" indent="0">
              <a:buNone/>
            </a:pPr>
            <a:r>
              <a:rPr lang="en-US" dirty="0"/>
              <a:t>Eligible projects must improve the safety, efficiency, or reliability of: </a:t>
            </a:r>
            <a:r>
              <a:rPr lang="en-US" strike="sngStrike" dirty="0"/>
              <a:t> </a:t>
            </a:r>
          </a:p>
          <a:p>
            <a:pPr marL="409575" lvl="1" indent="0">
              <a:buNone/>
            </a:pPr>
            <a:r>
              <a:rPr lang="en-US" dirty="0"/>
              <a:t>(I)	the loading and unloading of goods at the port; such as for marine terminal equipment;</a:t>
            </a:r>
          </a:p>
          <a:p>
            <a:pPr marL="409575" lvl="1" indent="0">
              <a:buNone/>
            </a:pPr>
            <a:r>
              <a:rPr lang="en-US" dirty="0"/>
              <a:t>(II)	the movement of goods into, out of, around, or within a port; such as for highway or rail infrastructure, intermodal facilities, freight intelligent transportation systems, and digital infrastructure systems;</a:t>
            </a:r>
          </a:p>
          <a:p>
            <a:pPr marL="409575" lvl="1" indent="0">
              <a:buNone/>
            </a:pPr>
            <a:r>
              <a:rPr lang="en-US" dirty="0"/>
              <a:t>(III)	operational improvements, including projects to improve port resilience; or</a:t>
            </a:r>
          </a:p>
          <a:p>
            <a:pPr marL="409575" lvl="1" indent="0">
              <a:buNone/>
            </a:pPr>
            <a:r>
              <a:rPr lang="en-US" dirty="0"/>
              <a:t>(IV) environmental and emissions mitigation measures, including projects for—</a:t>
            </a:r>
          </a:p>
          <a:p>
            <a:pPr marL="1163637" lvl="2" indent="-342900">
              <a:buClr>
                <a:srgbClr val="23405F"/>
              </a:buClr>
              <a:buFont typeface="+mj-lt"/>
              <a:buAutoNum type="alphaLcParenR"/>
            </a:pPr>
            <a:r>
              <a:rPr lang="en-US" sz="1600" dirty="0"/>
              <a:t>port electrification or electrification master planning; </a:t>
            </a:r>
          </a:p>
          <a:p>
            <a:pPr marL="1163637" lvl="2" indent="-342900">
              <a:buClr>
                <a:srgbClr val="23405F"/>
              </a:buClr>
              <a:buFont typeface="+mj-lt"/>
              <a:buAutoNum type="alphaLcParenR"/>
            </a:pPr>
            <a:r>
              <a:rPr lang="en-US" sz="1600" dirty="0"/>
              <a:t>harbor craft or equipment replacements or retrofits; </a:t>
            </a:r>
          </a:p>
          <a:p>
            <a:pPr marL="1163637" lvl="2" indent="-342900">
              <a:buClr>
                <a:srgbClr val="23405F"/>
              </a:buClr>
              <a:buFont typeface="+mj-lt"/>
              <a:buAutoNum type="alphaLcParenR"/>
            </a:pPr>
            <a:r>
              <a:rPr lang="en-US" sz="1600" dirty="0"/>
              <a:t>development of port or terminal microgrids;</a:t>
            </a:r>
          </a:p>
          <a:p>
            <a:pPr marL="1163637" lvl="2" indent="-342900">
              <a:buClr>
                <a:srgbClr val="23405F"/>
              </a:buClr>
              <a:buFont typeface="+mj-lt"/>
              <a:buAutoNum type="alphaLcParenR"/>
            </a:pPr>
            <a:r>
              <a:rPr lang="en-US" sz="1600" dirty="0"/>
              <a:t>provision of idling reduction infrastructure;</a:t>
            </a:r>
          </a:p>
          <a:p>
            <a:pPr marL="1163637" lvl="2" indent="-342900">
              <a:buClr>
                <a:srgbClr val="23405F"/>
              </a:buClr>
              <a:buFont typeface="+mj-lt"/>
              <a:buAutoNum type="alphaLcParenR"/>
            </a:pPr>
            <a:r>
              <a:rPr lang="en-US" sz="1600" dirty="0"/>
              <a:t>purchase of cargo handling equipment and related infrastructure; </a:t>
            </a:r>
          </a:p>
          <a:p>
            <a:pPr marL="1163637" lvl="2" indent="-342900">
              <a:buClr>
                <a:srgbClr val="23405F"/>
              </a:buClr>
              <a:buFont typeface="+mj-lt"/>
              <a:buAutoNum type="alphaLcParenR"/>
            </a:pPr>
            <a:r>
              <a:rPr lang="en-US" sz="1600" dirty="0"/>
              <a:t>worker training to support electrification technology; </a:t>
            </a:r>
          </a:p>
          <a:p>
            <a:pPr marL="1163637" lvl="2" indent="-342900">
              <a:buClr>
                <a:srgbClr val="23405F"/>
              </a:buClr>
              <a:buFont typeface="+mj-lt"/>
              <a:buAutoNum type="alphaLcParenR"/>
            </a:pPr>
            <a:r>
              <a:rPr lang="en-US" sz="1600" dirty="0"/>
              <a:t>installation of port bunkering facilities from ocean-going vessels for fuels;</a:t>
            </a:r>
          </a:p>
          <a:p>
            <a:pPr marL="1163637" lvl="2" indent="-342900">
              <a:buClr>
                <a:srgbClr val="23405F"/>
              </a:buClr>
              <a:buFont typeface="+mj-lt"/>
              <a:buAutoNum type="alphaLcParenR"/>
            </a:pPr>
            <a:r>
              <a:rPr lang="en-US" sz="1600" dirty="0"/>
              <a:t>electric vehicle charging or hydrogen refueling infrastructure for drayage and medium or heavy-duty trucks and locomotives that service the port and related grid upgrades; or</a:t>
            </a:r>
          </a:p>
          <a:p>
            <a:pPr marL="1163637" lvl="2" indent="-342900">
              <a:buClr>
                <a:srgbClr val="23405F"/>
              </a:buClr>
              <a:buFont typeface="+mj-lt"/>
              <a:buAutoNum type="alphaLcParenR"/>
            </a:pPr>
            <a:r>
              <a:rPr lang="en-US" sz="1600" dirty="0"/>
              <a:t>other related port activities, including charging infrastructure, electric rubber-tired gantry cranes, and anti-idling technologies.</a:t>
            </a:r>
          </a:p>
          <a:p>
            <a:pPr marL="461962" lvl="1" indent="0">
              <a:buClr>
                <a:srgbClr val="23405F"/>
              </a:buClr>
              <a:buNone/>
            </a:pPr>
            <a:r>
              <a:rPr lang="en-US" dirty="0"/>
              <a:t>(V)   port and port-related infrastructure that supports seafood and seafood-related businesses, including the  loading and unloading of commercially harvested fish and fish products, seafood processing, cold storage, and other related infrastructure.</a:t>
            </a:r>
          </a:p>
          <a:p>
            <a:pPr lvl="1"/>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13</a:t>
            </a:fld>
            <a:endParaRPr lang="en-US" dirty="0"/>
          </a:p>
        </p:txBody>
      </p:sp>
    </p:spTree>
    <p:extLst>
      <p:ext uri="{BB962C8B-B14F-4D97-AF65-F5344CB8AC3E}">
        <p14:creationId xmlns:p14="http://schemas.microsoft.com/office/powerpoint/2010/main" val="15943853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	</a:t>
            </a:r>
          </a:p>
        </p:txBody>
      </p:sp>
      <p:sp>
        <p:nvSpPr>
          <p:cNvPr id="5" name="Content Placeholder 4"/>
          <p:cNvSpPr>
            <a:spLocks noGrp="1"/>
          </p:cNvSpPr>
          <p:nvPr>
            <p:ph idx="1"/>
          </p:nvPr>
        </p:nvSpPr>
        <p:spPr>
          <a:xfrm>
            <a:off x="762000" y="838200"/>
            <a:ext cx="10363199" cy="5368925"/>
          </a:xfrm>
        </p:spPr>
        <p:txBody>
          <a:bodyPr/>
          <a:lstStyle/>
          <a:p>
            <a:pPr marL="0" indent="0">
              <a:buNone/>
            </a:pPr>
            <a:r>
              <a:rPr lang="en-US" sz="1700" dirty="0"/>
              <a:t>Eligible projects (cont’d) </a:t>
            </a:r>
          </a:p>
          <a:p>
            <a:pPr marL="409575" lvl="1" indent="0">
              <a:buNone/>
            </a:pPr>
            <a:r>
              <a:rPr lang="en-US" sz="1700" dirty="0"/>
              <a:t>Eligible projects also include projects to provide </a:t>
            </a:r>
            <a:r>
              <a:rPr lang="en-US" sz="1700" b="1" dirty="0"/>
              <a:t>shore power </a:t>
            </a:r>
            <a:r>
              <a:rPr lang="en-US" sz="1700" dirty="0"/>
              <a:t>at a port that services both of the following:</a:t>
            </a:r>
          </a:p>
          <a:p>
            <a:pPr lvl="1"/>
            <a:r>
              <a:rPr lang="en-US" sz="1700" dirty="0"/>
              <a:t>Passenger vessels described in section 3507(k) of title 46, United States Code; and</a:t>
            </a:r>
          </a:p>
          <a:p>
            <a:pPr lvl="1"/>
            <a:r>
              <a:rPr lang="en-US" sz="1700" dirty="0"/>
              <a:t>Vessels that move goods or freight.</a:t>
            </a:r>
          </a:p>
          <a:p>
            <a:pPr marL="409575" lvl="1" indent="0">
              <a:buNone/>
            </a:pPr>
            <a:r>
              <a:rPr lang="en-US" sz="1700" i="1" dirty="0"/>
              <a:t>(Note: In FY2025, s</a:t>
            </a:r>
            <a:r>
              <a:rPr lang="en-US" sz="1700" i="1" dirty="0">
                <a:solidFill>
                  <a:srgbClr val="23405F"/>
                </a:solidFill>
                <a:effectLst/>
                <a:ea typeface="Times New Roman" panose="02020603050405020304" pitchFamily="18" charset="0"/>
              </a:rPr>
              <a:t>hore power projects shall be treated as satisfying the primary PIDP statutory purpose of improving the safety, efficiency, or reliability of the movement of goods through ports and intermodal connections to ports.)</a:t>
            </a:r>
            <a:endParaRPr lang="en-US" sz="1700" i="1" dirty="0"/>
          </a:p>
          <a:p>
            <a:pPr marL="409575" lvl="1" indent="0">
              <a:buNone/>
            </a:pPr>
            <a:endParaRPr lang="en-US" sz="1700" dirty="0"/>
          </a:p>
          <a:p>
            <a:pPr marL="409575" lvl="1" indent="0">
              <a:buNone/>
            </a:pPr>
            <a:r>
              <a:rPr lang="en-US" sz="1700" b="1" dirty="0"/>
              <a:t>Development phase activities </a:t>
            </a:r>
            <a:r>
              <a:rPr lang="en-US" sz="1700" dirty="0"/>
              <a:t>(including planning, feasibility analysis, revenue forecasting, environmental review, permitting, and preliminary engineering and design work) and port planning activities are eligible if the activities support one of the eligible project types listed.</a:t>
            </a:r>
          </a:p>
          <a:p>
            <a:pPr lvl="1"/>
            <a:r>
              <a:rPr lang="en-US" sz="1700" dirty="0"/>
              <a:t>Funding will be prioritized for projects that will move into the construction phase within the grant’s performance period.</a:t>
            </a:r>
          </a:p>
          <a:p>
            <a:pPr lvl="1"/>
            <a:r>
              <a:rPr lang="en-US" sz="1700" dirty="0"/>
              <a:t>Applications for development phase activities are subject to an economic vitality analysis (either a small projects at small ports analysis or BCA for large projects).</a:t>
            </a:r>
          </a:p>
          <a:p>
            <a:pPr lvl="1"/>
            <a:r>
              <a:rPr lang="en-US" sz="1700" dirty="0"/>
              <a:t>Under the FY 2025 PIDP, if an application includes right-of-way acquisition, the project will be considered a capital project.</a:t>
            </a:r>
          </a:p>
          <a:p>
            <a:pPr marL="820737" lvl="2" indent="0">
              <a:buNone/>
            </a:pPr>
            <a:endParaRPr lang="en-US" sz="1500" dirty="0">
              <a:solidFill>
                <a:schemeClr val="tx1"/>
              </a:solidFill>
              <a:cs typeface="Segoe UI" panose="020B0502040204020203" pitchFamily="34" charset="0"/>
            </a:endParaRPr>
          </a:p>
          <a:p>
            <a:pPr marL="820737" lvl="2" indent="0">
              <a:buNone/>
            </a:pPr>
            <a:endParaRPr lang="en-US" sz="1700" dirty="0">
              <a:solidFill>
                <a:schemeClr val="tx1"/>
              </a:solidFill>
              <a:cs typeface="Segoe UI" panose="020B0502040204020203" pitchFamily="34" charset="0"/>
            </a:endParaRP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14</a:t>
            </a:fld>
            <a:endParaRPr lang="en-US" dirty="0"/>
          </a:p>
        </p:txBody>
      </p:sp>
    </p:spTree>
    <p:extLst>
      <p:ext uri="{BB962C8B-B14F-4D97-AF65-F5344CB8AC3E}">
        <p14:creationId xmlns:p14="http://schemas.microsoft.com/office/powerpoint/2010/main" val="36940283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	</a:t>
            </a:r>
          </a:p>
        </p:txBody>
      </p:sp>
      <p:sp>
        <p:nvSpPr>
          <p:cNvPr id="5" name="Content Placeholder 4"/>
          <p:cNvSpPr>
            <a:spLocks noGrp="1"/>
          </p:cNvSpPr>
          <p:nvPr>
            <p:ph idx="1"/>
          </p:nvPr>
        </p:nvSpPr>
        <p:spPr>
          <a:xfrm>
            <a:off x="914400" y="990601"/>
            <a:ext cx="10363199" cy="5368925"/>
          </a:xfrm>
        </p:spPr>
        <p:txBody>
          <a:bodyPr/>
          <a:lstStyle/>
          <a:p>
            <a:pPr marL="0" indent="0">
              <a:buNone/>
            </a:pPr>
            <a:r>
              <a:rPr lang="en-US" sz="1700" dirty="0"/>
              <a:t>Ineligible Projects</a:t>
            </a:r>
          </a:p>
          <a:p>
            <a:pPr lvl="2"/>
            <a:r>
              <a:rPr lang="en-US" sz="1700" dirty="0"/>
              <a:t>Vessel construction, reconstruction, reconditioning, or purchase, </a:t>
            </a:r>
            <a:r>
              <a:rPr lang="en-US" sz="1700" i="1" dirty="0"/>
              <a:t>unless</a:t>
            </a:r>
            <a:r>
              <a:rPr lang="en-US" sz="1700" dirty="0"/>
              <a:t> the Secretary determines such a vessel is necessary for an environmental and emissions mitigation project, AND is not receiving assistance under 46 U.S.C. chapter 537.</a:t>
            </a:r>
          </a:p>
          <a:p>
            <a:pPr lvl="2"/>
            <a:r>
              <a:rPr lang="en-US" sz="1700" dirty="0"/>
              <a:t>Projects within a small shipyard;</a:t>
            </a:r>
          </a:p>
          <a:p>
            <a:pPr lvl="2"/>
            <a:r>
              <a:rPr lang="en-US" sz="1700" dirty="0"/>
              <a:t>Improvements to Federally owned facilities; or</a:t>
            </a:r>
          </a:p>
          <a:p>
            <a:pPr lvl="2"/>
            <a:r>
              <a:rPr lang="en-US" sz="1700" dirty="0"/>
              <a:t>Fully automated cargo handling equipment or the installation of terminal infrastructure that is designed for fully automated cargo handling equipment:</a:t>
            </a:r>
          </a:p>
          <a:p>
            <a:pPr lvl="3"/>
            <a:r>
              <a:rPr lang="en-US" sz="1700" dirty="0"/>
              <a:t>In general, fully automated cargo handling systems transfer materials without the need, or with a significantly reduced need, for human assistance are ineligible.</a:t>
            </a:r>
          </a:p>
          <a:p>
            <a:pPr lvl="3"/>
            <a:r>
              <a:rPr lang="en-US" sz="1700" dirty="0">
                <a:cs typeface="Segoe UI" panose="020B0502040204020203" pitchFamily="34" charset="0"/>
              </a:rPr>
              <a:t>Applicants who propose projects that include the acquisition of automated cargo handling equipment must provide the information outlined in the NOFO (Section B.6 of the NOFO re: no net job loss determination).</a:t>
            </a:r>
          </a:p>
          <a:p>
            <a:pPr marL="409575" lvl="1" indent="0">
              <a:buNone/>
            </a:pPr>
            <a:endParaRPr lang="en-US" sz="1900" dirty="0">
              <a:solidFill>
                <a:schemeClr val="tx1"/>
              </a:solidFill>
              <a:cs typeface="Segoe UI" panose="020B0502040204020203" pitchFamily="34" charset="0"/>
            </a:endParaRPr>
          </a:p>
          <a:p>
            <a:pPr lvl="1"/>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15</a:t>
            </a:fld>
            <a:endParaRPr lang="en-US" dirty="0"/>
          </a:p>
        </p:txBody>
      </p:sp>
    </p:spTree>
    <p:extLst>
      <p:ext uri="{BB962C8B-B14F-4D97-AF65-F5344CB8AC3E}">
        <p14:creationId xmlns:p14="http://schemas.microsoft.com/office/powerpoint/2010/main" val="3643097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Eligibility Details</a:t>
            </a: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16</a:t>
            </a:fld>
            <a:endParaRPr lang="en-US" dirty="0"/>
          </a:p>
        </p:txBody>
      </p:sp>
      <p:sp>
        <p:nvSpPr>
          <p:cNvPr id="2" name="TextBox 1">
            <a:extLst>
              <a:ext uri="{FF2B5EF4-FFF2-40B4-BE49-F238E27FC236}">
                <a16:creationId xmlns:a16="http://schemas.microsoft.com/office/drawing/2014/main" id="{BB0B5A22-23A6-4723-9960-1269AFA1120A}"/>
              </a:ext>
            </a:extLst>
          </p:cNvPr>
          <p:cNvSpPr txBox="1"/>
          <p:nvPr/>
        </p:nvSpPr>
        <p:spPr>
          <a:xfrm>
            <a:off x="914400" y="1117680"/>
            <a:ext cx="9982200" cy="3639586"/>
          </a:xfrm>
          <a:prstGeom prst="rect">
            <a:avLst/>
          </a:prstGeom>
          <a:noFill/>
        </p:spPr>
        <p:txBody>
          <a:bodyPr wrap="square" rtlCol="0">
            <a:spAutoFit/>
          </a:bodyPr>
          <a:lstStyle/>
          <a:p>
            <a:pPr defTabSz="820738" eaLnBrk="0" fontAlgn="base" hangingPunct="0">
              <a:spcBef>
                <a:spcPct val="50000"/>
              </a:spcBef>
              <a:spcAft>
                <a:spcPct val="8000"/>
              </a:spcAft>
              <a:buClr>
                <a:srgbClr val="003366"/>
              </a:buClr>
              <a:buSzPct val="110000"/>
            </a:pPr>
            <a:r>
              <a:rPr lang="en-US" sz="1700" b="1" kern="0" dirty="0">
                <a:solidFill>
                  <a:srgbClr val="23405F"/>
                </a:solidFill>
              </a:rPr>
              <a:t>Project Components (See Section B.7 of the NOFO)</a:t>
            </a:r>
          </a:p>
          <a:p>
            <a:pPr lvl="1" defTabSz="820738" eaLnBrk="0" fontAlgn="base" hangingPunct="0">
              <a:spcBef>
                <a:spcPct val="50000"/>
              </a:spcBef>
              <a:spcAft>
                <a:spcPct val="8000"/>
              </a:spcAft>
              <a:buClr>
                <a:srgbClr val="003366"/>
              </a:buClr>
              <a:buSzPct val="110000"/>
            </a:pPr>
            <a:r>
              <a:rPr lang="en-US" sz="1700" kern="0" dirty="0">
                <a:solidFill>
                  <a:srgbClr val="23405F"/>
                </a:solidFill>
              </a:rPr>
              <a:t>Application may describe a project that contains multiple components.  But the multiple components must have a relationship between them.</a:t>
            </a:r>
          </a:p>
          <a:p>
            <a:pPr marL="800100" lvl="1" indent="-342900" defTabSz="820738" eaLnBrk="0" fontAlgn="base" hangingPunct="0">
              <a:spcBef>
                <a:spcPct val="50000"/>
              </a:spcBef>
              <a:spcAft>
                <a:spcPct val="8000"/>
              </a:spcAft>
              <a:buClr>
                <a:srgbClr val="003366"/>
              </a:buClr>
              <a:buSzPct val="110000"/>
              <a:buFont typeface="Arial" panose="020B0604020202020204" pitchFamily="34" charset="0"/>
              <a:buChar char="•"/>
            </a:pPr>
            <a:r>
              <a:rPr lang="en-US" sz="1700" kern="0" dirty="0">
                <a:solidFill>
                  <a:srgbClr val="23405F"/>
                </a:solidFill>
              </a:rPr>
              <a:t>The Department may award funds for a component, instead of the larger project, if that component:</a:t>
            </a:r>
          </a:p>
          <a:p>
            <a:pPr marL="1257300" lvl="2" indent="-342900" defTabSz="820738" eaLnBrk="0" fontAlgn="base" hangingPunct="0">
              <a:spcAft>
                <a:spcPct val="8000"/>
              </a:spcAft>
              <a:buClr>
                <a:srgbClr val="003366"/>
              </a:buClr>
              <a:buSzPct val="110000"/>
              <a:buFont typeface="Arial" panose="020B0604020202020204" pitchFamily="34" charset="0"/>
              <a:buChar char="-"/>
            </a:pPr>
            <a:r>
              <a:rPr lang="en-US" sz="1700" kern="0" dirty="0">
                <a:solidFill>
                  <a:srgbClr val="23405F"/>
                </a:solidFill>
              </a:rPr>
              <a:t>Independently meets all eligibility requirements;</a:t>
            </a:r>
          </a:p>
          <a:p>
            <a:pPr marL="1257300" lvl="2" indent="-342900" defTabSz="820738" eaLnBrk="0" fontAlgn="base" hangingPunct="0">
              <a:spcAft>
                <a:spcPct val="8000"/>
              </a:spcAft>
              <a:buClr>
                <a:srgbClr val="003366"/>
              </a:buClr>
              <a:buSzPct val="110000"/>
              <a:buFont typeface="Arial" panose="020B0604020202020204" pitchFamily="34" charset="0"/>
              <a:buChar char="-"/>
            </a:pPr>
            <a:r>
              <a:rPr lang="en-US" sz="1700" kern="0" dirty="0">
                <a:solidFill>
                  <a:srgbClr val="23405F"/>
                </a:solidFill>
              </a:rPr>
              <a:t>Independently aligns well with the selection criteria; and</a:t>
            </a:r>
          </a:p>
          <a:p>
            <a:pPr marL="1257300" lvl="2" indent="-342900" defTabSz="820738" eaLnBrk="0" fontAlgn="base" hangingPunct="0">
              <a:spcAft>
                <a:spcPct val="8000"/>
              </a:spcAft>
              <a:buClr>
                <a:srgbClr val="003366"/>
              </a:buClr>
              <a:buSzPct val="110000"/>
              <a:buFont typeface="Arial" panose="020B0604020202020204" pitchFamily="34" charset="0"/>
              <a:buChar char="-"/>
            </a:pPr>
            <a:r>
              <a:rPr lang="en-US" sz="1700" kern="0" dirty="0">
                <a:solidFill>
                  <a:srgbClr val="23405F"/>
                </a:solidFill>
              </a:rPr>
              <a:t>Meets NEPA requirements with respect to independent utility.</a:t>
            </a:r>
          </a:p>
          <a:p>
            <a:pPr lvl="1" defTabSz="820738" eaLnBrk="0" fontAlgn="base" hangingPunct="0">
              <a:spcBef>
                <a:spcPct val="50000"/>
              </a:spcBef>
              <a:spcAft>
                <a:spcPct val="8000"/>
              </a:spcAft>
              <a:buClr>
                <a:srgbClr val="003366"/>
              </a:buClr>
              <a:buSzPct val="110000"/>
            </a:pPr>
            <a:r>
              <a:rPr lang="en-US" sz="1700" kern="0" dirty="0">
                <a:solidFill>
                  <a:srgbClr val="23405F"/>
                </a:solidFill>
              </a:rPr>
              <a:t>Projects that include right-of-way acquisition are considered capital projects and should include a timeline for construction.</a:t>
            </a:r>
          </a:p>
          <a:p>
            <a:pPr lvl="1" defTabSz="820738" eaLnBrk="0" fontAlgn="base" hangingPunct="0">
              <a:spcBef>
                <a:spcPct val="50000"/>
              </a:spcBef>
              <a:spcAft>
                <a:spcPct val="8000"/>
              </a:spcAft>
              <a:buClr>
                <a:srgbClr val="003366"/>
              </a:buClr>
              <a:buSzPct val="110000"/>
            </a:pPr>
            <a:r>
              <a:rPr lang="en-US" sz="1700" kern="0" dirty="0">
                <a:solidFill>
                  <a:srgbClr val="23405F"/>
                </a:solidFill>
              </a:rPr>
              <a:t>Each eligible applicant may submit no more than one application.</a:t>
            </a:r>
          </a:p>
        </p:txBody>
      </p:sp>
    </p:spTree>
    <p:extLst>
      <p:ext uri="{BB962C8B-B14F-4D97-AF65-F5344CB8AC3E}">
        <p14:creationId xmlns:p14="http://schemas.microsoft.com/office/powerpoint/2010/main" val="28591983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B81577-6C9F-4EBA-B4BE-68364D22364C}"/>
              </a:ext>
            </a:extLst>
          </p:cNvPr>
          <p:cNvSpPr>
            <a:spLocks noGrp="1"/>
          </p:cNvSpPr>
          <p:nvPr>
            <p:ph idx="1"/>
          </p:nvPr>
        </p:nvSpPr>
        <p:spPr>
          <a:xfrm>
            <a:off x="939800" y="958289"/>
            <a:ext cx="10312399" cy="4941422"/>
          </a:xfrm>
        </p:spPr>
        <p:txBody>
          <a:bodyPr/>
          <a:lstStyle/>
          <a:p>
            <a:pPr marL="0" indent="0" algn="ctr">
              <a:buNone/>
            </a:pPr>
            <a:r>
              <a:rPr lang="en-US" sz="6000" dirty="0"/>
              <a:t>Section D and E of the NOFO</a:t>
            </a:r>
          </a:p>
          <a:p>
            <a:pPr marL="0" indent="0" algn="ctr">
              <a:buNone/>
            </a:pPr>
            <a:r>
              <a:rPr lang="en-US" sz="6000" dirty="0"/>
              <a:t>Application and Submission Information</a:t>
            </a:r>
          </a:p>
          <a:p>
            <a:pPr marL="0" indent="0" algn="ctr">
              <a:buNone/>
            </a:pPr>
            <a:r>
              <a:rPr lang="en-US" sz="6000" dirty="0"/>
              <a:t>(How to Apply)</a:t>
            </a:r>
          </a:p>
          <a:p>
            <a:pPr marL="0" indent="0" algn="ctr">
              <a:buNone/>
            </a:pPr>
            <a:endParaRPr lang="en-US" sz="6000" dirty="0"/>
          </a:p>
        </p:txBody>
      </p:sp>
      <p:sp>
        <p:nvSpPr>
          <p:cNvPr id="2" name="Slide Number Placeholder 2">
            <a:extLst>
              <a:ext uri="{FF2B5EF4-FFF2-40B4-BE49-F238E27FC236}">
                <a16:creationId xmlns:a16="http://schemas.microsoft.com/office/drawing/2014/main" id="{A4FAC92B-A6EA-7549-5451-8AC18598EB00}"/>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17</a:t>
            </a:fld>
            <a:endParaRPr lang="en-US" dirty="0"/>
          </a:p>
        </p:txBody>
      </p:sp>
    </p:spTree>
    <p:extLst>
      <p:ext uri="{BB962C8B-B14F-4D97-AF65-F5344CB8AC3E}">
        <p14:creationId xmlns:p14="http://schemas.microsoft.com/office/powerpoint/2010/main" val="32230273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and Submission Information (How to Apply)	</a:t>
            </a:r>
          </a:p>
        </p:txBody>
      </p:sp>
      <p:sp>
        <p:nvSpPr>
          <p:cNvPr id="3" name="Content Placeholder 2"/>
          <p:cNvSpPr>
            <a:spLocks noGrp="1"/>
          </p:cNvSpPr>
          <p:nvPr>
            <p:ph idx="1"/>
          </p:nvPr>
        </p:nvSpPr>
        <p:spPr>
          <a:xfrm>
            <a:off x="1143000" y="1063627"/>
            <a:ext cx="9982199" cy="4270374"/>
          </a:xfrm>
        </p:spPr>
        <p:txBody>
          <a:bodyPr/>
          <a:lstStyle/>
          <a:p>
            <a:pPr marL="0" indent="0">
              <a:buNone/>
            </a:pPr>
            <a:r>
              <a:rPr lang="en-US" sz="1700" dirty="0"/>
              <a:t>Submission date</a:t>
            </a:r>
          </a:p>
          <a:p>
            <a:pPr lvl="1" algn="just">
              <a:buFontTx/>
              <a:buChar char="-"/>
            </a:pPr>
            <a:r>
              <a:rPr lang="en-US" sz="1700" dirty="0"/>
              <a:t>Application submittal deadline is 11:59:59 E.D.T. on </a:t>
            </a:r>
            <a:r>
              <a:rPr lang="en-US" sz="1700" b="1" u="sng" dirty="0"/>
              <a:t>September 10, 2025</a:t>
            </a:r>
            <a:r>
              <a:rPr lang="en-US" sz="1700" dirty="0"/>
              <a:t>.</a:t>
            </a:r>
          </a:p>
          <a:p>
            <a:pPr lvl="1"/>
            <a:r>
              <a:rPr lang="en-US" sz="1700" dirty="0"/>
              <a:t>Grant applications must be submitted through Grants.gov.</a:t>
            </a:r>
          </a:p>
          <a:p>
            <a:pPr marL="0" indent="0">
              <a:buNone/>
            </a:pPr>
            <a:endParaRPr lang="en-US" sz="1700" dirty="0"/>
          </a:p>
          <a:p>
            <a:pPr marL="0" indent="0">
              <a:buNone/>
            </a:pPr>
            <a:r>
              <a:rPr lang="en-US" sz="1700" dirty="0"/>
              <a:t>Content and form of submission</a:t>
            </a:r>
          </a:p>
          <a:p>
            <a:pPr lvl="1"/>
            <a:r>
              <a:rPr lang="en-US" sz="1700" dirty="0"/>
              <a:t>Standard Form 424 (Application for Federal Assistance)</a:t>
            </a:r>
          </a:p>
          <a:p>
            <a:pPr lvl="1"/>
            <a:r>
              <a:rPr lang="en-US" sz="1700" dirty="0"/>
              <a:t>Project narrative (30 page maximum, excluding cover page and table of contents) per D3.</a:t>
            </a:r>
            <a:endParaRPr lang="en-US" sz="900" dirty="0"/>
          </a:p>
          <a:p>
            <a:pPr lvl="1"/>
            <a:r>
              <a:rPr lang="en-US" sz="1700" dirty="0"/>
              <a:t>Recommended to include:</a:t>
            </a:r>
          </a:p>
          <a:p>
            <a:pPr lvl="2"/>
            <a:r>
              <a:rPr lang="en-US" sz="1700" dirty="0"/>
              <a:t>Budget Information for Construction Programs (SF-424C)</a:t>
            </a:r>
          </a:p>
          <a:p>
            <a:pPr lvl="2"/>
            <a:r>
              <a:rPr lang="en-US" sz="1700" dirty="0"/>
              <a:t>Attachments Form (if attachments)</a:t>
            </a:r>
          </a:p>
          <a:p>
            <a:pPr lvl="3"/>
            <a:r>
              <a:rPr lang="en-US" sz="1700" dirty="0"/>
              <a:t>Available in the Grants.gov opportunity listing</a:t>
            </a:r>
            <a:endParaRPr lang="en-US" sz="1700" strike="sngStrike" dirty="0"/>
          </a:p>
        </p:txBody>
      </p:sp>
      <p:sp>
        <p:nvSpPr>
          <p:cNvPr id="5" name="Slide Number Placeholder 2">
            <a:extLst>
              <a:ext uri="{FF2B5EF4-FFF2-40B4-BE49-F238E27FC236}">
                <a16:creationId xmlns:a16="http://schemas.microsoft.com/office/drawing/2014/main" id="{84F6F00A-320D-2234-0C78-B89A3D0347BA}"/>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18</a:t>
            </a:fld>
            <a:endParaRPr lang="en-US" dirty="0"/>
          </a:p>
        </p:txBody>
      </p:sp>
    </p:spTree>
    <p:extLst>
      <p:ext uri="{BB962C8B-B14F-4D97-AF65-F5344CB8AC3E}">
        <p14:creationId xmlns:p14="http://schemas.microsoft.com/office/powerpoint/2010/main" val="37830345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a:t>
            </a:r>
          </a:p>
        </p:txBody>
      </p:sp>
      <p:sp>
        <p:nvSpPr>
          <p:cNvPr id="3" name="Content Placeholder 2"/>
          <p:cNvSpPr>
            <a:spLocks noGrp="1"/>
          </p:cNvSpPr>
          <p:nvPr>
            <p:ph idx="1"/>
          </p:nvPr>
        </p:nvSpPr>
        <p:spPr>
          <a:xfrm>
            <a:off x="510118" y="987941"/>
            <a:ext cx="10691282" cy="5368925"/>
          </a:xfrm>
        </p:spPr>
        <p:txBody>
          <a:bodyPr/>
          <a:lstStyle/>
          <a:p>
            <a:pPr marL="0" indent="0">
              <a:buNone/>
            </a:pPr>
            <a:r>
              <a:rPr lang="en-US" dirty="0"/>
              <a:t>How to Organize the Project Narrative</a:t>
            </a:r>
          </a:p>
          <a:p>
            <a:pPr lvl="1"/>
            <a:r>
              <a:rPr lang="en-US" sz="1700" dirty="0"/>
              <a:t>Cover Page (discussed in D.2 of the NOFO)</a:t>
            </a:r>
          </a:p>
          <a:p>
            <a:pPr lvl="1"/>
            <a:r>
              <a:rPr lang="en-US" sz="1700" dirty="0"/>
              <a:t>Project Description (discussed in D.3.a.)</a:t>
            </a:r>
          </a:p>
          <a:p>
            <a:pPr lvl="1"/>
            <a:r>
              <a:rPr lang="en-US" sz="1700" dirty="0"/>
              <a:t>Project Location (D.3.b.)</a:t>
            </a:r>
          </a:p>
          <a:p>
            <a:pPr lvl="1"/>
            <a:r>
              <a:rPr lang="en-US" sz="1700" dirty="0"/>
              <a:t>Grant Funds, Sources and Uses of Project Funds (D.3.c.)</a:t>
            </a:r>
          </a:p>
          <a:p>
            <a:pPr lvl="1"/>
            <a:r>
              <a:rPr lang="en-US" sz="1700" dirty="0"/>
              <a:t>Merit Criteria (D.3.d.)</a:t>
            </a:r>
          </a:p>
          <a:p>
            <a:pPr lvl="1"/>
            <a:r>
              <a:rPr lang="en-US" sz="1700" dirty="0"/>
              <a:t>Additional Considerations (D.3.e.)</a:t>
            </a:r>
          </a:p>
          <a:p>
            <a:pPr lvl="1"/>
            <a:r>
              <a:rPr lang="en-US" sz="1700" dirty="0"/>
              <a:t>Statutory Determinations (D.3.f.)</a:t>
            </a:r>
          </a:p>
        </p:txBody>
      </p:sp>
      <p:sp>
        <p:nvSpPr>
          <p:cNvPr id="4" name="Slide Number Placeholder 2">
            <a:extLst>
              <a:ext uri="{FF2B5EF4-FFF2-40B4-BE49-F238E27FC236}">
                <a16:creationId xmlns:a16="http://schemas.microsoft.com/office/drawing/2014/main" id="{64DDC642-8A56-DF66-CE70-79240BE823E0}"/>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19</a:t>
            </a:fld>
            <a:endParaRPr lang="en-US" dirty="0"/>
          </a:p>
        </p:txBody>
      </p:sp>
    </p:spTree>
    <p:extLst>
      <p:ext uri="{BB962C8B-B14F-4D97-AF65-F5344CB8AC3E}">
        <p14:creationId xmlns:p14="http://schemas.microsoft.com/office/powerpoint/2010/main" val="13867533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Funding for FY 2025 Port Infrastructure Development Program (PIDP)</a:t>
            </a: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2</a:t>
            </a:fld>
            <a:endParaRPr lang="en-US" dirty="0"/>
          </a:p>
        </p:txBody>
      </p:sp>
      <p:sp>
        <p:nvSpPr>
          <p:cNvPr id="2" name="TextBox 1"/>
          <p:cNvSpPr txBox="1"/>
          <p:nvPr/>
        </p:nvSpPr>
        <p:spPr>
          <a:xfrm>
            <a:off x="1862356" y="5676722"/>
            <a:ext cx="7772400" cy="923330"/>
          </a:xfrm>
          <a:prstGeom prst="rect">
            <a:avLst/>
          </a:prstGeom>
          <a:noFill/>
        </p:spPr>
        <p:txBody>
          <a:bodyPr wrap="square" rtlCol="0">
            <a:spAutoFit/>
          </a:bodyPr>
          <a:lstStyle/>
          <a:p>
            <a:pPr algn="ctr"/>
            <a:r>
              <a:rPr lang="en-US" dirty="0">
                <a:solidFill>
                  <a:srgbClr val="23405F"/>
                </a:solidFill>
              </a:rPr>
              <a:t>*Up to two percent of this funding may be retained for grant administration and oversight as permitted under 46 U.S.C. 54301(a)(11)(A).</a:t>
            </a:r>
          </a:p>
          <a:p>
            <a:pPr algn="ctr"/>
            <a:r>
              <a:rPr lang="en-US" dirty="0">
                <a:solidFill>
                  <a:srgbClr val="FF0000"/>
                </a:solidFill>
              </a:rPr>
              <a:t> </a:t>
            </a:r>
            <a:r>
              <a:rPr lang="en-US" dirty="0">
                <a:solidFill>
                  <a:schemeClr val="tx1">
                    <a:lumMod val="50000"/>
                    <a:lumOff val="50000"/>
                  </a:schemeClr>
                </a:solidFill>
              </a:rPr>
              <a:t>Questions during the presentation? Email: PIDPGRANTS@DOT.GOV</a:t>
            </a:r>
          </a:p>
        </p:txBody>
      </p:sp>
      <p:pic>
        <p:nvPicPr>
          <p:cNvPr id="6" name="Picture 5">
            <a:extLst>
              <a:ext uri="{FF2B5EF4-FFF2-40B4-BE49-F238E27FC236}">
                <a16:creationId xmlns:a16="http://schemas.microsoft.com/office/drawing/2014/main" id="{87DC85CD-DBB5-4842-A421-F3AC022EA3D1}"/>
              </a:ext>
            </a:extLst>
          </p:cNvPr>
          <p:cNvPicPr>
            <a:picLocks noChangeAspect="1"/>
          </p:cNvPicPr>
          <p:nvPr/>
        </p:nvPicPr>
        <p:blipFill>
          <a:blip r:embed="rId3"/>
          <a:stretch>
            <a:fillRect/>
          </a:stretch>
        </p:blipFill>
        <p:spPr>
          <a:xfrm>
            <a:off x="183641" y="905614"/>
            <a:ext cx="5385832" cy="2980586"/>
          </a:xfrm>
          <a:prstGeom prst="rect">
            <a:avLst/>
          </a:prstGeom>
        </p:spPr>
      </p:pic>
      <p:sp>
        <p:nvSpPr>
          <p:cNvPr id="7" name="Content Placeholder 2">
            <a:extLst>
              <a:ext uri="{FF2B5EF4-FFF2-40B4-BE49-F238E27FC236}">
                <a16:creationId xmlns:a16="http://schemas.microsoft.com/office/drawing/2014/main" id="{0DA14064-F7CF-44D4-9148-6D931AF1DFBB}"/>
              </a:ext>
            </a:extLst>
          </p:cNvPr>
          <p:cNvSpPr>
            <a:spLocks noGrp="1"/>
          </p:cNvSpPr>
          <p:nvPr>
            <p:ph sz="half" idx="1"/>
          </p:nvPr>
        </p:nvSpPr>
        <p:spPr>
          <a:xfrm>
            <a:off x="510118" y="1371600"/>
            <a:ext cx="4819651" cy="3429000"/>
          </a:xfrm>
        </p:spPr>
        <p:txBody>
          <a:bodyPr/>
          <a:lstStyle/>
          <a:p>
            <a:pPr marL="0" indent="0" algn="ctr">
              <a:spcBef>
                <a:spcPts val="0"/>
              </a:spcBef>
              <a:spcAft>
                <a:spcPts val="0"/>
              </a:spcAft>
              <a:buNone/>
            </a:pPr>
            <a:r>
              <a:rPr lang="en-US" sz="1700" dirty="0"/>
              <a:t>Infrastructure Investment and Jobs Act (IIJA) Appropriates $450M for FY 2025 </a:t>
            </a:r>
          </a:p>
          <a:p>
            <a:pPr>
              <a:spcBef>
                <a:spcPts val="600"/>
              </a:spcBef>
            </a:pPr>
            <a:r>
              <a:rPr lang="en-US" sz="1700" dirty="0"/>
              <a:t>No specific set aside for coastal seaports or Great Lakes ports</a:t>
            </a:r>
          </a:p>
          <a:p>
            <a:pPr>
              <a:spcBef>
                <a:spcPts val="600"/>
              </a:spcBef>
            </a:pPr>
            <a:r>
              <a:rPr lang="en-US" sz="1700" dirty="0"/>
              <a:t>No minimum grant size</a:t>
            </a:r>
          </a:p>
        </p:txBody>
      </p:sp>
      <p:pic>
        <p:nvPicPr>
          <p:cNvPr id="8" name="Picture 7">
            <a:extLst>
              <a:ext uri="{FF2B5EF4-FFF2-40B4-BE49-F238E27FC236}">
                <a16:creationId xmlns:a16="http://schemas.microsoft.com/office/drawing/2014/main" id="{F8A7A19B-0D8A-4E68-AEDC-CAB891D2FA9D}"/>
              </a:ext>
            </a:extLst>
          </p:cNvPr>
          <p:cNvPicPr>
            <a:picLocks noChangeAspect="1"/>
          </p:cNvPicPr>
          <p:nvPr/>
        </p:nvPicPr>
        <p:blipFill>
          <a:blip r:embed="rId3"/>
          <a:stretch>
            <a:fillRect/>
          </a:stretch>
        </p:blipFill>
        <p:spPr>
          <a:xfrm>
            <a:off x="6322615" y="905614"/>
            <a:ext cx="5385832" cy="2980586"/>
          </a:xfrm>
          <a:prstGeom prst="rect">
            <a:avLst/>
          </a:prstGeom>
        </p:spPr>
      </p:pic>
      <p:sp>
        <p:nvSpPr>
          <p:cNvPr id="9" name="Content Placeholder 3">
            <a:extLst>
              <a:ext uri="{FF2B5EF4-FFF2-40B4-BE49-F238E27FC236}">
                <a16:creationId xmlns:a16="http://schemas.microsoft.com/office/drawing/2014/main" id="{016E92F6-62A6-4DBC-9E63-786B8BFBEE2E}"/>
              </a:ext>
            </a:extLst>
          </p:cNvPr>
          <p:cNvSpPr txBox="1">
            <a:spLocks/>
          </p:cNvSpPr>
          <p:nvPr/>
        </p:nvSpPr>
        <p:spPr>
          <a:xfrm>
            <a:off x="6477000" y="1371600"/>
            <a:ext cx="4999369" cy="3657600"/>
          </a:xfrm>
          <a:prstGeom prst="rect">
            <a:avLst/>
          </a:prstGeom>
        </p:spPr>
        <p:txBody>
          <a:bodyPr/>
          <a:lst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a:lstStyle>
          <a:p>
            <a:pPr marL="0" indent="0" algn="ctr">
              <a:spcBef>
                <a:spcPts val="0"/>
              </a:spcBef>
              <a:buFont typeface="Wingdings" pitchFamily="2" charset="2"/>
              <a:buNone/>
            </a:pPr>
            <a:r>
              <a:rPr lang="en-US" sz="1700" kern="0" dirty="0"/>
              <a:t>FY 2025 Appropriations Act</a:t>
            </a:r>
          </a:p>
          <a:p>
            <a:pPr>
              <a:spcBef>
                <a:spcPts val="600"/>
              </a:spcBef>
            </a:pPr>
            <a:r>
              <a:rPr lang="en-US" sz="1700" kern="0" dirty="0"/>
              <a:t>Appropriates $50M for FY 2025 </a:t>
            </a:r>
          </a:p>
          <a:p>
            <a:pPr>
              <a:spcBef>
                <a:spcPts val="600"/>
              </a:spcBef>
            </a:pPr>
            <a:r>
              <a:rPr lang="en-US" sz="1700" kern="0" dirty="0"/>
              <a:t>Not less than $42M shall be for coastal seaports or Great Lakes ports</a:t>
            </a:r>
          </a:p>
          <a:p>
            <a:pPr>
              <a:spcBef>
                <a:spcPts val="600"/>
              </a:spcBef>
            </a:pPr>
            <a:r>
              <a:rPr lang="en-US" sz="1700" kern="0" dirty="0"/>
              <a:t>Minimum grant award is $1M</a:t>
            </a:r>
          </a:p>
        </p:txBody>
      </p:sp>
      <p:sp>
        <p:nvSpPr>
          <p:cNvPr id="12" name="Oval 11">
            <a:extLst>
              <a:ext uri="{FF2B5EF4-FFF2-40B4-BE49-F238E27FC236}">
                <a16:creationId xmlns:a16="http://schemas.microsoft.com/office/drawing/2014/main" id="{72695088-A883-460E-85F4-DC3531D5D178}"/>
              </a:ext>
            </a:extLst>
          </p:cNvPr>
          <p:cNvSpPr/>
          <p:nvPr/>
        </p:nvSpPr>
        <p:spPr>
          <a:xfrm>
            <a:off x="1786156" y="4418013"/>
            <a:ext cx="7924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800" b="1" dirty="0">
                <a:solidFill>
                  <a:srgbClr val="23405F"/>
                </a:solidFill>
              </a:rPr>
              <a:t>$500M* total appropriated for FY 2025</a:t>
            </a:r>
            <a:r>
              <a:rPr lang="en-US" sz="1800" dirty="0">
                <a:solidFill>
                  <a:srgbClr val="23405F"/>
                </a:solidFill>
              </a:rPr>
              <a:t>.</a:t>
            </a:r>
          </a:p>
        </p:txBody>
      </p:sp>
    </p:spTree>
    <p:extLst>
      <p:ext uri="{BB962C8B-B14F-4D97-AF65-F5344CB8AC3E}">
        <p14:creationId xmlns:p14="http://schemas.microsoft.com/office/powerpoint/2010/main" val="356154299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a:t>
            </a:r>
          </a:p>
        </p:txBody>
      </p:sp>
      <p:sp>
        <p:nvSpPr>
          <p:cNvPr id="7" name="Content Placeholder 2">
            <a:extLst>
              <a:ext uri="{FF2B5EF4-FFF2-40B4-BE49-F238E27FC236}">
                <a16:creationId xmlns:a16="http://schemas.microsoft.com/office/drawing/2014/main" id="{64AFADAD-EC5E-43CE-9BC3-F5EA16153335}"/>
              </a:ext>
            </a:extLst>
          </p:cNvPr>
          <p:cNvSpPr>
            <a:spLocks noGrp="1"/>
          </p:cNvSpPr>
          <p:nvPr>
            <p:ph idx="1"/>
          </p:nvPr>
        </p:nvSpPr>
        <p:spPr>
          <a:xfrm>
            <a:off x="510118" y="987941"/>
            <a:ext cx="10515600" cy="5031859"/>
          </a:xfrm>
        </p:spPr>
        <p:txBody>
          <a:bodyPr/>
          <a:lstStyle/>
          <a:p>
            <a:pPr marL="0" indent="0">
              <a:buNone/>
            </a:pPr>
            <a:r>
              <a:rPr lang="en-US" sz="1700" dirty="0"/>
              <a:t>Project Description</a:t>
            </a:r>
          </a:p>
          <a:p>
            <a:pPr lvl="1"/>
            <a:r>
              <a:rPr lang="en-US" sz="1700" dirty="0"/>
              <a:t>Include a concise description of the project, the challenges it is intended to address and how it will address those challenges.</a:t>
            </a:r>
          </a:p>
          <a:p>
            <a:pPr lvl="1"/>
            <a:r>
              <a:rPr lang="en-US" sz="1700" dirty="0"/>
              <a:t>Use this section to put the project in a broader context: How does it relate to other capital development initiatives the applicant is pursuing? Does it support or enhance other projects in the area (in particular, other Federal investments)?  </a:t>
            </a:r>
          </a:p>
          <a:p>
            <a:pPr lvl="1"/>
            <a:r>
              <a:rPr lang="en-US" sz="1700" dirty="0"/>
              <a:t>A statement that the applicant has the authority to plan, construct, own, operate, and maintain the project.</a:t>
            </a:r>
          </a:p>
          <a:p>
            <a:pPr lvl="1"/>
            <a:r>
              <a:rPr lang="en-US" sz="1700" dirty="0"/>
              <a:t>Description of intended subaward activities.</a:t>
            </a:r>
          </a:p>
          <a:p>
            <a:pPr lvl="1"/>
            <a:r>
              <a:rPr lang="en-US" sz="1700" dirty="0"/>
              <a:t>Description of dredging activities.</a:t>
            </a:r>
          </a:p>
          <a:p>
            <a:pPr lvl="1"/>
            <a:r>
              <a:rPr lang="en-US" sz="1700" dirty="0"/>
              <a:t>For large project applicants applying to acquire digital infrastructure or a software component, provide digital infrastructure certification.</a:t>
            </a:r>
          </a:p>
          <a:p>
            <a:pPr lvl="1"/>
            <a:endParaRPr lang="en-US" dirty="0"/>
          </a:p>
        </p:txBody>
      </p:sp>
      <p:sp>
        <p:nvSpPr>
          <p:cNvPr id="3" name="Slide Number Placeholder 2">
            <a:extLst>
              <a:ext uri="{FF2B5EF4-FFF2-40B4-BE49-F238E27FC236}">
                <a16:creationId xmlns:a16="http://schemas.microsoft.com/office/drawing/2014/main" id="{BA1CA26F-4108-BBD0-2057-53A4CA0F4248}"/>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20</a:t>
            </a:fld>
            <a:endParaRPr lang="en-US" dirty="0"/>
          </a:p>
        </p:txBody>
      </p:sp>
    </p:spTree>
    <p:extLst>
      <p:ext uri="{BB962C8B-B14F-4D97-AF65-F5344CB8AC3E}">
        <p14:creationId xmlns:p14="http://schemas.microsoft.com/office/powerpoint/2010/main" val="3141650716"/>
      </p:ext>
    </p:extLst>
  </p:cSld>
  <p:clrMapOvr>
    <a:masterClrMapping/>
  </p:clrMapOvr>
  <p:transition/>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a:t>
            </a:r>
          </a:p>
        </p:txBody>
      </p:sp>
      <p:sp>
        <p:nvSpPr>
          <p:cNvPr id="7" name="Content Placeholder 2">
            <a:extLst>
              <a:ext uri="{FF2B5EF4-FFF2-40B4-BE49-F238E27FC236}">
                <a16:creationId xmlns:a16="http://schemas.microsoft.com/office/drawing/2014/main" id="{64AFADAD-EC5E-43CE-9BC3-F5EA16153335}"/>
              </a:ext>
            </a:extLst>
          </p:cNvPr>
          <p:cNvSpPr>
            <a:spLocks noGrp="1"/>
          </p:cNvSpPr>
          <p:nvPr>
            <p:ph idx="1"/>
          </p:nvPr>
        </p:nvSpPr>
        <p:spPr>
          <a:xfrm>
            <a:off x="510118" y="987941"/>
            <a:ext cx="10515600" cy="5031859"/>
          </a:xfrm>
        </p:spPr>
        <p:txBody>
          <a:bodyPr/>
          <a:lstStyle/>
          <a:p>
            <a:pPr marL="0" indent="0">
              <a:buNone/>
            </a:pPr>
            <a:r>
              <a:rPr lang="en-US" sz="1700" dirty="0"/>
              <a:t>Project Location</a:t>
            </a:r>
          </a:p>
          <a:p>
            <a:pPr lvl="1"/>
            <a:r>
              <a:rPr lang="en-US" sz="1700" dirty="0"/>
              <a:t>Describe the project location precisely</a:t>
            </a:r>
          </a:p>
          <a:p>
            <a:pPr lvl="2"/>
            <a:r>
              <a:rPr lang="en-US" sz="1700" dirty="0"/>
              <a:t>Consider including maps and other geospatial data (GIS coordinates in Lat/Long decimal format are recommended) so that the reviewer can understand how it connects to existing infrastructure.</a:t>
            </a:r>
          </a:p>
          <a:p>
            <a:pPr lvl="1"/>
            <a:r>
              <a:rPr lang="en-US" sz="1700" dirty="0"/>
              <a:t>Identify the project location: </a:t>
            </a:r>
          </a:p>
          <a:p>
            <a:pPr lvl="2"/>
            <a:r>
              <a:rPr lang="en-US" sz="1700" dirty="0"/>
              <a:t>Is it in a rural or urban area? (use mapping tool linked at bottom of page 9 on the NOFO)</a:t>
            </a:r>
          </a:p>
          <a:p>
            <a:pPr lvl="2"/>
            <a:r>
              <a:rPr lang="en-US" sz="1700" dirty="0"/>
              <a:t>Is it at a coastal seaport, Great Lakes port, or inland river port?</a:t>
            </a:r>
          </a:p>
          <a:p>
            <a:pPr lvl="2"/>
            <a:r>
              <a:rPr lang="en-US" sz="1700" dirty="0"/>
              <a:t>Is it a small project at a small port?</a:t>
            </a:r>
          </a:p>
          <a:p>
            <a:pPr lvl="1"/>
            <a:endParaRPr lang="en-US" dirty="0"/>
          </a:p>
        </p:txBody>
      </p:sp>
      <p:sp>
        <p:nvSpPr>
          <p:cNvPr id="3" name="Slide Number Placeholder 2">
            <a:extLst>
              <a:ext uri="{FF2B5EF4-FFF2-40B4-BE49-F238E27FC236}">
                <a16:creationId xmlns:a16="http://schemas.microsoft.com/office/drawing/2014/main" id="{BA1CA26F-4108-BBD0-2057-53A4CA0F4248}"/>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21</a:t>
            </a:fld>
            <a:endParaRPr lang="en-US" dirty="0"/>
          </a:p>
        </p:txBody>
      </p:sp>
    </p:spTree>
    <p:extLst>
      <p:ext uri="{BB962C8B-B14F-4D97-AF65-F5344CB8AC3E}">
        <p14:creationId xmlns:p14="http://schemas.microsoft.com/office/powerpoint/2010/main" val="8587097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a:t>
            </a:r>
          </a:p>
        </p:txBody>
      </p:sp>
      <p:sp>
        <p:nvSpPr>
          <p:cNvPr id="3" name="Content Placeholder 2"/>
          <p:cNvSpPr>
            <a:spLocks noGrp="1"/>
          </p:cNvSpPr>
          <p:nvPr>
            <p:ph idx="1"/>
          </p:nvPr>
        </p:nvSpPr>
        <p:spPr>
          <a:xfrm>
            <a:off x="510118" y="1050343"/>
            <a:ext cx="10820400" cy="5565775"/>
          </a:xfrm>
        </p:spPr>
        <p:txBody>
          <a:bodyPr/>
          <a:lstStyle/>
          <a:p>
            <a:pPr marL="0" indent="0">
              <a:buNone/>
            </a:pPr>
            <a:r>
              <a:rPr lang="en-US" sz="1700" dirty="0"/>
              <a:t>Grant Funds, Sources and Uses of Project Funds </a:t>
            </a:r>
            <a:endParaRPr lang="en-US" sz="1700" strike="sngStrike" dirty="0">
              <a:highlight>
                <a:srgbClr val="FFFF00"/>
              </a:highlight>
            </a:endParaRPr>
          </a:p>
          <a:p>
            <a:pPr lvl="1"/>
            <a:r>
              <a:rPr lang="en-US" sz="1700" dirty="0"/>
              <a:t>At a minimum, this section should include:</a:t>
            </a:r>
          </a:p>
          <a:p>
            <a:pPr lvl="2"/>
            <a:r>
              <a:rPr lang="en-US" sz="1700" dirty="0"/>
              <a:t>Project costs;</a:t>
            </a:r>
          </a:p>
          <a:p>
            <a:pPr lvl="2"/>
            <a:r>
              <a:rPr lang="en-US" sz="1700" dirty="0"/>
              <a:t>Sources and amount of funds;</a:t>
            </a:r>
          </a:p>
          <a:p>
            <a:pPr lvl="2"/>
            <a:r>
              <a:rPr lang="en-US" sz="1700" dirty="0"/>
              <a:t>Documentation of non-Federal funding commitments;</a:t>
            </a:r>
          </a:p>
          <a:p>
            <a:pPr lvl="2"/>
            <a:r>
              <a:rPr lang="en-US" sz="1700" dirty="0"/>
              <a:t>Information on the required non-Federal match for Federal funds; </a:t>
            </a:r>
          </a:p>
          <a:p>
            <a:pPr lvl="2"/>
            <a:r>
              <a:rPr lang="en-US" sz="1700" dirty="0"/>
              <a:t>A budget that shows how each source of funds will be spent; and</a:t>
            </a:r>
          </a:p>
          <a:p>
            <a:pPr lvl="2"/>
            <a:r>
              <a:rPr lang="en-US" sz="1700" dirty="0"/>
              <a:t>Any expenses proposed during the period between grant award announcement and obligation that the project sponsor intends to request MARAD pre-award approval for pursuant to 46 USC 54301(a)(10)(B) or 2 CFR 200.458.</a:t>
            </a:r>
          </a:p>
          <a:p>
            <a:pPr lvl="2"/>
            <a:endParaRPr lang="en-US" sz="1700" dirty="0"/>
          </a:p>
          <a:p>
            <a:pPr lvl="3"/>
            <a:endParaRPr lang="en-US" dirty="0"/>
          </a:p>
        </p:txBody>
      </p:sp>
      <p:sp>
        <p:nvSpPr>
          <p:cNvPr id="4" name="Slide Number Placeholder 2">
            <a:extLst>
              <a:ext uri="{FF2B5EF4-FFF2-40B4-BE49-F238E27FC236}">
                <a16:creationId xmlns:a16="http://schemas.microsoft.com/office/drawing/2014/main" id="{C83FF73B-F6E9-1378-38BC-5205A20B27C8}"/>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22</a:t>
            </a:fld>
            <a:endParaRPr lang="en-US" dirty="0"/>
          </a:p>
        </p:txBody>
      </p:sp>
    </p:spTree>
    <p:extLst>
      <p:ext uri="{BB962C8B-B14F-4D97-AF65-F5344CB8AC3E}">
        <p14:creationId xmlns:p14="http://schemas.microsoft.com/office/powerpoint/2010/main" val="10008183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Evaluation Criteria	</a:t>
            </a:r>
          </a:p>
        </p:txBody>
      </p:sp>
      <p:sp>
        <p:nvSpPr>
          <p:cNvPr id="3" name="Content Placeholder 2"/>
          <p:cNvSpPr>
            <a:spLocks noGrp="1"/>
          </p:cNvSpPr>
          <p:nvPr>
            <p:ph idx="1"/>
          </p:nvPr>
        </p:nvSpPr>
        <p:spPr>
          <a:xfrm>
            <a:off x="510118" y="795853"/>
            <a:ext cx="10210799" cy="5565775"/>
          </a:xfrm>
        </p:spPr>
        <p:txBody>
          <a:bodyPr/>
          <a:lstStyle/>
          <a:p>
            <a:pPr marL="0" marR="0" lvl="0" indent="0" algn="l" defTabSz="820738" rtl="0" eaLnBrk="0" fontAlgn="base" latinLnBrk="0" hangingPunct="0">
              <a:lnSpc>
                <a:spcPct val="100000"/>
              </a:lnSpc>
              <a:spcBef>
                <a:spcPct val="50000"/>
              </a:spcBef>
              <a:spcAft>
                <a:spcPct val="8000"/>
              </a:spcAft>
              <a:buClr>
                <a:srgbClr val="003366"/>
              </a:buClr>
              <a:buSzPct val="110000"/>
              <a:buFont typeface="Wingdings" pitchFamily="2" charset="2"/>
              <a:buNone/>
              <a:tabLst/>
              <a:defRPr/>
            </a:pPr>
            <a:r>
              <a:rPr kumimoji="0" lang="en-US" sz="1700" b="1" i="0" u="none" strike="noStrike" kern="0" cap="none" spc="0" normalizeH="0" baseline="0" noProof="0" dirty="0">
                <a:ln>
                  <a:noFill/>
                </a:ln>
                <a:solidFill>
                  <a:srgbClr val="23405F"/>
                </a:solidFill>
                <a:effectLst/>
                <a:uLnTx/>
                <a:uFillTx/>
                <a:latin typeface="Arial"/>
                <a:ea typeface="+mn-ea"/>
                <a:cs typeface="+mn-cs"/>
              </a:rPr>
              <a:t>Summary of </a:t>
            </a:r>
            <a:r>
              <a:rPr lang="en-US" sz="1700" dirty="0">
                <a:latin typeface="Arial"/>
              </a:rPr>
              <a:t>the E</a:t>
            </a:r>
            <a:r>
              <a:rPr kumimoji="0" lang="en-US" sz="1700" b="1" i="0" u="none" strike="noStrike" kern="0" cap="none" spc="0" normalizeH="0" baseline="0" noProof="0" dirty="0">
                <a:ln>
                  <a:noFill/>
                </a:ln>
                <a:solidFill>
                  <a:srgbClr val="23405F"/>
                </a:solidFill>
                <a:effectLst/>
                <a:uLnTx/>
                <a:uFillTx/>
                <a:latin typeface="Arial"/>
                <a:ea typeface="+mn-ea"/>
                <a:cs typeface="+mn-cs"/>
              </a:rPr>
              <a:t>valuation Criteria</a:t>
            </a:r>
          </a:p>
          <a:p>
            <a:pPr marL="0" marR="0" lvl="0" indent="0" algn="l" defTabSz="820738" rtl="0" eaLnBrk="0" fontAlgn="base" latinLnBrk="0" hangingPunct="0">
              <a:lnSpc>
                <a:spcPct val="100000"/>
              </a:lnSpc>
              <a:spcBef>
                <a:spcPct val="50000"/>
              </a:spcBef>
              <a:spcAft>
                <a:spcPct val="8000"/>
              </a:spcAft>
              <a:buClr>
                <a:srgbClr val="003366"/>
              </a:buClr>
              <a:buSzPct val="110000"/>
              <a:buFont typeface="Wingdings" pitchFamily="2" charset="2"/>
              <a:buNone/>
              <a:tabLst/>
              <a:defRPr/>
            </a:pPr>
            <a:r>
              <a:rPr kumimoji="0" lang="en-US" sz="1700" b="1" i="0" u="none" strike="noStrike" kern="0" cap="none" spc="0" normalizeH="0" baseline="0" noProof="0" dirty="0">
                <a:ln>
                  <a:noFill/>
                </a:ln>
                <a:solidFill>
                  <a:srgbClr val="23405F"/>
                </a:solidFill>
                <a:effectLst/>
                <a:uLnTx/>
                <a:uFillTx/>
                <a:latin typeface="Arial"/>
                <a:ea typeface="+mn-ea"/>
                <a:cs typeface="+mn-cs"/>
              </a:rPr>
              <a:t>Merit Criteria  </a:t>
            </a:r>
          </a:p>
          <a:p>
            <a:pPr marL="1025525" marR="0" lvl="2" indent="-204788" algn="l" defTabSz="820738" rtl="0" eaLnBrk="0" fontAlgn="base" latinLnBrk="0" hangingPunct="0">
              <a:lnSpc>
                <a:spcPct val="100000"/>
              </a:lnSpc>
              <a:spcBef>
                <a:spcPct val="20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Achieving Safety, Efficiency, or Reliability Improvements; </a:t>
            </a:r>
          </a:p>
          <a:p>
            <a:pPr marL="1025525" marR="0" lvl="2" indent="-204788" algn="l" defTabSz="820738" rtl="0" eaLnBrk="0" fontAlgn="base" latinLnBrk="0" hangingPunct="0">
              <a:lnSpc>
                <a:spcPct val="100000"/>
              </a:lnSpc>
              <a:spcBef>
                <a:spcPct val="20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Supporting Economic Vitality;</a:t>
            </a:r>
          </a:p>
          <a:p>
            <a:pPr marL="1025525" marR="0" lvl="2" indent="-204788" algn="l" defTabSz="820738" rtl="0" eaLnBrk="0" fontAlgn="base" latinLnBrk="0" hangingPunct="0">
              <a:lnSpc>
                <a:spcPct val="100000"/>
              </a:lnSpc>
              <a:spcBef>
                <a:spcPct val="20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Leveraging Federal Funding; and</a:t>
            </a:r>
          </a:p>
          <a:p>
            <a:pPr marL="1025525" marR="0" lvl="2" indent="-204788" algn="l" defTabSz="820738" rtl="0" eaLnBrk="0" fontAlgn="base" latinLnBrk="0" hangingPunct="0">
              <a:lnSpc>
                <a:spcPct val="100000"/>
              </a:lnSpc>
              <a:spcBef>
                <a:spcPct val="20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Port Resilience.</a:t>
            </a:r>
          </a:p>
          <a:p>
            <a:pPr marL="0" marR="0" lvl="0" indent="0" algn="l" defTabSz="820738" rtl="0" eaLnBrk="0" fontAlgn="base" latinLnBrk="0" hangingPunct="0">
              <a:lnSpc>
                <a:spcPct val="100000"/>
              </a:lnSpc>
              <a:spcBef>
                <a:spcPct val="50000"/>
              </a:spcBef>
              <a:spcAft>
                <a:spcPct val="8000"/>
              </a:spcAft>
              <a:buClr>
                <a:srgbClr val="003366"/>
              </a:buClr>
              <a:buSzPct val="110000"/>
              <a:buNone/>
              <a:tabLst/>
              <a:defRPr/>
            </a:pPr>
            <a:r>
              <a:rPr kumimoji="0" lang="en-US" sz="1700" b="1" i="0" u="none" strike="noStrike" kern="0" cap="none" spc="0" normalizeH="0" baseline="0" noProof="0" dirty="0">
                <a:ln>
                  <a:noFill/>
                </a:ln>
                <a:solidFill>
                  <a:srgbClr val="23405F"/>
                </a:solidFill>
                <a:effectLst/>
                <a:uLnTx/>
                <a:uFillTx/>
                <a:latin typeface="Arial"/>
                <a:ea typeface="+mn-ea"/>
                <a:cs typeface="+mn-cs"/>
              </a:rPr>
              <a:t>Additional Considerations  </a:t>
            </a:r>
            <a:endParaRPr lang="en-US" sz="1700" dirty="0"/>
          </a:p>
          <a:p>
            <a:pPr lvl="2"/>
            <a:r>
              <a:rPr lang="en-US" sz="1700" dirty="0"/>
              <a:t>Project Readiness</a:t>
            </a:r>
          </a:p>
          <a:p>
            <a:pPr lvl="3"/>
            <a:r>
              <a:rPr lang="en-US" sz="1700" dirty="0"/>
              <a:t>Technical Capacity; and</a:t>
            </a:r>
          </a:p>
          <a:p>
            <a:pPr lvl="3"/>
            <a:r>
              <a:rPr lang="en-US" sz="1700" dirty="0"/>
              <a:t>Environmental Risk. </a:t>
            </a:r>
          </a:p>
          <a:p>
            <a:pPr lvl="2"/>
            <a:r>
              <a:rPr lang="en-US" sz="1700" dirty="0"/>
              <a:t>Workforce Development and Job Quality</a:t>
            </a:r>
          </a:p>
          <a:p>
            <a:pPr marL="23812" indent="0">
              <a:buNone/>
            </a:pPr>
            <a:r>
              <a:rPr lang="en-US" sz="1700" dirty="0"/>
              <a:t>Statutory Determinations</a:t>
            </a:r>
          </a:p>
          <a:p>
            <a:pPr lvl="2"/>
            <a:endParaRPr lang="en-US" sz="1700" dirty="0"/>
          </a:p>
          <a:p>
            <a:pPr lvl="3"/>
            <a:endParaRPr lang="en-US" dirty="0"/>
          </a:p>
        </p:txBody>
      </p:sp>
      <p:sp>
        <p:nvSpPr>
          <p:cNvPr id="4" name="Slide Number Placeholder 2">
            <a:extLst>
              <a:ext uri="{FF2B5EF4-FFF2-40B4-BE49-F238E27FC236}">
                <a16:creationId xmlns:a16="http://schemas.microsoft.com/office/drawing/2014/main" id="{759785E4-A440-69B1-7352-2ABB7F643B64}"/>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23</a:t>
            </a:fld>
            <a:endParaRPr lang="en-US" dirty="0"/>
          </a:p>
        </p:txBody>
      </p:sp>
    </p:spTree>
    <p:extLst>
      <p:ext uri="{BB962C8B-B14F-4D97-AF65-F5344CB8AC3E}">
        <p14:creationId xmlns:p14="http://schemas.microsoft.com/office/powerpoint/2010/main" val="1783873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Merit Criteria	</a:t>
            </a:r>
          </a:p>
        </p:txBody>
      </p:sp>
      <p:sp>
        <p:nvSpPr>
          <p:cNvPr id="3" name="Content Placeholder 2"/>
          <p:cNvSpPr>
            <a:spLocks noGrp="1"/>
          </p:cNvSpPr>
          <p:nvPr>
            <p:ph idx="1"/>
          </p:nvPr>
        </p:nvSpPr>
        <p:spPr>
          <a:xfrm>
            <a:off x="508508" y="1060508"/>
            <a:ext cx="9296400" cy="5105400"/>
          </a:xfrm>
        </p:spPr>
        <p:txBody>
          <a:bodyPr/>
          <a:lstStyle/>
          <a:p>
            <a:pPr marL="0" indent="0">
              <a:buNone/>
            </a:pPr>
            <a:r>
              <a:rPr lang="en-US" sz="1700" dirty="0"/>
              <a:t>Merit Criteria – </a:t>
            </a:r>
            <a:r>
              <a:rPr lang="en-US" sz="1700" b="1" dirty="0"/>
              <a:t>Achieving Safety, Efficiency, or Reliability Improvements</a:t>
            </a:r>
          </a:p>
          <a:p>
            <a:pPr marL="409575" lvl="1" indent="0">
              <a:spcBef>
                <a:spcPts val="0"/>
              </a:spcBef>
              <a:buNone/>
            </a:pPr>
            <a:endParaRPr lang="en-US" dirty="0"/>
          </a:p>
          <a:p>
            <a:pPr marL="409575" lvl="1" indent="0">
              <a:lnSpc>
                <a:spcPct val="100000"/>
              </a:lnSpc>
              <a:spcBef>
                <a:spcPts val="0"/>
              </a:spcBef>
              <a:buNone/>
            </a:pPr>
            <a:r>
              <a:rPr lang="en-US" sz="1700" dirty="0"/>
              <a:t>Demonstrated through one or more of the following:</a:t>
            </a:r>
            <a:br>
              <a:rPr lang="en-US" sz="1700" dirty="0"/>
            </a:br>
            <a:endParaRPr lang="en-US" sz="1700" dirty="0"/>
          </a:p>
          <a:p>
            <a:pPr marL="752475" lvl="1" indent="-342900">
              <a:buClr>
                <a:srgbClr val="23405F"/>
              </a:buClr>
              <a:buFont typeface="+mj-lt"/>
              <a:buAutoNum type="arabicPeriod"/>
            </a:pPr>
            <a:r>
              <a:rPr lang="en-US" sz="1700" b="1" dirty="0"/>
              <a:t>Safety Improvements</a:t>
            </a:r>
          </a:p>
          <a:p>
            <a:pPr marL="1054100" lvl="2" indent="-285750">
              <a:buClr>
                <a:srgbClr val="23405F"/>
              </a:buClr>
            </a:pPr>
            <a:r>
              <a:rPr lang="en-US" sz="1700" dirty="0"/>
              <a:t>Protects those in the port from safety risks.</a:t>
            </a:r>
          </a:p>
          <a:p>
            <a:pPr marL="1054100" lvl="2" indent="-285750">
              <a:buClr>
                <a:srgbClr val="23405F"/>
              </a:buClr>
            </a:pPr>
            <a:r>
              <a:rPr lang="en-US" sz="1700" dirty="0"/>
              <a:t>Reduces fatalities and/or serious injuries related to port operations.</a:t>
            </a:r>
          </a:p>
          <a:p>
            <a:pPr marL="1054100" lvl="2" indent="-285750">
              <a:buClr>
                <a:srgbClr val="23405F"/>
              </a:buClr>
            </a:pPr>
            <a:r>
              <a:rPr lang="en-US" sz="1700" dirty="0"/>
              <a:t>Incorporates specific safety improvements part of a documented risk reduction mitigation strategy and that have port-wide impact.</a:t>
            </a:r>
          </a:p>
          <a:p>
            <a:pPr marL="752475" lvl="1" indent="-342900">
              <a:buClr>
                <a:srgbClr val="23405F"/>
              </a:buClr>
              <a:buFont typeface="+mj-lt"/>
              <a:buAutoNum type="arabicPeriod"/>
            </a:pPr>
            <a:r>
              <a:rPr lang="en-US" sz="1700" b="1" dirty="0"/>
              <a:t>Efficiency Benefits;</a:t>
            </a:r>
          </a:p>
          <a:p>
            <a:pPr marL="1111250" lvl="2" indent="-342900">
              <a:buClr>
                <a:srgbClr val="23405F"/>
              </a:buClr>
            </a:pPr>
            <a:r>
              <a:rPr lang="en-US" sz="1700" dirty="0"/>
              <a:t>Whether and how the project improves cargo throughput at a port.</a:t>
            </a:r>
          </a:p>
          <a:p>
            <a:pPr marL="752475" lvl="1" indent="-342900">
              <a:buClr>
                <a:srgbClr val="23405F"/>
              </a:buClr>
              <a:buFont typeface="+mj-lt"/>
              <a:buAutoNum type="arabicPeriod"/>
            </a:pPr>
            <a:r>
              <a:rPr lang="en-US" sz="1700" b="1" dirty="0"/>
              <a:t>Reliability Improvements</a:t>
            </a:r>
          </a:p>
          <a:p>
            <a:pPr marL="1111250" lvl="2" indent="-342900">
              <a:buClr>
                <a:srgbClr val="23405F"/>
              </a:buClr>
            </a:pPr>
            <a:r>
              <a:rPr lang="en-US" sz="1700" dirty="0"/>
              <a:t>Whether and how the project incorporates reliability enhancements that improve the dependability of cargo operations.</a:t>
            </a:r>
          </a:p>
        </p:txBody>
      </p:sp>
      <p:sp>
        <p:nvSpPr>
          <p:cNvPr id="5" name="Slide Number Placeholder 2">
            <a:extLst>
              <a:ext uri="{FF2B5EF4-FFF2-40B4-BE49-F238E27FC236}">
                <a16:creationId xmlns:a16="http://schemas.microsoft.com/office/drawing/2014/main" id="{10E070B4-41B2-44CC-E848-C57EE3AE64BE}"/>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24</a:t>
            </a:fld>
            <a:endParaRPr lang="en-US" dirty="0"/>
          </a:p>
        </p:txBody>
      </p:sp>
    </p:spTree>
    <p:extLst>
      <p:ext uri="{BB962C8B-B14F-4D97-AF65-F5344CB8AC3E}">
        <p14:creationId xmlns:p14="http://schemas.microsoft.com/office/powerpoint/2010/main" val="9148344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Economic Vitality, Large Projects	</a:t>
            </a:r>
          </a:p>
        </p:txBody>
      </p:sp>
      <p:sp>
        <p:nvSpPr>
          <p:cNvPr id="3" name="Content Placeholder 2"/>
          <p:cNvSpPr>
            <a:spLocks noGrp="1"/>
          </p:cNvSpPr>
          <p:nvPr>
            <p:ph idx="1"/>
          </p:nvPr>
        </p:nvSpPr>
        <p:spPr>
          <a:xfrm>
            <a:off x="510118" y="975757"/>
            <a:ext cx="9906000" cy="5565775"/>
          </a:xfrm>
        </p:spPr>
        <p:txBody>
          <a:bodyPr/>
          <a:lstStyle/>
          <a:p>
            <a:pPr marL="0" indent="0">
              <a:buNone/>
            </a:pPr>
            <a:r>
              <a:rPr lang="en-US" sz="1700" b="1" dirty="0"/>
              <a:t>Economic Vitality – Large Project Benefit-Cost Analysis (BCA)</a:t>
            </a:r>
            <a:endParaRPr lang="en-US" sz="1700" b="1" strike="sngStrike" dirty="0"/>
          </a:p>
          <a:p>
            <a:pPr lvl="2"/>
            <a:r>
              <a:rPr lang="en-US" sz="1700" dirty="0"/>
              <a:t>In the narrative, summarize the results of the applicant’s analysis of the BCA of the project.</a:t>
            </a:r>
          </a:p>
          <a:p>
            <a:pPr lvl="2"/>
            <a:r>
              <a:rPr lang="en-US" sz="1700" dirty="0"/>
              <a:t>The BCA itself should be submitted as an appendix to the project narrative.  Among other things, the appendix:</a:t>
            </a:r>
          </a:p>
          <a:p>
            <a:pPr lvl="3"/>
            <a:r>
              <a:rPr lang="en-US" sz="1700" dirty="0"/>
              <a:t>should identify present value estimates of project’s benefits and costs (relative to a no-build baseline); </a:t>
            </a:r>
          </a:p>
          <a:p>
            <a:pPr lvl="3"/>
            <a:r>
              <a:rPr lang="en-US" sz="1700" dirty="0"/>
              <a:t>may include other categories of benefits that are more difficult to quantify; </a:t>
            </a:r>
          </a:p>
          <a:p>
            <a:pPr lvl="3"/>
            <a:r>
              <a:rPr lang="en-US" sz="1700" dirty="0"/>
              <a:t>should tie all benefits to the expected outcomes of the project; and </a:t>
            </a:r>
          </a:p>
          <a:p>
            <a:pPr lvl="3"/>
            <a:r>
              <a:rPr lang="en-US" sz="1700" dirty="0"/>
              <a:t>should include the full costs of developing, constructing, operating and maintaining the project.</a:t>
            </a:r>
          </a:p>
          <a:p>
            <a:pPr marL="0" indent="0">
              <a:buNone/>
            </a:pPr>
            <a:endParaRPr lang="en-US" sz="1700" dirty="0"/>
          </a:p>
          <a:p>
            <a:pPr marL="409575" lvl="1" indent="0">
              <a:buNone/>
            </a:pPr>
            <a:endParaRPr lang="en-US" dirty="0"/>
          </a:p>
        </p:txBody>
      </p:sp>
      <p:sp>
        <p:nvSpPr>
          <p:cNvPr id="4" name="Slide Number Placeholder 2">
            <a:extLst>
              <a:ext uri="{FF2B5EF4-FFF2-40B4-BE49-F238E27FC236}">
                <a16:creationId xmlns:a16="http://schemas.microsoft.com/office/drawing/2014/main" id="{18D82CEA-AAA5-EC7F-6EE1-B17BB1F6B694}"/>
              </a:ext>
            </a:extLst>
          </p:cNvPr>
          <p:cNvSpPr txBox="1">
            <a:spLocks/>
          </p:cNvSpPr>
          <p:nvPr/>
        </p:nvSpPr>
        <p:spPr bwMode="auto">
          <a:xfrm>
            <a:off x="10093326" y="6553200"/>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25</a:t>
            </a:fld>
            <a:endParaRPr lang="en-US" dirty="0"/>
          </a:p>
        </p:txBody>
      </p:sp>
    </p:spTree>
    <p:extLst>
      <p:ext uri="{BB962C8B-B14F-4D97-AF65-F5344CB8AC3E}">
        <p14:creationId xmlns:p14="http://schemas.microsoft.com/office/powerpoint/2010/main" val="19289280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878A-4A62-4878-8491-ECEB339E8005}"/>
              </a:ext>
            </a:extLst>
          </p:cNvPr>
          <p:cNvSpPr>
            <a:spLocks noGrp="1"/>
          </p:cNvSpPr>
          <p:nvPr>
            <p:ph type="title"/>
          </p:nvPr>
        </p:nvSpPr>
        <p:spPr/>
        <p:txBody>
          <a:bodyPr/>
          <a:lstStyle/>
          <a:p>
            <a:r>
              <a:rPr lang="en-US" dirty="0"/>
              <a:t>How to Apply (cont’d), Small Projects and Leverage</a:t>
            </a:r>
          </a:p>
        </p:txBody>
      </p:sp>
      <p:sp>
        <p:nvSpPr>
          <p:cNvPr id="3" name="Content Placeholder 2">
            <a:extLst>
              <a:ext uri="{FF2B5EF4-FFF2-40B4-BE49-F238E27FC236}">
                <a16:creationId xmlns:a16="http://schemas.microsoft.com/office/drawing/2014/main" id="{878C5C46-9788-44FA-AA8B-EA4B5E7AAA40}"/>
              </a:ext>
            </a:extLst>
          </p:cNvPr>
          <p:cNvSpPr>
            <a:spLocks noGrp="1"/>
          </p:cNvSpPr>
          <p:nvPr>
            <p:ph idx="1"/>
          </p:nvPr>
        </p:nvSpPr>
        <p:spPr>
          <a:xfrm>
            <a:off x="152400" y="990600"/>
            <a:ext cx="11214100" cy="5368925"/>
          </a:xfrm>
        </p:spPr>
        <p:txBody>
          <a:bodyPr/>
          <a:lstStyle/>
          <a:p>
            <a:pPr marL="409575" lvl="1" indent="0">
              <a:buNone/>
            </a:pPr>
            <a:r>
              <a:rPr lang="en-US" sz="1700" b="1" dirty="0"/>
              <a:t>Economic Vitality – Small Projects at Small Ports</a:t>
            </a:r>
            <a:endParaRPr lang="en-US" sz="1700" b="1" strike="sngStrike" dirty="0"/>
          </a:p>
          <a:p>
            <a:pPr lvl="2"/>
            <a:r>
              <a:rPr lang="en-US" sz="1700" dirty="0"/>
              <a:t>By statute, a BCA for small projects at small ports is not required. </a:t>
            </a:r>
          </a:p>
          <a:p>
            <a:pPr lvl="2"/>
            <a:r>
              <a:rPr lang="en-US" sz="1700" dirty="0"/>
              <a:t>Instead, the economic vitality of a small project at a small port is evaluated against three criteria: </a:t>
            </a:r>
          </a:p>
          <a:p>
            <a:pPr lvl="3"/>
            <a:r>
              <a:rPr lang="en-US" sz="1700" dirty="0"/>
              <a:t>How the project improves the economic advantage of the port;</a:t>
            </a:r>
          </a:p>
          <a:p>
            <a:pPr lvl="3"/>
            <a:r>
              <a:rPr lang="en-US" sz="1700" dirty="0"/>
              <a:t>How the project contributes to freight transportation at, around, and through the port; and, </a:t>
            </a:r>
          </a:p>
          <a:p>
            <a:pPr lvl="3"/>
            <a:r>
              <a:rPr lang="en-US" sz="1700" dirty="0"/>
              <a:t>How the project helps overcome the competitive disadvantage of the port.</a:t>
            </a:r>
          </a:p>
          <a:p>
            <a:pPr lvl="2"/>
            <a:r>
              <a:rPr lang="en-US" sz="1700" dirty="0"/>
              <a:t>Section F.2.b. of the NOFO identifies what an applicant should consider including in its EV narrative.</a:t>
            </a:r>
          </a:p>
          <a:p>
            <a:pPr lvl="2"/>
            <a:r>
              <a:rPr lang="en-US" sz="1700" dirty="0"/>
              <a:t>MARAD will consider all relevant information provided, such as business plans, construction plans, engineering studies, feasibility studies, investor prospectuses, mobility studies and third-party reports.</a:t>
            </a:r>
          </a:p>
          <a:p>
            <a:pPr lvl="3"/>
            <a:r>
              <a:rPr lang="en-US" sz="1700" dirty="0"/>
              <a:t>However, if an applicant includes any of these items, it is important to identify in the narrative how they support one (or more) of the statutory criteria identified above.</a:t>
            </a:r>
          </a:p>
          <a:p>
            <a:pPr lvl="3"/>
            <a:endParaRPr lang="en-US" sz="1700" dirty="0"/>
          </a:p>
          <a:p>
            <a:pPr lvl="3"/>
            <a:endParaRPr lang="en-US" sz="1700" dirty="0"/>
          </a:p>
        </p:txBody>
      </p:sp>
      <p:sp>
        <p:nvSpPr>
          <p:cNvPr id="4" name="Slide Number Placeholder 2">
            <a:extLst>
              <a:ext uri="{FF2B5EF4-FFF2-40B4-BE49-F238E27FC236}">
                <a16:creationId xmlns:a16="http://schemas.microsoft.com/office/drawing/2014/main" id="{197A0B24-1413-86FF-D32C-51D72F6A1CB4}"/>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26</a:t>
            </a:fld>
            <a:endParaRPr lang="en-US" dirty="0"/>
          </a:p>
        </p:txBody>
      </p:sp>
    </p:spTree>
    <p:extLst>
      <p:ext uri="{BB962C8B-B14F-4D97-AF65-F5344CB8AC3E}">
        <p14:creationId xmlns:p14="http://schemas.microsoft.com/office/powerpoint/2010/main" val="3105393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878A-4A62-4878-8491-ECEB339E8005}"/>
              </a:ext>
            </a:extLst>
          </p:cNvPr>
          <p:cNvSpPr>
            <a:spLocks noGrp="1"/>
          </p:cNvSpPr>
          <p:nvPr>
            <p:ph type="title"/>
          </p:nvPr>
        </p:nvSpPr>
        <p:spPr/>
        <p:txBody>
          <a:bodyPr/>
          <a:lstStyle/>
          <a:p>
            <a:r>
              <a:rPr lang="en-US" dirty="0"/>
              <a:t>How to Apply (cont’d), Small Projects and Leverage</a:t>
            </a:r>
          </a:p>
        </p:txBody>
      </p:sp>
      <p:sp>
        <p:nvSpPr>
          <p:cNvPr id="3" name="Content Placeholder 2">
            <a:extLst>
              <a:ext uri="{FF2B5EF4-FFF2-40B4-BE49-F238E27FC236}">
                <a16:creationId xmlns:a16="http://schemas.microsoft.com/office/drawing/2014/main" id="{878C5C46-9788-44FA-AA8B-EA4B5E7AAA40}"/>
              </a:ext>
            </a:extLst>
          </p:cNvPr>
          <p:cNvSpPr>
            <a:spLocks noGrp="1"/>
          </p:cNvSpPr>
          <p:nvPr>
            <p:ph idx="1"/>
          </p:nvPr>
        </p:nvSpPr>
        <p:spPr>
          <a:xfrm>
            <a:off x="152400" y="990600"/>
            <a:ext cx="11214100" cy="5791200"/>
          </a:xfrm>
        </p:spPr>
        <p:txBody>
          <a:bodyPr/>
          <a:lstStyle/>
          <a:p>
            <a:pPr marL="409575" lvl="1" indent="0">
              <a:buNone/>
            </a:pPr>
            <a:r>
              <a:rPr lang="en-US" sz="1700" b="1" dirty="0"/>
              <a:t>Leveraging of Federal Funding</a:t>
            </a:r>
          </a:p>
          <a:p>
            <a:pPr lvl="2"/>
            <a:r>
              <a:rPr lang="en-US" sz="1700" dirty="0"/>
              <a:t>Include information that identifies how the applicant has worked to improve non-Federal leverage, such as the role project partners will play in funding the project and any unique funding arrangements the applicant has pursued to increase the amount of non-Federal funding for the project. </a:t>
            </a:r>
          </a:p>
          <a:p>
            <a:pPr marL="461962" lvl="1" indent="0">
              <a:buNone/>
            </a:pPr>
            <a:endParaRPr lang="en-US" sz="2100" dirty="0"/>
          </a:p>
          <a:p>
            <a:pPr marL="461962" lvl="1" indent="0">
              <a:buNone/>
            </a:pPr>
            <a:r>
              <a:rPr lang="en-US" sz="1700" b="1" dirty="0"/>
              <a:t>Port Resilience</a:t>
            </a:r>
          </a:p>
          <a:p>
            <a:pPr marL="461962" lvl="1" indent="0">
              <a:buNone/>
            </a:pPr>
            <a:r>
              <a:rPr lang="en-US" sz="1700" dirty="0"/>
              <a:t>Resilience, as defined in 46 U.S.C. 54301, means the ability of the port to anticipate, prepare for, adapt to, withstand, respond to, and recover from operational disruptions and sustain critical operations, including disruptions caused by natural or man-made hazards. </a:t>
            </a:r>
          </a:p>
          <a:p>
            <a:pPr marL="1106487" lvl="2" indent="-285750"/>
            <a:r>
              <a:rPr lang="en-US" sz="1700" dirty="0"/>
              <a:t>Applicants should identify specifically how the project will improve port resilience with respect to a natural or man-made physical event or trend or physical impact that may cause: loss of life, injury, or other health impacts; damage and loss to property, infrastructure, or livelihoods; and the ability of the port to sustain its role in the local, regional, or national supply chain.</a:t>
            </a:r>
          </a:p>
          <a:p>
            <a:pPr marL="1104900" lvl="2" indent="-285750">
              <a:buFont typeface="Arial" panose="020B0604020202020204" pitchFamily="34" charset="0"/>
              <a:buChar char="•"/>
            </a:pPr>
            <a:r>
              <a:rPr lang="en-US" sz="1700" dirty="0"/>
              <a:t>Applicants are encouraged to align project elements with: established State, local, or regional Comprehensive Plans; Resilience Assessment Tools; or other planning, policy, or engineering tools that incorporate resilience concepts and mitigation techniques.</a:t>
            </a:r>
          </a:p>
        </p:txBody>
      </p:sp>
      <p:sp>
        <p:nvSpPr>
          <p:cNvPr id="4" name="Slide Number Placeholder 2">
            <a:extLst>
              <a:ext uri="{FF2B5EF4-FFF2-40B4-BE49-F238E27FC236}">
                <a16:creationId xmlns:a16="http://schemas.microsoft.com/office/drawing/2014/main" id="{27F55634-94A1-F726-E51E-BA43AFDFF2AF}"/>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27</a:t>
            </a:fld>
            <a:endParaRPr lang="en-US" dirty="0"/>
          </a:p>
        </p:txBody>
      </p:sp>
    </p:spTree>
    <p:extLst>
      <p:ext uri="{BB962C8B-B14F-4D97-AF65-F5344CB8AC3E}">
        <p14:creationId xmlns:p14="http://schemas.microsoft.com/office/powerpoint/2010/main" val="23045581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Additional Considerations</a:t>
            </a:r>
          </a:p>
        </p:txBody>
      </p:sp>
      <p:sp>
        <p:nvSpPr>
          <p:cNvPr id="3" name="Content Placeholder 2"/>
          <p:cNvSpPr>
            <a:spLocks noGrp="1"/>
          </p:cNvSpPr>
          <p:nvPr>
            <p:ph idx="1"/>
          </p:nvPr>
        </p:nvSpPr>
        <p:spPr>
          <a:xfrm>
            <a:off x="491757" y="838200"/>
            <a:ext cx="11125200" cy="5867400"/>
          </a:xfrm>
        </p:spPr>
        <p:txBody>
          <a:bodyPr/>
          <a:lstStyle/>
          <a:p>
            <a:pPr marL="0" indent="0">
              <a:buNone/>
            </a:pPr>
            <a:r>
              <a:rPr lang="en-US" sz="1700" dirty="0"/>
              <a:t>Additional Considerations</a:t>
            </a:r>
          </a:p>
          <a:p>
            <a:pPr marL="0" indent="0">
              <a:buNone/>
            </a:pPr>
            <a:r>
              <a:rPr lang="en-US" sz="1700" dirty="0"/>
              <a:t>Project Readiness - </a:t>
            </a:r>
            <a:r>
              <a:rPr lang="en-US" sz="1700" b="0" dirty="0"/>
              <a:t>Project readiness encompasses two elements: Technical Capacity and Environmental Risk.</a:t>
            </a:r>
          </a:p>
          <a:p>
            <a:pPr marL="820737" lvl="2" indent="0">
              <a:buNone/>
            </a:pPr>
            <a:r>
              <a:rPr lang="en-US" sz="1700" b="1" dirty="0"/>
              <a:t>Technical capacity:  </a:t>
            </a:r>
          </a:p>
          <a:p>
            <a:pPr lvl="3"/>
            <a:r>
              <a:rPr lang="en-US" sz="1700" dirty="0"/>
              <a:t>Prior experience working with funding agencies on Federal grant projects and/or previous experience delivering projects of similar complexity</a:t>
            </a:r>
          </a:p>
          <a:p>
            <a:pPr lvl="3"/>
            <a:r>
              <a:rPr lang="en-US" sz="1700" dirty="0"/>
              <a:t>Details on the applicant’s project management team</a:t>
            </a:r>
          </a:p>
          <a:p>
            <a:pPr lvl="3"/>
            <a:r>
              <a:rPr lang="en-US" sz="1700" dirty="0"/>
              <a:t>Feasibility of the project and how it will comply with applicable Federal requirements.</a:t>
            </a:r>
          </a:p>
          <a:p>
            <a:pPr lvl="3"/>
            <a:r>
              <a:rPr lang="en-US" sz="1700" dirty="0"/>
              <a:t>Detailed project schedule that identifies all major project milestones</a:t>
            </a:r>
          </a:p>
          <a:p>
            <a:pPr lvl="3"/>
            <a:r>
              <a:rPr lang="en-US" sz="1700" dirty="0"/>
              <a:t>Technical project risks and mitigation strategies</a:t>
            </a:r>
          </a:p>
          <a:p>
            <a:pPr marL="820737" lvl="2" indent="0">
              <a:buNone/>
            </a:pPr>
            <a:r>
              <a:rPr lang="en-US" sz="1700" b="1" dirty="0"/>
              <a:t>Environmental risk: </a:t>
            </a:r>
            <a:r>
              <a:rPr lang="en-US" sz="1700" b="1" dirty="0">
                <a:highlight>
                  <a:srgbClr val="FFFF00"/>
                </a:highlight>
              </a:rPr>
              <a:t> </a:t>
            </a:r>
          </a:p>
          <a:p>
            <a:pPr lvl="3"/>
            <a:r>
              <a:rPr lang="en-US" sz="1700" dirty="0"/>
              <a:t>Project schedule and information showing that project will begin construction in timely manner, consistent with all applicable local, State, and Federal requirements, which should identify:</a:t>
            </a:r>
          </a:p>
          <a:p>
            <a:pPr lvl="4"/>
            <a:r>
              <a:rPr lang="en-US" sz="1700" dirty="0"/>
              <a:t>All major project milestones</a:t>
            </a:r>
          </a:p>
          <a:p>
            <a:pPr lvl="4"/>
            <a:r>
              <a:rPr lang="en-US" sz="1700" dirty="0"/>
              <a:t>NEPA or environmental review status</a:t>
            </a:r>
          </a:p>
          <a:p>
            <a:pPr lvl="4"/>
            <a:r>
              <a:rPr lang="en-US" sz="1700" dirty="0"/>
              <a:t>Other required approvals or permits from other agencies</a:t>
            </a:r>
          </a:p>
          <a:p>
            <a:pPr lvl="3"/>
            <a:r>
              <a:rPr lang="en-US" sz="1700" dirty="0"/>
              <a:t>Environmental risks and any related mitigation strategies</a:t>
            </a:r>
          </a:p>
          <a:p>
            <a:pPr lvl="3"/>
            <a:r>
              <a:rPr lang="en-US" sz="1700" dirty="0"/>
              <a:t>Describe any prior consultation with MARAD’s Office of Environmental Compliance</a:t>
            </a:r>
          </a:p>
          <a:p>
            <a:pPr lvl="2"/>
            <a:endParaRPr lang="en-US" sz="1700" dirty="0"/>
          </a:p>
          <a:p>
            <a:pPr marL="409575" lvl="1" indent="0">
              <a:buNone/>
            </a:pPr>
            <a:endParaRPr lang="en-US" dirty="0"/>
          </a:p>
        </p:txBody>
      </p:sp>
      <p:sp>
        <p:nvSpPr>
          <p:cNvPr id="4" name="Slide Number Placeholder 2">
            <a:extLst>
              <a:ext uri="{FF2B5EF4-FFF2-40B4-BE49-F238E27FC236}">
                <a16:creationId xmlns:a16="http://schemas.microsoft.com/office/drawing/2014/main" id="{41F0D312-836C-F608-3D8E-09B0DCD6D87B}"/>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28</a:t>
            </a:fld>
            <a:endParaRPr lang="en-US" dirty="0"/>
          </a:p>
        </p:txBody>
      </p:sp>
    </p:spTree>
    <p:extLst>
      <p:ext uri="{BB962C8B-B14F-4D97-AF65-F5344CB8AC3E}">
        <p14:creationId xmlns:p14="http://schemas.microsoft.com/office/powerpoint/2010/main" val="10430758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Additional Considerations	</a:t>
            </a:r>
          </a:p>
        </p:txBody>
      </p:sp>
      <p:sp>
        <p:nvSpPr>
          <p:cNvPr id="3" name="Content Placeholder 2"/>
          <p:cNvSpPr>
            <a:spLocks noGrp="1"/>
          </p:cNvSpPr>
          <p:nvPr>
            <p:ph idx="1"/>
          </p:nvPr>
        </p:nvSpPr>
        <p:spPr>
          <a:xfrm>
            <a:off x="510118" y="838200"/>
            <a:ext cx="10706100" cy="5774002"/>
          </a:xfrm>
        </p:spPr>
        <p:txBody>
          <a:bodyPr/>
          <a:lstStyle/>
          <a:p>
            <a:pPr marL="0" indent="0">
              <a:buNone/>
            </a:pPr>
            <a:r>
              <a:rPr lang="en-US" dirty="0"/>
              <a:t>Additional Considerations</a:t>
            </a:r>
            <a:endParaRPr lang="en-US" sz="1700" dirty="0"/>
          </a:p>
          <a:p>
            <a:pPr marL="409575" lvl="1" indent="0">
              <a:buNone/>
            </a:pPr>
            <a:endParaRPr lang="en-US" sz="1600" b="1" dirty="0"/>
          </a:p>
          <a:p>
            <a:pPr marL="409575" lvl="1" indent="0">
              <a:buNone/>
            </a:pPr>
            <a:r>
              <a:rPr lang="en-US" sz="1700" b="1" dirty="0"/>
              <a:t>Workforce Development and Job Quality</a:t>
            </a:r>
          </a:p>
          <a:p>
            <a:pPr marL="409575" lvl="1" indent="0">
              <a:buNone/>
            </a:pPr>
            <a:r>
              <a:rPr lang="en-US" sz="1700" dirty="0"/>
              <a:t>Workforce Development describes the extent to which the project will support or foster the creation of good-paying jobs. Workforce Development encompasses programs and strategies to enhance the skills and capability of a workforce, aiming to connect job seekers with employment opportunities and help businesses find skilled workers. Workforce Development enhances economic development strategies to</a:t>
            </a:r>
            <a:br>
              <a:rPr lang="en-US" sz="1700" dirty="0"/>
            </a:br>
            <a:r>
              <a:rPr lang="en-US" sz="1700" dirty="0"/>
              <a:t>promote regional growth. </a:t>
            </a:r>
          </a:p>
          <a:p>
            <a:pPr marL="409575" lvl="1" indent="0">
              <a:buNone/>
            </a:pPr>
            <a:r>
              <a:rPr lang="en-US" sz="1700" dirty="0"/>
              <a:t>Projects will rate more highly on this criterion if the applicant demonstrates that the project will:</a:t>
            </a:r>
          </a:p>
          <a:p>
            <a:pPr lvl="1"/>
            <a:r>
              <a:rPr lang="en-US" sz="1700" dirty="0"/>
              <a:t>Create good-paying, safe jobs with the free and fair choice to join a union, including the use of project labor agreements; and</a:t>
            </a:r>
          </a:p>
          <a:p>
            <a:pPr lvl="1"/>
            <a:r>
              <a:rPr lang="en-US" sz="1700" dirty="0"/>
              <a:t>Promotes investments in high-quality workforce development programs with supportive services to help train, place, and retain people in good-paying jobs or registered apprenticeships.</a:t>
            </a:r>
            <a:endParaRPr lang="en-US" sz="1700" strike="sngStrike" dirty="0">
              <a:highlight>
                <a:srgbClr val="FFFF00"/>
              </a:highlight>
            </a:endParaRPr>
          </a:p>
          <a:p>
            <a:pPr marL="409575" lvl="1" indent="0">
              <a:buNone/>
            </a:pPr>
            <a:endParaRPr lang="en-US" sz="1700" dirty="0"/>
          </a:p>
        </p:txBody>
      </p:sp>
      <p:sp>
        <p:nvSpPr>
          <p:cNvPr id="4" name="Slide Number Placeholder 2">
            <a:extLst>
              <a:ext uri="{FF2B5EF4-FFF2-40B4-BE49-F238E27FC236}">
                <a16:creationId xmlns:a16="http://schemas.microsoft.com/office/drawing/2014/main" id="{26FF470B-B027-32D8-0C47-0CD8F4320C54}"/>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29</a:t>
            </a:fld>
            <a:endParaRPr lang="en-US" dirty="0"/>
          </a:p>
        </p:txBody>
      </p:sp>
    </p:spTree>
    <p:extLst>
      <p:ext uri="{BB962C8B-B14F-4D97-AF65-F5344CB8AC3E}">
        <p14:creationId xmlns:p14="http://schemas.microsoft.com/office/powerpoint/2010/main" val="21913573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Port Infrastructure Development Program Grant Overview</a:t>
            </a:r>
          </a:p>
        </p:txBody>
      </p:sp>
      <p:sp>
        <p:nvSpPr>
          <p:cNvPr id="5" name="Content Placeholder 4"/>
          <p:cNvSpPr>
            <a:spLocks noGrp="1"/>
          </p:cNvSpPr>
          <p:nvPr>
            <p:ph idx="1"/>
          </p:nvPr>
        </p:nvSpPr>
        <p:spPr>
          <a:xfrm>
            <a:off x="152400" y="838200"/>
            <a:ext cx="10668000" cy="5867400"/>
          </a:xfrm>
        </p:spPr>
        <p:txBody>
          <a:bodyPr/>
          <a:lstStyle/>
          <a:p>
            <a:r>
              <a:rPr lang="en-US" sz="1900" dirty="0"/>
              <a:t>Port Infrastructure Development Program (PIDP) Grant Opportunity</a:t>
            </a:r>
          </a:p>
          <a:p>
            <a:pPr lvl="1" algn="just">
              <a:buFontTx/>
              <a:buChar char="-"/>
            </a:pPr>
            <a:r>
              <a:rPr lang="en-US" sz="1700" dirty="0"/>
              <a:t>PIDP Grants provide Federal assistance to fund eligible projects for the purpose of improving the safety, efficiency or reliability of the movement of goods through ports and intermodal connections to </a:t>
            </a:r>
            <a:r>
              <a:rPr lang="en-US" dirty="0"/>
              <a:t>ports.</a:t>
            </a:r>
          </a:p>
          <a:p>
            <a:pPr marL="409575" lvl="1" indent="0" algn="just">
              <a:buNone/>
            </a:pPr>
            <a:endParaRPr lang="en-US" dirty="0"/>
          </a:p>
          <a:p>
            <a:pPr lvl="1" algn="just">
              <a:buFontTx/>
              <a:buChar char="-"/>
            </a:pPr>
            <a:r>
              <a:rPr lang="en-US" sz="1700" dirty="0"/>
              <a:t>Discretionary grants awarded on a competitive basis</a:t>
            </a:r>
          </a:p>
          <a:p>
            <a:pPr lvl="1" algn="just">
              <a:buFontTx/>
              <a:buChar char="-"/>
            </a:pPr>
            <a:endParaRPr lang="en-US" sz="1700" dirty="0"/>
          </a:p>
          <a:p>
            <a:pPr lvl="1" algn="just">
              <a:buFontTx/>
              <a:buChar char="-"/>
            </a:pPr>
            <a:r>
              <a:rPr lang="en-US" sz="1700" dirty="0"/>
              <a:t>Small Projects at Small Ports:</a:t>
            </a:r>
          </a:p>
          <a:p>
            <a:pPr lvl="2" algn="just">
              <a:buFontTx/>
              <a:buChar char="-"/>
            </a:pPr>
            <a:r>
              <a:rPr lang="en-US" sz="1700" dirty="0"/>
              <a:t>$125 million is reserved for “small projects at small ports.” A small port is defined as a coastal seaport, Great Lakes, or inland river port to and from which the average annual tonnage of cargo for the immediately preceding three calendar years from the time an application is submitted is less than 8,000,000 short tons, as determined by using U.S. Army Corps of Engineers data or data by an independent audit if the Secretary determines that it is acceptable to use such data instead of using U.S. Army Corps of Engineers data.</a:t>
            </a:r>
            <a:endParaRPr lang="en-US" sz="1700" strike="sngStrike" dirty="0">
              <a:highlight>
                <a:srgbClr val="FFFF00"/>
              </a:highlight>
            </a:endParaRPr>
          </a:p>
          <a:p>
            <a:pPr lvl="1" algn="just">
              <a:buFontTx/>
              <a:buChar char="-"/>
            </a:pPr>
            <a:endParaRPr lang="en-US" sz="1700" dirty="0"/>
          </a:p>
          <a:p>
            <a:pPr lvl="1" algn="just">
              <a:buFontTx/>
              <a:buChar char="-"/>
            </a:pPr>
            <a:r>
              <a:rPr lang="en-US" sz="1700" dirty="0"/>
              <a:t>Application submittal deadline is 11:59:59 E.D.T. on </a:t>
            </a:r>
            <a:r>
              <a:rPr lang="en-US" sz="1700" b="1" u="sng" dirty="0"/>
              <a:t>September 10, 2025</a:t>
            </a:r>
            <a:r>
              <a:rPr lang="en-US" sz="1700" dirty="0"/>
              <a:t>.</a:t>
            </a:r>
          </a:p>
          <a:p>
            <a:pPr lvl="1" algn="just">
              <a:buFontTx/>
              <a:buChar char="-"/>
            </a:pPr>
            <a:endParaRPr lang="en-US" sz="1700" dirty="0"/>
          </a:p>
          <a:p>
            <a:pPr lvl="1" algn="just">
              <a:buFontTx/>
              <a:buChar char="-"/>
            </a:pPr>
            <a:r>
              <a:rPr lang="en-US" sz="1700" dirty="0"/>
              <a:t>Applications must be submitted through </a:t>
            </a:r>
            <a:r>
              <a:rPr lang="en-US" sz="1700" dirty="0">
                <a:hlinkClick r:id="rId3"/>
              </a:rPr>
              <a:t>www.grants.gov</a:t>
            </a:r>
            <a:r>
              <a:rPr lang="en-US" sz="1700" dirty="0"/>
              <a:t>. </a:t>
            </a:r>
          </a:p>
          <a:p>
            <a:pPr marL="409575" lvl="1" indent="0" algn="just">
              <a:buNone/>
            </a:pPr>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3</a:t>
            </a:fld>
            <a:endParaRPr lang="en-US" dirty="0"/>
          </a:p>
        </p:txBody>
      </p:sp>
    </p:spTree>
    <p:extLst>
      <p:ext uri="{BB962C8B-B14F-4D97-AF65-F5344CB8AC3E}">
        <p14:creationId xmlns:p14="http://schemas.microsoft.com/office/powerpoint/2010/main" val="15356083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Additional Considerations</a:t>
            </a:r>
          </a:p>
        </p:txBody>
      </p:sp>
      <p:sp>
        <p:nvSpPr>
          <p:cNvPr id="3" name="Content Placeholder 2"/>
          <p:cNvSpPr>
            <a:spLocks noGrp="1"/>
          </p:cNvSpPr>
          <p:nvPr>
            <p:ph idx="1"/>
          </p:nvPr>
        </p:nvSpPr>
        <p:spPr>
          <a:xfrm>
            <a:off x="559859" y="914400"/>
            <a:ext cx="11072282" cy="5641974"/>
          </a:xfrm>
        </p:spPr>
        <p:txBody>
          <a:bodyPr/>
          <a:lstStyle/>
          <a:p>
            <a:pPr marL="752475" lvl="1" indent="-342900">
              <a:buFont typeface="+mj-lt"/>
              <a:buAutoNum type="arabicPeriod"/>
            </a:pPr>
            <a:endParaRPr lang="en-US" dirty="0"/>
          </a:p>
          <a:p>
            <a:pPr marL="409575" lvl="1" indent="0">
              <a:buNone/>
            </a:pPr>
            <a:r>
              <a:rPr lang="en-US" sz="2000" b="1" dirty="0"/>
              <a:t>Strategic Seaports</a:t>
            </a:r>
            <a:endParaRPr lang="en-US" sz="1800" dirty="0"/>
          </a:p>
          <a:p>
            <a:pPr lvl="1"/>
            <a:endParaRPr lang="en-US" sz="1800" dirty="0"/>
          </a:p>
          <a:p>
            <a:pPr lvl="1"/>
            <a:r>
              <a:rPr lang="en-US" sz="1800" dirty="0"/>
              <a:t>In making PIDP grants, the Secretary may give priority to providing funding to strategic seaports in support of national security requirements as required by the 46 U.S.C. 54301(a)(6)(C). </a:t>
            </a:r>
          </a:p>
          <a:p>
            <a:pPr marL="409575" lvl="1" indent="0">
              <a:buNone/>
            </a:pPr>
            <a:endParaRPr lang="en-US" sz="1800" dirty="0"/>
          </a:p>
          <a:p>
            <a:pPr lvl="1"/>
            <a:r>
              <a:rPr lang="en-US" sz="1800" b="1" dirty="0"/>
              <a:t>Strategic Seaport:</a:t>
            </a:r>
            <a:r>
              <a:rPr lang="en-US" sz="1800" dirty="0"/>
              <a:t> </a:t>
            </a:r>
            <a:r>
              <a:rPr lang="en-US" sz="1800" i="1" dirty="0"/>
              <a:t>A military port or a commercial port that is subject to a port planning order or Basic Ordering Agreement (or both) that is projected to be used for the deployment of forces and shipment of ammunition or sustainment supplies in support of military operations.</a:t>
            </a:r>
          </a:p>
        </p:txBody>
      </p:sp>
      <p:sp>
        <p:nvSpPr>
          <p:cNvPr id="4" name="Slide Number Placeholder 2">
            <a:extLst>
              <a:ext uri="{FF2B5EF4-FFF2-40B4-BE49-F238E27FC236}">
                <a16:creationId xmlns:a16="http://schemas.microsoft.com/office/drawing/2014/main" id="{779DFEE5-D119-0CF5-982C-E8BE13F9E1F0}"/>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30</a:t>
            </a:fld>
            <a:endParaRPr lang="en-US" dirty="0"/>
          </a:p>
        </p:txBody>
      </p:sp>
    </p:spTree>
    <p:extLst>
      <p:ext uri="{BB962C8B-B14F-4D97-AF65-F5344CB8AC3E}">
        <p14:creationId xmlns:p14="http://schemas.microsoft.com/office/powerpoint/2010/main" val="27630630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 (cont’d) – Statutory Determinations</a:t>
            </a:r>
          </a:p>
        </p:txBody>
      </p:sp>
      <p:sp>
        <p:nvSpPr>
          <p:cNvPr id="3" name="Content Placeholder 2"/>
          <p:cNvSpPr>
            <a:spLocks noGrp="1"/>
          </p:cNvSpPr>
          <p:nvPr>
            <p:ph idx="1"/>
          </p:nvPr>
        </p:nvSpPr>
        <p:spPr>
          <a:xfrm>
            <a:off x="566122" y="1066800"/>
            <a:ext cx="10406678" cy="4956173"/>
          </a:xfrm>
        </p:spPr>
        <p:txBody>
          <a:bodyPr/>
          <a:lstStyle/>
          <a:p>
            <a:pPr marL="0" indent="0">
              <a:buNone/>
            </a:pPr>
            <a:r>
              <a:rPr lang="en-US" sz="1700" dirty="0"/>
              <a:t>Statutory Determinations</a:t>
            </a:r>
          </a:p>
          <a:p>
            <a:pPr lvl="1"/>
            <a:r>
              <a:rPr lang="en-US" sz="1700" dirty="0"/>
              <a:t>To be selected for an award, each application must satisfy six statutory determinations. The project narrative must include enough information so that reviewers can assess whether an application meets the determinations listed below. </a:t>
            </a:r>
          </a:p>
          <a:p>
            <a:pPr lvl="1"/>
            <a:r>
              <a:rPr lang="en-US" sz="1700" dirty="0"/>
              <a:t>Specific suggestions about what to include in the narrative are included in Section D.3.f. of the NOFO.</a:t>
            </a:r>
          </a:p>
          <a:p>
            <a:pPr lvl="1"/>
            <a:r>
              <a:rPr lang="en-US" sz="1700" dirty="0"/>
              <a:t>The six determinations are . . . </a:t>
            </a:r>
          </a:p>
          <a:p>
            <a:pPr marL="1163637" lvl="2" indent="-342900">
              <a:buFont typeface="+mj-lt"/>
              <a:buAutoNum type="arabicPeriod"/>
            </a:pPr>
            <a:r>
              <a:rPr lang="en-US" sz="1700" dirty="0"/>
              <a:t>The project improves the safety, efficiency or reliability of the movement of goods through a port or intermodal connection to the port.</a:t>
            </a:r>
          </a:p>
          <a:p>
            <a:pPr marL="1163637" lvl="2" indent="-342900">
              <a:buFont typeface="+mj-lt"/>
              <a:buAutoNum type="arabicPeriod"/>
            </a:pPr>
            <a:r>
              <a:rPr lang="en-US" sz="1700" dirty="0"/>
              <a:t>The project is cost effective. (This does not apply to a small project at a small port.  It also does not apply to projects in noncontiguous states or territories.)</a:t>
            </a:r>
          </a:p>
          <a:p>
            <a:pPr marL="1163637" lvl="2" indent="-342900">
              <a:buFont typeface="+mj-lt"/>
              <a:buAutoNum type="arabicPeriod"/>
            </a:pPr>
            <a:r>
              <a:rPr lang="en-US" sz="1700" dirty="0"/>
              <a:t>The eligible applicant has the authority to carry out the project.</a:t>
            </a:r>
          </a:p>
          <a:p>
            <a:pPr marL="1163637" lvl="2" indent="-342900">
              <a:buFont typeface="+mj-lt"/>
              <a:buAutoNum type="arabicPeriod"/>
            </a:pPr>
            <a:r>
              <a:rPr lang="en-US" sz="1700" dirty="0"/>
              <a:t>The eligible applicant has sufficient funding available to meet the matching requirements.</a:t>
            </a:r>
          </a:p>
          <a:p>
            <a:pPr marL="1163637" lvl="2" indent="-342900">
              <a:buFont typeface="+mj-lt"/>
              <a:buAutoNum type="arabicPeriod"/>
            </a:pPr>
            <a:r>
              <a:rPr lang="en-US" sz="1700" dirty="0"/>
              <a:t>The project will be completed without unreasonable delay. </a:t>
            </a:r>
          </a:p>
          <a:p>
            <a:pPr marL="1163637" lvl="2" indent="-342900">
              <a:buFont typeface="+mj-lt"/>
              <a:buAutoNum type="arabicPeriod"/>
            </a:pPr>
            <a:r>
              <a:rPr lang="en-US" sz="1700" dirty="0"/>
              <a:t>The project cannot be easily and efficiently completed without Federal funding or financial assistance available to the project sponsor.</a:t>
            </a:r>
            <a:endParaRPr lang="en-US" sz="1800" dirty="0"/>
          </a:p>
          <a:p>
            <a:pPr lvl="1"/>
            <a:endParaRPr lang="en-US" dirty="0"/>
          </a:p>
        </p:txBody>
      </p:sp>
      <p:sp>
        <p:nvSpPr>
          <p:cNvPr id="5" name="Slide Number Placeholder 2">
            <a:extLst>
              <a:ext uri="{FF2B5EF4-FFF2-40B4-BE49-F238E27FC236}">
                <a16:creationId xmlns:a16="http://schemas.microsoft.com/office/drawing/2014/main" id="{5654FC53-A589-B363-46A0-29CCACB14506}"/>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31</a:t>
            </a:fld>
            <a:endParaRPr lang="en-US" dirty="0"/>
          </a:p>
        </p:txBody>
      </p:sp>
    </p:spTree>
    <p:extLst>
      <p:ext uri="{BB962C8B-B14F-4D97-AF65-F5344CB8AC3E}">
        <p14:creationId xmlns:p14="http://schemas.microsoft.com/office/powerpoint/2010/main" val="16439942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B81577-6C9F-4EBA-B4BE-68364D22364C}"/>
              </a:ext>
            </a:extLst>
          </p:cNvPr>
          <p:cNvSpPr>
            <a:spLocks noGrp="1"/>
          </p:cNvSpPr>
          <p:nvPr>
            <p:ph idx="1"/>
          </p:nvPr>
        </p:nvSpPr>
        <p:spPr>
          <a:xfrm>
            <a:off x="939800" y="1219201"/>
            <a:ext cx="10312399" cy="4419600"/>
          </a:xfrm>
        </p:spPr>
        <p:txBody>
          <a:bodyPr/>
          <a:lstStyle/>
          <a:p>
            <a:pPr marL="0" indent="0" algn="ctr">
              <a:buNone/>
            </a:pPr>
            <a:r>
              <a:rPr lang="en-US" sz="6000" dirty="0"/>
              <a:t>Section F of the NOFO</a:t>
            </a:r>
          </a:p>
          <a:p>
            <a:pPr marL="0" indent="0" algn="ctr">
              <a:buNone/>
            </a:pPr>
            <a:r>
              <a:rPr lang="en-US" sz="6000" dirty="0"/>
              <a:t>Application Review</a:t>
            </a:r>
          </a:p>
          <a:p>
            <a:pPr marL="0" indent="0" algn="ctr">
              <a:buNone/>
            </a:pPr>
            <a:r>
              <a:rPr lang="en-US" sz="6000" dirty="0"/>
              <a:t>Information</a:t>
            </a:r>
          </a:p>
          <a:p>
            <a:pPr marL="0" indent="0">
              <a:buNone/>
            </a:pPr>
            <a:endParaRPr lang="en-US" dirty="0"/>
          </a:p>
        </p:txBody>
      </p:sp>
      <p:sp>
        <p:nvSpPr>
          <p:cNvPr id="2" name="Slide Number Placeholder 2">
            <a:extLst>
              <a:ext uri="{FF2B5EF4-FFF2-40B4-BE49-F238E27FC236}">
                <a16:creationId xmlns:a16="http://schemas.microsoft.com/office/drawing/2014/main" id="{E7D2AC97-4A2D-63BA-8703-1D73F9BB7FA4}"/>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32</a:t>
            </a:fld>
            <a:endParaRPr lang="en-US" dirty="0"/>
          </a:p>
        </p:txBody>
      </p:sp>
    </p:spTree>
    <p:extLst>
      <p:ext uri="{BB962C8B-B14F-4D97-AF65-F5344CB8AC3E}">
        <p14:creationId xmlns:p14="http://schemas.microsoft.com/office/powerpoint/2010/main" val="133993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33</a:t>
            </a:fld>
            <a:endParaRPr lang="en-US" dirty="0"/>
          </a:p>
        </p:txBody>
      </p:sp>
      <p:sp>
        <p:nvSpPr>
          <p:cNvPr id="3" name="Slide Number Placeholder 2">
            <a:extLst>
              <a:ext uri="{FF2B5EF4-FFF2-40B4-BE49-F238E27FC236}">
                <a16:creationId xmlns:a16="http://schemas.microsoft.com/office/drawing/2014/main" id="{0859F5D0-EFCC-C95D-8D4C-8EDCD4B818A4}"/>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33</a:t>
            </a:fld>
            <a:endParaRPr lang="en-US" dirty="0"/>
          </a:p>
        </p:txBody>
      </p:sp>
      <p:graphicFrame>
        <p:nvGraphicFramePr>
          <p:cNvPr id="7" name="Diagram 6">
            <a:extLst>
              <a:ext uri="{FF2B5EF4-FFF2-40B4-BE49-F238E27FC236}">
                <a16:creationId xmlns:a16="http://schemas.microsoft.com/office/drawing/2014/main" id="{8A80BD24-8E57-91E5-65A7-CBD112114103}"/>
              </a:ext>
            </a:extLst>
          </p:cNvPr>
          <p:cNvGraphicFramePr/>
          <p:nvPr>
            <p:extLst>
              <p:ext uri="{D42A27DB-BD31-4B8C-83A1-F6EECF244321}">
                <p14:modId xmlns:p14="http://schemas.microsoft.com/office/powerpoint/2010/main" val="4203632462"/>
              </p:ext>
            </p:extLst>
          </p:nvPr>
        </p:nvGraphicFramePr>
        <p:xfrm>
          <a:off x="430638" y="914400"/>
          <a:ext cx="11075562" cy="5635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1126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34</a:t>
            </a:fld>
            <a:endParaRPr lang="en-US" dirty="0"/>
          </a:p>
        </p:txBody>
      </p:sp>
      <p:sp>
        <p:nvSpPr>
          <p:cNvPr id="5" name="Content Placeholder 2">
            <a:extLst>
              <a:ext uri="{FF2B5EF4-FFF2-40B4-BE49-F238E27FC236}">
                <a16:creationId xmlns:a16="http://schemas.microsoft.com/office/drawing/2014/main" id="{81502012-89FA-4516-9BF9-DBF807FFD4F1}"/>
              </a:ext>
            </a:extLst>
          </p:cNvPr>
          <p:cNvSpPr>
            <a:spLocks noGrp="1"/>
          </p:cNvSpPr>
          <p:nvPr>
            <p:ph idx="1"/>
          </p:nvPr>
        </p:nvSpPr>
        <p:spPr>
          <a:xfrm>
            <a:off x="304800" y="762000"/>
            <a:ext cx="11658600" cy="6400800"/>
          </a:xfrm>
        </p:spPr>
        <p:txBody>
          <a:bodyPr/>
          <a:lstStyle/>
          <a:p>
            <a:pPr marL="0" indent="0">
              <a:buNone/>
            </a:pPr>
            <a:r>
              <a:rPr lang="en-US" sz="1700" dirty="0"/>
              <a:t>MERIT CRITERIA</a:t>
            </a:r>
          </a:p>
          <a:p>
            <a:pPr marL="0" indent="0">
              <a:spcBef>
                <a:spcPts val="0"/>
              </a:spcBef>
              <a:buNone/>
            </a:pPr>
            <a:endParaRPr lang="en-US" sz="1200" dirty="0"/>
          </a:p>
          <a:p>
            <a:pPr marL="0" indent="0">
              <a:spcBef>
                <a:spcPts val="0"/>
              </a:spcBef>
              <a:buNone/>
            </a:pPr>
            <a:r>
              <a:rPr lang="en-US" dirty="0"/>
              <a:t>Achieving Safety, Efficiency, or Reliability Improvements</a:t>
            </a:r>
            <a:endParaRPr lang="en-US" sz="1700" dirty="0"/>
          </a:p>
          <a:p>
            <a:pPr marL="0" indent="-28575">
              <a:spcBef>
                <a:spcPts val="0"/>
              </a:spcBef>
              <a:buNone/>
            </a:pPr>
            <a:endParaRPr lang="en-US" sz="1200" b="1" dirty="0"/>
          </a:p>
          <a:p>
            <a:pPr marL="0" indent="-28575">
              <a:spcBef>
                <a:spcPts val="0"/>
              </a:spcBef>
              <a:buNone/>
            </a:pPr>
            <a:r>
              <a:rPr lang="en-US" b="1" dirty="0"/>
              <a:t>Safety Improvements</a:t>
            </a:r>
          </a:p>
          <a:p>
            <a:pPr marL="0" indent="-28575">
              <a:spcBef>
                <a:spcPts val="0"/>
              </a:spcBef>
              <a:buNone/>
            </a:pPr>
            <a:r>
              <a:rPr lang="en-US" sz="1400" b="1" dirty="0"/>
              <a:t>High</a:t>
            </a:r>
            <a:r>
              <a:rPr lang="en-US" sz="1400" b="0" dirty="0"/>
              <a:t> – Safety is a primary project purpose AND project incorporates a port-wide risk reduction strategy, protects workers from risk, and reduces injuries related to port operations.</a:t>
            </a:r>
          </a:p>
          <a:p>
            <a:pPr marL="0" indent="0">
              <a:spcBef>
                <a:spcPts val="0"/>
              </a:spcBef>
              <a:buNone/>
            </a:pPr>
            <a:r>
              <a:rPr lang="en-US" sz="1400" dirty="0"/>
              <a:t>Medium</a:t>
            </a:r>
            <a:r>
              <a:rPr lang="en-US" sz="1400" b="0" dirty="0"/>
              <a:t> – Protects workers from risk, incorporates a risk reduction plan, and reduces injuries related to port operations.</a:t>
            </a:r>
          </a:p>
          <a:p>
            <a:pPr marL="0" indent="0">
              <a:spcBef>
                <a:spcPts val="0"/>
              </a:spcBef>
              <a:buNone/>
            </a:pPr>
            <a:r>
              <a:rPr lang="en-US" sz="1400" dirty="0"/>
              <a:t>Low</a:t>
            </a:r>
            <a:r>
              <a:rPr lang="en-US" sz="1400" b="0" dirty="0"/>
              <a:t> – Does not satisfactorily address safety or includes safety benefits external to the port .</a:t>
            </a:r>
          </a:p>
          <a:p>
            <a:pPr marL="0" indent="0">
              <a:spcBef>
                <a:spcPts val="0"/>
              </a:spcBef>
              <a:buNone/>
            </a:pPr>
            <a:r>
              <a:rPr lang="en-US" sz="1400" dirty="0"/>
              <a:t>Non-Responsive</a:t>
            </a:r>
            <a:r>
              <a:rPr lang="en-US" sz="1400" b="0" dirty="0"/>
              <a:t> – Does not address safety or negatively affects safety.</a:t>
            </a:r>
          </a:p>
          <a:p>
            <a:pPr marL="0" indent="-28575">
              <a:spcBef>
                <a:spcPts val="0"/>
              </a:spcBef>
              <a:buNone/>
            </a:pPr>
            <a:endParaRPr lang="en-US" sz="1200" b="1" dirty="0"/>
          </a:p>
          <a:p>
            <a:pPr marL="0" indent="-28575">
              <a:spcBef>
                <a:spcPts val="0"/>
              </a:spcBef>
              <a:buNone/>
            </a:pPr>
            <a:r>
              <a:rPr lang="en-US" b="1" dirty="0"/>
              <a:t>Efficiency Benefits</a:t>
            </a:r>
          </a:p>
          <a:p>
            <a:pPr marL="0" indent="-28575">
              <a:spcBef>
                <a:spcPts val="0"/>
              </a:spcBef>
              <a:buNone/>
            </a:pPr>
            <a:r>
              <a:rPr lang="en-US" sz="1400" b="1" dirty="0"/>
              <a:t>High</a:t>
            </a:r>
            <a:r>
              <a:rPr lang="en-US" sz="1400" b="0" dirty="0"/>
              <a:t> – Efficiency is a primary project purpose AND project results in increased cargo throughput by addressing a well-defined need for additional capacity and generates changes in port operations to increase cargo diversity with documentation of likely increases in NEW cargo volume.</a:t>
            </a:r>
          </a:p>
          <a:p>
            <a:pPr marL="0" indent="0">
              <a:spcBef>
                <a:spcPts val="0"/>
              </a:spcBef>
              <a:buNone/>
            </a:pPr>
            <a:r>
              <a:rPr lang="en-US" sz="1400" dirty="0"/>
              <a:t>Medium</a:t>
            </a:r>
            <a:r>
              <a:rPr lang="en-US" sz="1400" b="0" dirty="0"/>
              <a:t> – Results in an improvement likely to increase cargo throughput and enhance the speed of cargo operations.</a:t>
            </a:r>
          </a:p>
          <a:p>
            <a:pPr marL="0" indent="0">
              <a:spcBef>
                <a:spcPts val="0"/>
              </a:spcBef>
              <a:buNone/>
            </a:pPr>
            <a:r>
              <a:rPr lang="en-US" sz="1400" dirty="0"/>
              <a:t>Low</a:t>
            </a:r>
            <a:r>
              <a:rPr lang="en-US" sz="1400" b="0" dirty="0"/>
              <a:t> – Does not satisfactorily address efficiency or relates to efficiency benefits external to the port.</a:t>
            </a:r>
          </a:p>
          <a:p>
            <a:pPr marL="0" indent="0">
              <a:spcBef>
                <a:spcPts val="0"/>
              </a:spcBef>
              <a:buNone/>
            </a:pPr>
            <a:r>
              <a:rPr lang="en-US" sz="1400" dirty="0"/>
              <a:t>Non-Responsive</a:t>
            </a:r>
            <a:r>
              <a:rPr lang="en-US" sz="1400" b="0" dirty="0"/>
              <a:t> – Does not address efficiency or negatively affects efficiency.</a:t>
            </a:r>
          </a:p>
          <a:p>
            <a:pPr marL="0" indent="0">
              <a:spcBef>
                <a:spcPts val="0"/>
              </a:spcBef>
              <a:buNone/>
            </a:pPr>
            <a:endParaRPr lang="en-US" sz="1200" b="0" dirty="0"/>
          </a:p>
          <a:p>
            <a:pPr marL="0" indent="0">
              <a:spcBef>
                <a:spcPts val="0"/>
              </a:spcBef>
              <a:buNone/>
            </a:pPr>
            <a:r>
              <a:rPr lang="en-US" b="1" dirty="0"/>
              <a:t>Reliability Improvements</a:t>
            </a:r>
          </a:p>
          <a:p>
            <a:pPr marL="0" indent="0">
              <a:spcBef>
                <a:spcPts val="0"/>
              </a:spcBef>
              <a:buNone/>
            </a:pPr>
            <a:r>
              <a:rPr lang="en-US" sz="1400" b="1" dirty="0"/>
              <a:t>High</a:t>
            </a:r>
            <a:r>
              <a:rPr lang="en-US" sz="1400" b="0" dirty="0"/>
              <a:t> – Reliability is a primary project purpose AND project results in well-documented improvements in the dependability of cargo operations.</a:t>
            </a:r>
          </a:p>
          <a:p>
            <a:pPr marL="0" indent="0">
              <a:spcBef>
                <a:spcPts val="0"/>
              </a:spcBef>
              <a:buNone/>
            </a:pPr>
            <a:r>
              <a:rPr lang="en-US" sz="1400" dirty="0"/>
              <a:t>Medium</a:t>
            </a:r>
            <a:r>
              <a:rPr lang="en-US" sz="1400" b="0" dirty="0"/>
              <a:t> – Results in enhancements that are likely to improve the dependability of cargo operations and remedies infrastructure deficiencies that adversely impact port operations.</a:t>
            </a:r>
          </a:p>
          <a:p>
            <a:pPr marL="0" indent="0">
              <a:spcBef>
                <a:spcPts val="0"/>
              </a:spcBef>
              <a:buNone/>
            </a:pPr>
            <a:r>
              <a:rPr lang="en-US" sz="1400" dirty="0"/>
              <a:t>Low</a:t>
            </a:r>
            <a:r>
              <a:rPr lang="en-US" sz="1400" b="0" dirty="0"/>
              <a:t> – Does not satisfactorily address reliability or relates to reliability benefits external to the port.</a:t>
            </a:r>
          </a:p>
          <a:p>
            <a:pPr marL="0" indent="0">
              <a:spcBef>
                <a:spcPts val="0"/>
              </a:spcBef>
              <a:buNone/>
            </a:pPr>
            <a:r>
              <a:rPr lang="en-US" sz="1400" dirty="0"/>
              <a:t>Non-Responsive</a:t>
            </a:r>
            <a:r>
              <a:rPr lang="en-US" sz="1400" b="0" dirty="0"/>
              <a:t> – Does not address reliability or negatively affects reliability.</a:t>
            </a:r>
          </a:p>
        </p:txBody>
      </p:sp>
      <p:sp>
        <p:nvSpPr>
          <p:cNvPr id="3" name="Slide Number Placeholder 2">
            <a:extLst>
              <a:ext uri="{FF2B5EF4-FFF2-40B4-BE49-F238E27FC236}">
                <a16:creationId xmlns:a16="http://schemas.microsoft.com/office/drawing/2014/main" id="{493266D4-F892-7198-AD94-BD7C78D906EB}"/>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34</a:t>
            </a:fld>
            <a:endParaRPr lang="en-US" dirty="0"/>
          </a:p>
        </p:txBody>
      </p:sp>
    </p:spTree>
    <p:extLst>
      <p:ext uri="{BB962C8B-B14F-4D97-AF65-F5344CB8AC3E}">
        <p14:creationId xmlns:p14="http://schemas.microsoft.com/office/powerpoint/2010/main" val="28651006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35</a:t>
            </a:fld>
            <a:endParaRPr lang="en-US" dirty="0"/>
          </a:p>
        </p:txBody>
      </p:sp>
      <p:sp>
        <p:nvSpPr>
          <p:cNvPr id="7" name="Content Placeholder 2">
            <a:extLst>
              <a:ext uri="{FF2B5EF4-FFF2-40B4-BE49-F238E27FC236}">
                <a16:creationId xmlns:a16="http://schemas.microsoft.com/office/drawing/2014/main" id="{408C8575-34A1-4472-A79B-4B0BEFDA5985}"/>
              </a:ext>
            </a:extLst>
          </p:cNvPr>
          <p:cNvSpPr>
            <a:spLocks noGrp="1"/>
          </p:cNvSpPr>
          <p:nvPr>
            <p:ph idx="1"/>
          </p:nvPr>
        </p:nvSpPr>
        <p:spPr>
          <a:xfrm>
            <a:off x="838200" y="838200"/>
            <a:ext cx="8238996" cy="5565774"/>
          </a:xfrm>
        </p:spPr>
        <p:txBody>
          <a:bodyPr/>
          <a:lstStyle/>
          <a:p>
            <a:pPr marL="0" indent="0">
              <a:buNone/>
            </a:pPr>
            <a:r>
              <a:rPr lang="en-US" sz="1700" dirty="0"/>
              <a:t>MERIT CRITERIA</a:t>
            </a:r>
          </a:p>
          <a:p>
            <a:pPr marL="0" indent="0">
              <a:buNone/>
            </a:pPr>
            <a:r>
              <a:rPr lang="en-US" sz="1700" dirty="0"/>
              <a:t>Economic Vitality – Large Projects</a:t>
            </a:r>
            <a:endParaRPr lang="en-US" sz="1700" b="1" dirty="0"/>
          </a:p>
          <a:p>
            <a:pPr lvl="1"/>
            <a:r>
              <a:rPr lang="en-US" sz="1700" dirty="0"/>
              <a:t>Evaluators will independently assess Benefit-Cost Analysis (BCA) material submitted by applicants, relying on quantitative, data-supported analyses.</a:t>
            </a:r>
          </a:p>
          <a:p>
            <a:pPr lvl="1"/>
            <a:r>
              <a:rPr lang="en-US" sz="1700" dirty="0"/>
              <a:t>Projects will be grouped into ranges by benefit-cost ratio (BCR), as calculated by the DOT review team.</a:t>
            </a:r>
            <a:r>
              <a:rPr lang="en-US" sz="1700" strike="sngStrike" dirty="0">
                <a:highlight>
                  <a:srgbClr val="FFFF00"/>
                </a:highlight>
              </a:rPr>
              <a:t> </a:t>
            </a:r>
          </a:p>
          <a:p>
            <a:pPr marL="409575" lvl="1" indent="0">
              <a:buNone/>
            </a:pPr>
            <a:endParaRPr lang="en-US" sz="1700" strike="sngStrike" dirty="0">
              <a:highlight>
                <a:srgbClr val="FFFF00"/>
              </a:highlight>
            </a:endParaRPr>
          </a:p>
          <a:p>
            <a:pPr marL="0" indent="0" algn="ctr">
              <a:spcBef>
                <a:spcPts val="0"/>
              </a:spcBef>
              <a:buNone/>
            </a:pPr>
            <a:endParaRPr lang="en-US" sz="1700" b="0" dirty="0"/>
          </a:p>
          <a:p>
            <a:pPr marL="0" indent="0" algn="ctr">
              <a:spcBef>
                <a:spcPts val="0"/>
              </a:spcBef>
              <a:buNone/>
            </a:pPr>
            <a:endParaRPr lang="en-US" sz="1700" b="0" dirty="0"/>
          </a:p>
          <a:p>
            <a:pPr marL="0" indent="0">
              <a:spcBef>
                <a:spcPts val="0"/>
              </a:spcBef>
              <a:buNone/>
            </a:pPr>
            <a:r>
              <a:rPr lang="en-US" sz="1700" dirty="0"/>
              <a:t>	High</a:t>
            </a:r>
            <a:r>
              <a:rPr lang="en-US" sz="1700" b="0" dirty="0"/>
              <a:t> – Benefits exceed cost with a BCR of at least 2.0</a:t>
            </a:r>
          </a:p>
          <a:p>
            <a:pPr marL="0" indent="0">
              <a:spcBef>
                <a:spcPts val="0"/>
              </a:spcBef>
              <a:buNone/>
            </a:pPr>
            <a:r>
              <a:rPr lang="en-US" sz="1700" dirty="0"/>
              <a:t>	Medium-High</a:t>
            </a:r>
            <a:r>
              <a:rPr lang="en-US" sz="1700" b="0" dirty="0"/>
              <a:t> – Project benefits will exceed costs</a:t>
            </a:r>
          </a:p>
          <a:p>
            <a:pPr marL="0" indent="0">
              <a:spcBef>
                <a:spcPts val="0"/>
              </a:spcBef>
              <a:buNone/>
            </a:pPr>
            <a:r>
              <a:rPr lang="en-US" sz="1700" dirty="0"/>
              <a:t>	Medium</a:t>
            </a:r>
            <a:r>
              <a:rPr lang="en-US" sz="1700" b="0" dirty="0"/>
              <a:t> – Project benefits are likely to exceed costs</a:t>
            </a:r>
          </a:p>
          <a:p>
            <a:pPr marL="0" indent="0">
              <a:spcBef>
                <a:spcPts val="0"/>
              </a:spcBef>
              <a:buNone/>
            </a:pPr>
            <a:r>
              <a:rPr lang="en-US" sz="1700" dirty="0"/>
              <a:t>	Medium-Low</a:t>
            </a:r>
            <a:r>
              <a:rPr lang="en-US" sz="1700" b="0" dirty="0"/>
              <a:t> – Costs are likely to exceed benefits</a:t>
            </a:r>
          </a:p>
          <a:p>
            <a:pPr marL="0" indent="0">
              <a:spcBef>
                <a:spcPts val="0"/>
              </a:spcBef>
              <a:buNone/>
            </a:pPr>
            <a:r>
              <a:rPr lang="en-US" sz="1700" dirty="0"/>
              <a:t>	Low</a:t>
            </a:r>
            <a:r>
              <a:rPr lang="en-US" sz="1700" b="0" dirty="0"/>
              <a:t> – Costs will exceed benefits</a:t>
            </a:r>
          </a:p>
        </p:txBody>
      </p:sp>
      <p:sp>
        <p:nvSpPr>
          <p:cNvPr id="3" name="Slide Number Placeholder 2">
            <a:extLst>
              <a:ext uri="{FF2B5EF4-FFF2-40B4-BE49-F238E27FC236}">
                <a16:creationId xmlns:a16="http://schemas.microsoft.com/office/drawing/2014/main" id="{30204EEC-17BD-D3DE-E8A6-527541E005C5}"/>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35</a:t>
            </a:fld>
            <a:endParaRPr lang="en-US" dirty="0"/>
          </a:p>
        </p:txBody>
      </p:sp>
    </p:spTree>
    <p:extLst>
      <p:ext uri="{BB962C8B-B14F-4D97-AF65-F5344CB8AC3E}">
        <p14:creationId xmlns:p14="http://schemas.microsoft.com/office/powerpoint/2010/main" val="8161155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36</a:t>
            </a:fld>
            <a:endParaRPr lang="en-US" dirty="0"/>
          </a:p>
        </p:txBody>
      </p:sp>
      <p:sp>
        <p:nvSpPr>
          <p:cNvPr id="8" name="Content Placeholder 2">
            <a:extLst>
              <a:ext uri="{FF2B5EF4-FFF2-40B4-BE49-F238E27FC236}">
                <a16:creationId xmlns:a16="http://schemas.microsoft.com/office/drawing/2014/main" id="{ED0A3587-4F3D-4B47-8593-69792B7AD8D8}"/>
              </a:ext>
            </a:extLst>
          </p:cNvPr>
          <p:cNvSpPr>
            <a:spLocks noGrp="1"/>
          </p:cNvSpPr>
          <p:nvPr>
            <p:ph idx="1"/>
          </p:nvPr>
        </p:nvSpPr>
        <p:spPr>
          <a:xfrm>
            <a:off x="685800" y="914400"/>
            <a:ext cx="10287000" cy="5678487"/>
          </a:xfrm>
        </p:spPr>
        <p:txBody>
          <a:bodyPr/>
          <a:lstStyle/>
          <a:p>
            <a:pPr marL="0" lvl="0" indent="0">
              <a:buNone/>
            </a:pPr>
            <a:r>
              <a:rPr lang="en-US" dirty="0"/>
              <a:t>MERIT CRITERIA</a:t>
            </a:r>
          </a:p>
          <a:p>
            <a:pPr marL="0" lvl="0" indent="0">
              <a:buNone/>
            </a:pPr>
            <a:r>
              <a:rPr lang="en-US" dirty="0"/>
              <a:t>Economic Vitality - </a:t>
            </a:r>
            <a:r>
              <a:rPr lang="en-US" b="1" dirty="0"/>
              <a:t>Small Projects at Small Ports </a:t>
            </a:r>
          </a:p>
          <a:p>
            <a:pPr marL="409575" lvl="1" indent="0">
              <a:buNone/>
            </a:pPr>
            <a:endParaRPr lang="en-US" dirty="0"/>
          </a:p>
          <a:p>
            <a:pPr marL="409575" lvl="1" indent="0">
              <a:buNone/>
            </a:pPr>
            <a:r>
              <a:rPr lang="en-US" sz="1700" dirty="0"/>
              <a:t>Evaluators will consider three criteria:</a:t>
            </a:r>
          </a:p>
          <a:p>
            <a:pPr marL="409575" lvl="1" indent="0">
              <a:buNone/>
            </a:pPr>
            <a:r>
              <a:rPr lang="en-US" sz="1700" dirty="0"/>
              <a:t>1.  Impacts on economic advantage</a:t>
            </a:r>
          </a:p>
          <a:p>
            <a:pPr lvl="2"/>
            <a:r>
              <a:rPr lang="en-US" sz="1700" dirty="0"/>
              <a:t>How the project enhances the economic advantage of the port, such as by capitalizing on or creating economies of scale, overcoming barriers to entry or creating more efficient access for labor, resources and customers.</a:t>
            </a:r>
          </a:p>
          <a:p>
            <a:pPr marL="409575" lvl="1" indent="0">
              <a:buNone/>
            </a:pPr>
            <a:r>
              <a:rPr lang="en-US" sz="1700" dirty="0"/>
              <a:t>2.  Contribution to freight transportation at the port</a:t>
            </a:r>
          </a:p>
          <a:p>
            <a:pPr lvl="2"/>
            <a:r>
              <a:rPr lang="en-US" sz="1700" dirty="0"/>
              <a:t>How the project improves the process of transporting commodities and improves positive externalities and/or overcomes negative externalities.</a:t>
            </a:r>
            <a:r>
              <a:rPr lang="en-US" sz="1700" strike="sngStrike" dirty="0">
                <a:highlight>
                  <a:srgbClr val="FFFF00"/>
                </a:highlight>
              </a:rPr>
              <a:t> </a:t>
            </a:r>
            <a:endParaRPr lang="en-US" sz="1700" dirty="0"/>
          </a:p>
          <a:p>
            <a:pPr marL="409575" lvl="1" indent="0">
              <a:buNone/>
            </a:pPr>
            <a:r>
              <a:rPr lang="en-US" sz="1700" dirty="0"/>
              <a:t>3.  The competitive disadvantage of the port</a:t>
            </a:r>
            <a:endParaRPr lang="en-US" sz="1700" strike="sngStrike" dirty="0">
              <a:highlight>
                <a:srgbClr val="FFFF00"/>
              </a:highlight>
            </a:endParaRPr>
          </a:p>
          <a:p>
            <a:pPr lvl="2"/>
            <a:r>
              <a:rPr lang="en-US" sz="1700" dirty="0"/>
              <a:t>How the project will improve the port’s competitive position.</a:t>
            </a:r>
          </a:p>
          <a:p>
            <a:pPr marL="0" indent="0">
              <a:spcBef>
                <a:spcPts val="0"/>
              </a:spcBef>
              <a:buNone/>
            </a:pPr>
            <a:endParaRPr lang="en-US" sz="1700" b="0" dirty="0"/>
          </a:p>
          <a:p>
            <a:pPr marL="0" indent="0">
              <a:spcBef>
                <a:spcPts val="0"/>
              </a:spcBef>
              <a:buNone/>
            </a:pPr>
            <a:r>
              <a:rPr lang="en-US" sz="1700" dirty="0"/>
              <a:t>	High</a:t>
            </a:r>
            <a:r>
              <a:rPr lang="en-US" sz="1700" b="0" dirty="0"/>
              <a:t> – 	Improves economic advantage, contributes positively to freight transport, and 		improves the port’s competitive advantage.</a:t>
            </a:r>
          </a:p>
          <a:p>
            <a:pPr marL="0" indent="0">
              <a:spcBef>
                <a:spcPts val="0"/>
              </a:spcBef>
              <a:buNone/>
            </a:pPr>
            <a:r>
              <a:rPr lang="en-US" sz="1700" dirty="0"/>
              <a:t>	Medium</a:t>
            </a:r>
            <a:r>
              <a:rPr lang="en-US" sz="1700" b="0" dirty="0"/>
              <a:t> – Improves two of the three factors.</a:t>
            </a:r>
          </a:p>
          <a:p>
            <a:pPr marL="0" indent="0">
              <a:spcBef>
                <a:spcPts val="0"/>
              </a:spcBef>
              <a:buNone/>
            </a:pPr>
            <a:r>
              <a:rPr lang="en-US" sz="1700" dirty="0"/>
              <a:t>	Low</a:t>
            </a:r>
            <a:r>
              <a:rPr lang="en-US" sz="1700" b="0" dirty="0"/>
              <a:t> – Improves only one factor.</a:t>
            </a:r>
          </a:p>
          <a:p>
            <a:pPr marL="0" indent="0">
              <a:spcBef>
                <a:spcPts val="0"/>
              </a:spcBef>
              <a:buNone/>
            </a:pPr>
            <a:r>
              <a:rPr lang="en-US" sz="1700" b="0" dirty="0"/>
              <a:t>	</a:t>
            </a:r>
            <a:r>
              <a:rPr lang="en-US" sz="1700" dirty="0"/>
              <a:t>Non-Responsive</a:t>
            </a:r>
            <a:r>
              <a:rPr lang="en-US" sz="1700" b="0" dirty="0"/>
              <a:t> – Does not address the factors or does not improve any of the factors.</a:t>
            </a:r>
            <a:endParaRPr lang="en-US" sz="1700" dirty="0"/>
          </a:p>
          <a:p>
            <a:endParaRPr lang="en-US" sz="1700" dirty="0"/>
          </a:p>
          <a:p>
            <a:endParaRPr lang="en-US" dirty="0"/>
          </a:p>
          <a:p>
            <a:pPr marL="0" indent="0" algn="ctr">
              <a:buNone/>
            </a:pPr>
            <a:r>
              <a:rPr lang="en-US" b="0" dirty="0">
                <a:solidFill>
                  <a:schemeClr val="tx1">
                    <a:lumMod val="50000"/>
                    <a:lumOff val="50000"/>
                  </a:schemeClr>
                </a:solidFill>
              </a:rPr>
              <a:t>Questions during the presentation? Email: PIDPGRANTS@DOT.GOV</a:t>
            </a:r>
          </a:p>
          <a:p>
            <a:pPr marL="0" indent="0" algn="ctr">
              <a:buNone/>
            </a:pPr>
            <a:endParaRPr lang="en-US" dirty="0">
              <a:solidFill>
                <a:schemeClr val="tx1">
                  <a:lumMod val="50000"/>
                  <a:lumOff val="50000"/>
                </a:schemeClr>
              </a:solidFill>
            </a:endParaRPr>
          </a:p>
          <a:p>
            <a:endParaRPr lang="en-US" dirty="0"/>
          </a:p>
          <a:p>
            <a:endParaRPr lang="en-US" dirty="0"/>
          </a:p>
          <a:p>
            <a:pPr lvl="1"/>
            <a:endParaRPr lang="en-US" dirty="0"/>
          </a:p>
          <a:p>
            <a:pPr lvl="1"/>
            <a:endParaRPr lang="en-US" dirty="0"/>
          </a:p>
          <a:p>
            <a:pPr lvl="1"/>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1301AED9-5287-6F08-82B7-8B5A5DF877B3}"/>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36</a:t>
            </a:fld>
            <a:endParaRPr lang="en-US" dirty="0"/>
          </a:p>
        </p:txBody>
      </p:sp>
    </p:spTree>
    <p:extLst>
      <p:ext uri="{BB962C8B-B14F-4D97-AF65-F5344CB8AC3E}">
        <p14:creationId xmlns:p14="http://schemas.microsoft.com/office/powerpoint/2010/main" val="3177048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37</a:t>
            </a:fld>
            <a:endParaRPr lang="en-US" dirty="0"/>
          </a:p>
        </p:txBody>
      </p:sp>
      <p:sp>
        <p:nvSpPr>
          <p:cNvPr id="7" name="Content Placeholder 2">
            <a:extLst>
              <a:ext uri="{FF2B5EF4-FFF2-40B4-BE49-F238E27FC236}">
                <a16:creationId xmlns:a16="http://schemas.microsoft.com/office/drawing/2014/main" id="{A9E4856B-EED9-40D6-9067-56AD2994057A}"/>
              </a:ext>
            </a:extLst>
          </p:cNvPr>
          <p:cNvSpPr>
            <a:spLocks noGrp="1"/>
          </p:cNvSpPr>
          <p:nvPr>
            <p:ph idx="1"/>
          </p:nvPr>
        </p:nvSpPr>
        <p:spPr>
          <a:xfrm>
            <a:off x="685800" y="838200"/>
            <a:ext cx="10210799" cy="5718174"/>
          </a:xfrm>
        </p:spPr>
        <p:txBody>
          <a:bodyPr/>
          <a:lstStyle/>
          <a:p>
            <a:pPr marL="0" indent="0">
              <a:buNone/>
            </a:pPr>
            <a:r>
              <a:rPr lang="en-US" sz="1700" dirty="0"/>
              <a:t>MERIT CRITERIA</a:t>
            </a:r>
          </a:p>
          <a:p>
            <a:pPr marL="0" indent="0">
              <a:buNone/>
            </a:pPr>
            <a:r>
              <a:rPr lang="en-US" sz="1700" dirty="0"/>
              <a:t>Leverage of Federal funding</a:t>
            </a:r>
          </a:p>
          <a:p>
            <a:pPr lvl="1"/>
            <a:endParaRPr lang="en-US" sz="1700" dirty="0">
              <a:highlight>
                <a:srgbClr val="FFFF00"/>
              </a:highlight>
            </a:endParaRPr>
          </a:p>
          <a:p>
            <a:pPr lvl="1"/>
            <a:r>
              <a:rPr lang="en-US" sz="2000" dirty="0"/>
              <a:t>To maximize the impact of PIDP awards, MARAD seeks to leverage PIDP funding with non-Federal contributions. </a:t>
            </a:r>
          </a:p>
          <a:p>
            <a:pPr lvl="1"/>
            <a:r>
              <a:rPr lang="en-US" sz="2000" dirty="0"/>
              <a:t>Ratings will be based on the calculated non-Federal share of the project’s future eligible project costs.</a:t>
            </a:r>
          </a:p>
          <a:p>
            <a:pPr lvl="1"/>
            <a:r>
              <a:rPr lang="en-US" sz="2000" dirty="0"/>
              <a:t>MARAD will sort project applications’ non-Federal leverage percentage from high to low using a quintile calculation based on all applications:</a:t>
            </a:r>
          </a:p>
          <a:p>
            <a:pPr lvl="2"/>
            <a:r>
              <a:rPr lang="en-US" sz="2000" dirty="0"/>
              <a:t>80</a:t>
            </a:r>
            <a:r>
              <a:rPr lang="en-US" sz="2000" baseline="30000" dirty="0"/>
              <a:t>th</a:t>
            </a:r>
            <a:r>
              <a:rPr lang="en-US" sz="2000" dirty="0"/>
              <a:t> percentile and above receive the highest rating;</a:t>
            </a:r>
          </a:p>
          <a:p>
            <a:pPr lvl="2"/>
            <a:r>
              <a:rPr lang="en-US" sz="2000" dirty="0"/>
              <a:t>60</a:t>
            </a:r>
            <a:r>
              <a:rPr lang="en-US" sz="2000" baseline="30000" dirty="0"/>
              <a:t>th</a:t>
            </a:r>
            <a:r>
              <a:rPr lang="en-US" sz="2000" dirty="0"/>
              <a:t>-79</a:t>
            </a:r>
            <a:r>
              <a:rPr lang="en-US" sz="2000" baseline="30000" dirty="0"/>
              <a:t>th</a:t>
            </a:r>
            <a:r>
              <a:rPr lang="en-US" sz="2000" dirty="0"/>
              <a:t> percentile receive the second highest rating;</a:t>
            </a:r>
          </a:p>
          <a:p>
            <a:pPr lvl="2"/>
            <a:r>
              <a:rPr lang="en-US" sz="2000" dirty="0"/>
              <a:t>40</a:t>
            </a:r>
            <a:r>
              <a:rPr lang="en-US" sz="2000" baseline="30000" dirty="0"/>
              <a:t>th</a:t>
            </a:r>
            <a:r>
              <a:rPr lang="en-US" sz="2000" dirty="0"/>
              <a:t>-59</a:t>
            </a:r>
            <a:r>
              <a:rPr lang="en-US" sz="2000" baseline="30000" dirty="0"/>
              <a:t>th</a:t>
            </a:r>
            <a:r>
              <a:rPr lang="en-US" sz="2000" dirty="0"/>
              <a:t> receive the third highest rating;</a:t>
            </a:r>
          </a:p>
          <a:p>
            <a:pPr lvl="2"/>
            <a:r>
              <a:rPr lang="en-US" sz="2000" dirty="0"/>
              <a:t>20</a:t>
            </a:r>
            <a:r>
              <a:rPr lang="en-US" sz="2000" baseline="30000" dirty="0"/>
              <a:t>th</a:t>
            </a:r>
            <a:r>
              <a:rPr lang="en-US" sz="2000" dirty="0"/>
              <a:t>-39</a:t>
            </a:r>
            <a:r>
              <a:rPr lang="en-US" sz="2000" baseline="30000" dirty="0"/>
              <a:t>th</a:t>
            </a:r>
            <a:r>
              <a:rPr lang="en-US" sz="2000" dirty="0"/>
              <a:t> receive the fourth highest rating; and</a:t>
            </a:r>
          </a:p>
          <a:p>
            <a:pPr lvl="2"/>
            <a:r>
              <a:rPr lang="en-US" sz="2000" dirty="0"/>
              <a:t>0-19</a:t>
            </a:r>
            <a:r>
              <a:rPr lang="en-US" sz="2000" baseline="30000" dirty="0"/>
              <a:t>th</a:t>
            </a:r>
            <a:r>
              <a:rPr lang="en-US" sz="2000" dirty="0"/>
              <a:t> receive the lowest rating.</a:t>
            </a:r>
          </a:p>
        </p:txBody>
      </p:sp>
      <p:sp>
        <p:nvSpPr>
          <p:cNvPr id="3" name="Slide Number Placeholder 2">
            <a:extLst>
              <a:ext uri="{FF2B5EF4-FFF2-40B4-BE49-F238E27FC236}">
                <a16:creationId xmlns:a16="http://schemas.microsoft.com/office/drawing/2014/main" id="{C9112A06-64F9-9292-2A4A-5D54405A8EDB}"/>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37</a:t>
            </a:fld>
            <a:endParaRPr lang="en-US" dirty="0"/>
          </a:p>
        </p:txBody>
      </p:sp>
    </p:spTree>
    <p:extLst>
      <p:ext uri="{BB962C8B-B14F-4D97-AF65-F5344CB8AC3E}">
        <p14:creationId xmlns:p14="http://schemas.microsoft.com/office/powerpoint/2010/main" val="36982245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38</a:t>
            </a:fld>
            <a:endParaRPr lang="en-US" dirty="0"/>
          </a:p>
        </p:txBody>
      </p:sp>
      <p:sp>
        <p:nvSpPr>
          <p:cNvPr id="7" name="Content Placeholder 2">
            <a:extLst>
              <a:ext uri="{FF2B5EF4-FFF2-40B4-BE49-F238E27FC236}">
                <a16:creationId xmlns:a16="http://schemas.microsoft.com/office/drawing/2014/main" id="{A9E4856B-EED9-40D6-9067-56AD2994057A}"/>
              </a:ext>
            </a:extLst>
          </p:cNvPr>
          <p:cNvSpPr>
            <a:spLocks noGrp="1"/>
          </p:cNvSpPr>
          <p:nvPr>
            <p:ph idx="1"/>
          </p:nvPr>
        </p:nvSpPr>
        <p:spPr>
          <a:xfrm>
            <a:off x="685800" y="838200"/>
            <a:ext cx="10210799" cy="5718174"/>
          </a:xfrm>
        </p:spPr>
        <p:txBody>
          <a:bodyPr/>
          <a:lstStyle/>
          <a:p>
            <a:pPr marL="0" indent="0">
              <a:buNone/>
            </a:pPr>
            <a:r>
              <a:rPr lang="en-US" sz="1700" dirty="0"/>
              <a:t>MERIT CRITERIA</a:t>
            </a:r>
          </a:p>
          <a:p>
            <a:pPr marL="0" indent="0">
              <a:buNone/>
            </a:pPr>
            <a:r>
              <a:rPr kumimoji="0" lang="en-US" sz="1700" b="1" i="0" u="none" strike="noStrike" kern="0" cap="none" spc="0" normalizeH="0" baseline="0" noProof="0" dirty="0">
                <a:ln>
                  <a:noFill/>
                </a:ln>
                <a:solidFill>
                  <a:srgbClr val="23405F"/>
                </a:solidFill>
                <a:effectLst/>
                <a:uLnTx/>
                <a:uFillTx/>
                <a:latin typeface="Arial"/>
                <a:ea typeface="+mn-ea"/>
                <a:cs typeface="+mn-cs"/>
              </a:rPr>
              <a:t>Port Resilience</a:t>
            </a:r>
            <a:endParaRPr lang="en-US" sz="1700" dirty="0"/>
          </a:p>
          <a:p>
            <a:pPr lvl="1"/>
            <a:r>
              <a:rPr lang="en-US" sz="1700" dirty="0"/>
              <a:t>An assessment of the project’s impact on the resiliency of port operations, including the types of events and operational disruptions that the port could be prepared to meet following implementation of a project.  </a:t>
            </a:r>
          </a:p>
          <a:p>
            <a:pPr lvl="1"/>
            <a:r>
              <a:rPr lang="en-US" sz="1700" dirty="0"/>
              <a:t>Projects are evaluated on whether (and how well) they enhance a port’s ability to anticipate, prepare for, adapt to, withstand, respond to, and recover from operational disruptions and sustain critical operations, including disruptions caused by natural or manmade hazards.</a:t>
            </a:r>
          </a:p>
          <a:p>
            <a:pPr lvl="1"/>
            <a:endParaRPr lang="en-US" dirty="0"/>
          </a:p>
          <a:p>
            <a:pPr marL="409575" lvl="1" indent="0">
              <a:buNone/>
            </a:pPr>
            <a:r>
              <a:rPr lang="en-US" b="1" dirty="0"/>
              <a:t>High </a:t>
            </a:r>
            <a:r>
              <a:rPr lang="en-US" dirty="0"/>
              <a:t>– Project advances both the port’s ability to withstand natural and man-made hazards AND the project results in positive, quantifiable impacts on the supply chain.</a:t>
            </a:r>
          </a:p>
          <a:p>
            <a:pPr marL="409575" lvl="1" indent="0">
              <a:buNone/>
            </a:pPr>
            <a:r>
              <a:rPr lang="en-US" b="1" dirty="0"/>
              <a:t>Medium</a:t>
            </a:r>
            <a:r>
              <a:rPr lang="en-US" dirty="0"/>
              <a:t> – Project advances EITHER the port’s ability to withstand natural OR man-made hazards AND the project incorporates resilience features.</a:t>
            </a:r>
          </a:p>
          <a:p>
            <a:pPr marL="409575" lvl="1" indent="0">
              <a:buNone/>
            </a:pPr>
            <a:r>
              <a:rPr lang="en-US" b="1" dirty="0"/>
              <a:t>Low</a:t>
            </a:r>
            <a:r>
              <a:rPr lang="en-US" dirty="0"/>
              <a:t> – Reviewers determined the project will advance EITHER the port’s resilience to either natural or man-made hazards.</a:t>
            </a:r>
          </a:p>
          <a:p>
            <a:pPr marL="409575" lvl="1" indent="0">
              <a:buNone/>
            </a:pPr>
            <a:r>
              <a:rPr lang="en-US" b="1" dirty="0"/>
              <a:t>Non-Responsive</a:t>
            </a:r>
            <a:r>
              <a:rPr lang="en-US" dirty="0"/>
              <a:t> – Does not address how the project will advance the port’s resilience to natural and man-made hazards OR reviewers determined the project will not improve either of those factors.</a:t>
            </a:r>
          </a:p>
        </p:txBody>
      </p:sp>
      <p:sp>
        <p:nvSpPr>
          <p:cNvPr id="3" name="Slide Number Placeholder 2">
            <a:extLst>
              <a:ext uri="{FF2B5EF4-FFF2-40B4-BE49-F238E27FC236}">
                <a16:creationId xmlns:a16="http://schemas.microsoft.com/office/drawing/2014/main" id="{434E47D5-C7BB-AA83-BA12-DE1A599232D2}"/>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38</a:t>
            </a:fld>
            <a:endParaRPr lang="en-US" dirty="0"/>
          </a:p>
        </p:txBody>
      </p:sp>
    </p:spTree>
    <p:extLst>
      <p:ext uri="{BB962C8B-B14F-4D97-AF65-F5344CB8AC3E}">
        <p14:creationId xmlns:p14="http://schemas.microsoft.com/office/powerpoint/2010/main" val="36518121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39</a:t>
            </a:fld>
            <a:endParaRPr lang="en-US" dirty="0"/>
          </a:p>
        </p:txBody>
      </p:sp>
      <p:sp>
        <p:nvSpPr>
          <p:cNvPr id="8" name="Content Placeholder 2">
            <a:extLst>
              <a:ext uri="{FF2B5EF4-FFF2-40B4-BE49-F238E27FC236}">
                <a16:creationId xmlns:a16="http://schemas.microsoft.com/office/drawing/2014/main" id="{655BA159-B633-4EED-AF66-5C555D4C5811}"/>
              </a:ext>
            </a:extLst>
          </p:cNvPr>
          <p:cNvSpPr>
            <a:spLocks noGrp="1"/>
          </p:cNvSpPr>
          <p:nvPr>
            <p:ph idx="1"/>
          </p:nvPr>
        </p:nvSpPr>
        <p:spPr>
          <a:xfrm>
            <a:off x="152400" y="838200"/>
            <a:ext cx="11887200" cy="5867400"/>
          </a:xfrm>
        </p:spPr>
        <p:txBody>
          <a:bodyPr/>
          <a:lstStyle/>
          <a:p>
            <a:pPr marL="0" marR="0" lvl="0" indent="0" algn="l" defTabSz="820738" rtl="0" eaLnBrk="0" fontAlgn="base" latinLnBrk="0" hangingPunct="0">
              <a:lnSpc>
                <a:spcPct val="107000"/>
              </a:lnSpc>
              <a:spcBef>
                <a:spcPts val="0"/>
              </a:spcBef>
              <a:spcAft>
                <a:spcPts val="800"/>
              </a:spcAft>
              <a:buClr>
                <a:srgbClr val="003366"/>
              </a:buClr>
              <a:buSzPct val="110000"/>
              <a:buNone/>
              <a:tabLst/>
              <a:defRPr/>
            </a:pPr>
            <a:r>
              <a:rPr kumimoji="0" lang="en-US" sz="1700" b="1" i="0" u="none" strike="noStrike" kern="0" cap="none" spc="0" normalizeH="0" baseline="0" noProof="0" dirty="0">
                <a:ln>
                  <a:noFill/>
                </a:ln>
                <a:solidFill>
                  <a:srgbClr val="23405F"/>
                </a:solidFill>
                <a:effectLst/>
                <a:uLnTx/>
                <a:uFillTx/>
                <a:latin typeface="Arial"/>
                <a:ea typeface="Times New Roman" panose="02020603050405020304" pitchFamily="18" charset="0"/>
                <a:cs typeface="+mn-cs"/>
              </a:rPr>
              <a:t>ADDITIONAL CONSIDERATIONS</a:t>
            </a:r>
          </a:p>
          <a:p>
            <a:pPr marL="0" marR="0" lvl="0" indent="0" algn="l" defTabSz="820738" rtl="0" eaLnBrk="0" fontAlgn="base" latinLnBrk="0" hangingPunct="0">
              <a:lnSpc>
                <a:spcPct val="107000"/>
              </a:lnSpc>
              <a:spcBef>
                <a:spcPts val="0"/>
              </a:spcBef>
              <a:spcAft>
                <a:spcPts val="800"/>
              </a:spcAft>
              <a:buClr>
                <a:srgbClr val="003366"/>
              </a:buClr>
              <a:buSzPct val="110000"/>
              <a:buNone/>
              <a:tabLst/>
              <a:defRPr/>
            </a:pPr>
            <a:r>
              <a:rPr kumimoji="0" lang="en-US" sz="1700" i="0" u="none" strike="noStrike" kern="0" cap="none" spc="0" normalizeH="0" baseline="0" noProof="0" dirty="0">
                <a:ln>
                  <a:noFill/>
                </a:ln>
                <a:solidFill>
                  <a:srgbClr val="23405F"/>
                </a:solidFill>
                <a:effectLst/>
                <a:uLnTx/>
                <a:uFillTx/>
                <a:latin typeface="Arial"/>
                <a:ea typeface="Times New Roman" panose="02020603050405020304" pitchFamily="18" charset="0"/>
                <a:cs typeface="+mn-cs"/>
              </a:rPr>
              <a:t>Workforce Development</a:t>
            </a:r>
            <a:r>
              <a:rPr lang="en-US" sz="1700" dirty="0">
                <a:latin typeface="Arial"/>
                <a:ea typeface="Times New Roman" panose="02020603050405020304" pitchFamily="18" charset="0"/>
              </a:rPr>
              <a:t> and</a:t>
            </a:r>
            <a:r>
              <a:rPr kumimoji="0" lang="en-US" sz="1700" i="0" u="none" strike="noStrike" kern="0" cap="none" spc="0" normalizeH="0" baseline="0" noProof="0" dirty="0">
                <a:ln>
                  <a:noFill/>
                </a:ln>
                <a:solidFill>
                  <a:srgbClr val="23405F"/>
                </a:solidFill>
                <a:effectLst/>
                <a:uLnTx/>
                <a:uFillTx/>
                <a:latin typeface="Arial"/>
                <a:ea typeface="Times New Roman" panose="02020603050405020304" pitchFamily="18" charset="0"/>
                <a:cs typeface="+mn-cs"/>
              </a:rPr>
              <a:t> Job Quality – </a:t>
            </a:r>
            <a:r>
              <a:rPr kumimoji="0" lang="en-US" sz="1700" b="0" i="0" u="none" strike="noStrike" kern="0" cap="none" spc="0" normalizeH="0" baseline="0" noProof="0" dirty="0">
                <a:ln>
                  <a:noFill/>
                </a:ln>
                <a:solidFill>
                  <a:srgbClr val="23405F"/>
                </a:solidFill>
                <a:effectLst/>
                <a:uLnTx/>
                <a:uFillTx/>
                <a:latin typeface="Arial"/>
                <a:ea typeface="Times New Roman" panose="02020603050405020304" pitchFamily="18" charset="0"/>
                <a:cs typeface="+mn-cs"/>
              </a:rPr>
              <a:t>MARAD will consider the extent to which projects support the creation of good-paying jobs with the free and fair choice to join a union and the incorporation of strong labor standards and training and placement programs, especially registered apprenticeships.</a:t>
            </a:r>
            <a:endParaRPr lang="en-US" sz="1700" b="0" dirty="0">
              <a:latin typeface="Arial"/>
              <a:ea typeface="Times New Roman" panose="02020603050405020304" pitchFamily="18" charset="0"/>
            </a:endParaRPr>
          </a:p>
          <a:p>
            <a:pPr marL="0" marR="0" lvl="0" indent="0" algn="l" defTabSz="820738" rtl="0" eaLnBrk="0" fontAlgn="base" latinLnBrk="0" hangingPunct="0">
              <a:lnSpc>
                <a:spcPct val="107000"/>
              </a:lnSpc>
              <a:spcBef>
                <a:spcPts val="0"/>
              </a:spcBef>
              <a:spcAft>
                <a:spcPts val="0"/>
              </a:spcAft>
              <a:buClr>
                <a:srgbClr val="003366"/>
              </a:buClr>
              <a:buSzPct val="110000"/>
              <a:buNone/>
              <a:tabLst/>
              <a:defRPr/>
            </a:pPr>
            <a:endParaRPr lang="en-US" sz="1700" dirty="0"/>
          </a:p>
          <a:p>
            <a:pPr marL="0" marR="0" lvl="0" indent="0" algn="l" defTabSz="820738" rtl="0" eaLnBrk="0" fontAlgn="base" latinLnBrk="0" hangingPunct="0">
              <a:lnSpc>
                <a:spcPct val="107000"/>
              </a:lnSpc>
              <a:spcBef>
                <a:spcPts val="0"/>
              </a:spcBef>
              <a:spcAft>
                <a:spcPts val="0"/>
              </a:spcAft>
              <a:buClr>
                <a:srgbClr val="003366"/>
              </a:buClr>
              <a:buSzPct val="110000"/>
              <a:buNone/>
              <a:tabLst/>
              <a:defRPr/>
            </a:pPr>
            <a:r>
              <a:rPr lang="en-US" sz="1700" b="1" dirty="0"/>
              <a:t>	High</a:t>
            </a:r>
            <a:r>
              <a:rPr lang="en-US" sz="1700" dirty="0"/>
              <a:t> – </a:t>
            </a:r>
            <a:r>
              <a:rPr lang="en-US" sz="1700" b="0" dirty="0"/>
              <a:t>Application indicates a formal commitment, supported by examples or data, to advancing workforce 	development and job quality.</a:t>
            </a:r>
          </a:p>
          <a:p>
            <a:pPr marL="0" marR="0" lvl="0" indent="0" algn="l" defTabSz="820738" rtl="0" eaLnBrk="0" fontAlgn="base" latinLnBrk="0" hangingPunct="0">
              <a:lnSpc>
                <a:spcPct val="107000"/>
              </a:lnSpc>
              <a:spcBef>
                <a:spcPts val="0"/>
              </a:spcBef>
              <a:spcAft>
                <a:spcPts val="0"/>
              </a:spcAft>
              <a:buClr>
                <a:srgbClr val="003366"/>
              </a:buClr>
              <a:buSzPct val="110000"/>
              <a:buNone/>
              <a:tabLst/>
              <a:defRPr/>
            </a:pPr>
            <a:r>
              <a:rPr lang="en-US" sz="1700" b="1" dirty="0"/>
              <a:t>	Medium</a:t>
            </a:r>
            <a:r>
              <a:rPr lang="en-US" sz="1700" dirty="0"/>
              <a:t> – </a:t>
            </a:r>
            <a:r>
              <a:rPr lang="en-US" sz="1700" b="0" dirty="0"/>
              <a:t>Applications that (1) advance or improve workforce development and job quality but lack a formal 	commitment supported by examples or data OR (2) advance or improve workforce development or job quality 	and have a formal commitment supported by examples or data.  </a:t>
            </a:r>
          </a:p>
          <a:p>
            <a:pPr marL="0" marR="0" lvl="0" indent="0" algn="l" defTabSz="820738" rtl="0" eaLnBrk="0" fontAlgn="base" latinLnBrk="0" hangingPunct="0">
              <a:lnSpc>
                <a:spcPct val="107000"/>
              </a:lnSpc>
              <a:spcBef>
                <a:spcPts val="0"/>
              </a:spcBef>
              <a:spcAft>
                <a:spcPts val="0"/>
              </a:spcAft>
              <a:buClr>
                <a:srgbClr val="003366"/>
              </a:buClr>
              <a:buSzPct val="110000"/>
              <a:buNone/>
              <a:tabLst/>
              <a:defRPr/>
            </a:pPr>
            <a:r>
              <a:rPr lang="en-US" sz="1700" dirty="0"/>
              <a:t>	Low - </a:t>
            </a:r>
            <a:r>
              <a:rPr lang="en-US" sz="1700" b="0" dirty="0"/>
              <a:t>Applications that advance only workforce development or job quality, and lack a formal commitment 	supported by examples or data.</a:t>
            </a:r>
          </a:p>
          <a:p>
            <a:pPr marL="0" marR="0" lvl="0" indent="0" algn="l" defTabSz="820738" rtl="0" eaLnBrk="0" fontAlgn="base" latinLnBrk="0" hangingPunct="0">
              <a:lnSpc>
                <a:spcPct val="107000"/>
              </a:lnSpc>
              <a:spcBef>
                <a:spcPts val="0"/>
              </a:spcBef>
              <a:spcAft>
                <a:spcPts val="0"/>
              </a:spcAft>
              <a:buClr>
                <a:srgbClr val="003366"/>
              </a:buClr>
              <a:buSzPct val="110000"/>
              <a:buNone/>
              <a:tabLst/>
              <a:defRPr/>
            </a:pPr>
            <a:r>
              <a:rPr lang="en-US" sz="1700" b="1" dirty="0"/>
              <a:t>	Non-Responsive</a:t>
            </a:r>
            <a:r>
              <a:rPr lang="en-US" sz="1700" dirty="0"/>
              <a:t> – </a:t>
            </a:r>
            <a:r>
              <a:rPr lang="en-US" sz="1700" b="0" dirty="0"/>
              <a:t>Application does not address this criterion or the reviewer determines the project will 	negatively impact this criterion.</a:t>
            </a:r>
          </a:p>
          <a:p>
            <a:pPr lvl="1"/>
            <a:endParaRPr lang="en-US" sz="1700" dirty="0"/>
          </a:p>
          <a:p>
            <a:pPr lvl="2"/>
            <a:endParaRPr lang="en-US" sz="1300" dirty="0"/>
          </a:p>
          <a:p>
            <a:endParaRPr lang="en-US" dirty="0"/>
          </a:p>
        </p:txBody>
      </p:sp>
      <p:sp>
        <p:nvSpPr>
          <p:cNvPr id="3" name="Slide Number Placeholder 2">
            <a:extLst>
              <a:ext uri="{FF2B5EF4-FFF2-40B4-BE49-F238E27FC236}">
                <a16:creationId xmlns:a16="http://schemas.microsoft.com/office/drawing/2014/main" id="{EC6885AB-101C-F1F0-0F2F-EED1D00AFD3A}"/>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39</a:t>
            </a:fld>
            <a:endParaRPr lang="en-US" dirty="0"/>
          </a:p>
        </p:txBody>
      </p:sp>
    </p:spTree>
    <p:extLst>
      <p:ext uri="{BB962C8B-B14F-4D97-AF65-F5344CB8AC3E}">
        <p14:creationId xmlns:p14="http://schemas.microsoft.com/office/powerpoint/2010/main" val="14794889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Port Infrastructure Development Program Grant Overview</a:t>
            </a:r>
          </a:p>
        </p:txBody>
      </p:sp>
      <p:sp>
        <p:nvSpPr>
          <p:cNvPr id="5" name="Content Placeholder 4"/>
          <p:cNvSpPr>
            <a:spLocks noGrp="1"/>
          </p:cNvSpPr>
          <p:nvPr>
            <p:ph idx="1"/>
          </p:nvPr>
        </p:nvSpPr>
        <p:spPr>
          <a:xfrm>
            <a:off x="510118" y="914400"/>
            <a:ext cx="11224682" cy="5780405"/>
          </a:xfrm>
        </p:spPr>
        <p:txBody>
          <a:bodyPr/>
          <a:lstStyle/>
          <a:p>
            <a:pPr marL="409575" lvl="1" indent="0" algn="just">
              <a:buNone/>
            </a:pPr>
            <a:r>
              <a:rPr lang="en-US" sz="2400" b="1" dirty="0"/>
              <a:t>Notice of Funding Opportunity (NOFO) Outline</a:t>
            </a:r>
          </a:p>
          <a:p>
            <a:pPr marL="409575" lvl="1" indent="0" algn="just">
              <a:buClr>
                <a:srgbClr val="23405F"/>
              </a:buClr>
              <a:buNone/>
            </a:pPr>
            <a:endParaRPr lang="en-US" sz="1700" dirty="0"/>
          </a:p>
          <a:p>
            <a:pPr marL="752475" lvl="1" indent="-342900" algn="just">
              <a:buClr>
                <a:srgbClr val="23405F"/>
              </a:buClr>
              <a:buFont typeface="+mj-lt"/>
              <a:buAutoNum type="alphaUcPeriod"/>
            </a:pPr>
            <a:r>
              <a:rPr lang="en-US" sz="1700" dirty="0"/>
              <a:t>Basic Information</a:t>
            </a:r>
          </a:p>
          <a:p>
            <a:pPr marL="1111250" lvl="2" indent="-342900" algn="just">
              <a:buClr>
                <a:srgbClr val="23405F"/>
              </a:buClr>
              <a:buFont typeface="Arial" panose="020B0604020202020204" pitchFamily="34" charset="0"/>
              <a:buChar char="•"/>
            </a:pPr>
            <a:r>
              <a:rPr lang="en-US" dirty="0"/>
              <a:t>Program overview, changes from 2024, definitions</a:t>
            </a:r>
          </a:p>
          <a:p>
            <a:pPr marL="752475" lvl="1" indent="-342900" algn="just">
              <a:buClr>
                <a:srgbClr val="23405F"/>
              </a:buClr>
              <a:buFont typeface="+mj-lt"/>
              <a:buAutoNum type="alphaUcPeriod"/>
            </a:pPr>
            <a:r>
              <a:rPr lang="en-US" sz="1700" dirty="0"/>
              <a:t>Eligibility</a:t>
            </a:r>
          </a:p>
          <a:p>
            <a:pPr marL="1111250" lvl="2" indent="-342900" algn="just">
              <a:buClr>
                <a:srgbClr val="23405F"/>
              </a:buClr>
            </a:pPr>
            <a:r>
              <a:rPr lang="en-US" dirty="0"/>
              <a:t>Applicants, Application Limit, Cost Sharing, Pre-Award, Location Designations, Eligible Projects, Project Components, Reduced Awards</a:t>
            </a:r>
          </a:p>
          <a:p>
            <a:pPr marL="752475" lvl="1" indent="-342900" algn="just">
              <a:buClr>
                <a:srgbClr val="23405F"/>
              </a:buClr>
              <a:buFont typeface="+mj-lt"/>
              <a:buAutoNum type="alphaUcPeriod"/>
            </a:pPr>
            <a:r>
              <a:rPr lang="en-US" sz="1700" dirty="0"/>
              <a:t>Program Description</a:t>
            </a:r>
          </a:p>
          <a:p>
            <a:pPr marL="1111250" lvl="2" indent="-342900" algn="just">
              <a:buClr>
                <a:srgbClr val="23405F"/>
              </a:buClr>
            </a:pPr>
            <a:r>
              <a:rPr lang="en-US" dirty="0"/>
              <a:t>Program History, Program Goals, Award Size, Restrictions on Funding, Availability of Funds, Performance Measures</a:t>
            </a:r>
          </a:p>
          <a:p>
            <a:pPr marL="752475" lvl="1" indent="-342900" algn="just">
              <a:buClr>
                <a:srgbClr val="23405F"/>
              </a:buClr>
              <a:buFont typeface="+mj-lt"/>
              <a:buAutoNum type="alphaUcPeriod"/>
            </a:pPr>
            <a:r>
              <a:rPr lang="en-US" sz="1700" dirty="0"/>
              <a:t>Application Content and Format</a:t>
            </a:r>
          </a:p>
          <a:p>
            <a:pPr marL="1111250" lvl="2" indent="-342900" algn="just">
              <a:buClr>
                <a:srgbClr val="23405F"/>
              </a:buClr>
            </a:pPr>
            <a:r>
              <a:rPr lang="en-US" dirty="0"/>
              <a:t>SF 424, FY2025 PIDP Cover Page, Project Narrative Sections/Descriptions</a:t>
            </a:r>
          </a:p>
          <a:p>
            <a:pPr marL="752475" lvl="1" indent="-342900" algn="just">
              <a:buClr>
                <a:srgbClr val="23405F"/>
              </a:buClr>
              <a:buFont typeface="+mj-lt"/>
              <a:buAutoNum type="alphaUcPeriod"/>
            </a:pPr>
            <a:r>
              <a:rPr lang="en-US" sz="1700" dirty="0"/>
              <a:t>Submission Requirements and Deadline</a:t>
            </a:r>
          </a:p>
          <a:p>
            <a:pPr marL="1111250" lvl="2" indent="-342900" algn="just">
              <a:buClr>
                <a:srgbClr val="23405F"/>
              </a:buClr>
            </a:pPr>
            <a:r>
              <a:rPr lang="en-US" dirty="0"/>
              <a:t>Address to Request Package, UEI and SAM Registration, Submission Dates/Times, Intergovernmental Review, Compliance w/ Sec. 508</a:t>
            </a:r>
          </a:p>
          <a:p>
            <a:pPr marL="752475" lvl="1" indent="-342900" algn="just">
              <a:buClr>
                <a:srgbClr val="23405F"/>
              </a:buClr>
              <a:buFont typeface="+mj-lt"/>
              <a:buAutoNum type="alphaUcPeriod"/>
            </a:pPr>
            <a:r>
              <a:rPr lang="en-US" sz="1700" dirty="0"/>
              <a:t>Application Review Information</a:t>
            </a:r>
          </a:p>
          <a:p>
            <a:pPr marL="1111250" lvl="2" indent="-342900" algn="just">
              <a:buClr>
                <a:srgbClr val="23405F"/>
              </a:buClr>
            </a:pPr>
            <a:r>
              <a:rPr lang="en-US" dirty="0"/>
              <a:t>Criteria, Review and Selection Process</a:t>
            </a:r>
          </a:p>
          <a:p>
            <a:pPr marL="752475" lvl="1" indent="-342900" algn="just">
              <a:buClr>
                <a:srgbClr val="23405F"/>
              </a:buClr>
              <a:buFont typeface="+mj-lt"/>
              <a:buAutoNum type="alphaUcPeriod"/>
            </a:pPr>
            <a:r>
              <a:rPr lang="en-US" sz="1700" dirty="0"/>
              <a:t>Award Notices</a:t>
            </a:r>
          </a:p>
          <a:p>
            <a:pPr marL="1111250" lvl="2" indent="-342900" algn="just">
              <a:buClr>
                <a:srgbClr val="23405F"/>
              </a:buClr>
            </a:pPr>
            <a:r>
              <a:rPr lang="en-US" dirty="0"/>
              <a:t>Project Selection Announcements, Announcement Date, Pre-Award Costs, Reimbursable Program</a:t>
            </a:r>
          </a:p>
          <a:p>
            <a:pPr marL="752475" lvl="1" indent="-342900" algn="just">
              <a:buClr>
                <a:srgbClr val="23405F"/>
              </a:buClr>
              <a:buFont typeface="+mj-lt"/>
              <a:buAutoNum type="alphaUcPeriod"/>
            </a:pPr>
            <a:r>
              <a:rPr lang="en-US" sz="1700" dirty="0"/>
              <a:t>Post Award Requirements and Administration</a:t>
            </a:r>
          </a:p>
          <a:p>
            <a:pPr marL="1111250" lvl="2" indent="-342900" algn="just">
              <a:buClr>
                <a:srgbClr val="23405F"/>
              </a:buClr>
            </a:pPr>
            <a:r>
              <a:rPr lang="en-US" dirty="0"/>
              <a:t>Administrative and National policy requirements, Reporting</a:t>
            </a:r>
          </a:p>
          <a:p>
            <a:pPr marL="752475" lvl="1" indent="-342900" algn="just">
              <a:buClr>
                <a:srgbClr val="23405F"/>
              </a:buClr>
              <a:buFont typeface="+mj-lt"/>
              <a:buAutoNum type="alphaUcPeriod" startAt="9"/>
            </a:pPr>
            <a:r>
              <a:rPr lang="en-US" dirty="0"/>
              <a:t>Federal Award Agency Contacts</a:t>
            </a:r>
          </a:p>
          <a:p>
            <a:pPr marL="752475" lvl="1" indent="-342900" algn="just">
              <a:buClr>
                <a:srgbClr val="23405F"/>
              </a:buClr>
              <a:buFont typeface="+mj-lt"/>
              <a:buAutoNum type="alphaUcPeriod" startAt="9"/>
            </a:pPr>
            <a:r>
              <a:rPr lang="en-US" dirty="0"/>
              <a:t>Other Information</a:t>
            </a:r>
          </a:p>
          <a:p>
            <a:pPr marL="1111250" lvl="2" indent="-342900" algn="just">
              <a:buClr>
                <a:srgbClr val="23405F"/>
              </a:buClr>
            </a:pPr>
            <a:r>
              <a:rPr lang="en-US" dirty="0"/>
              <a:t>Protection of Confidential Business Information, Publication and Sharing of Application Information</a:t>
            </a: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4</a:t>
            </a:fld>
            <a:endParaRPr lang="en-US" dirty="0"/>
          </a:p>
        </p:txBody>
      </p:sp>
    </p:spTree>
    <p:extLst>
      <p:ext uri="{BB962C8B-B14F-4D97-AF65-F5344CB8AC3E}">
        <p14:creationId xmlns:p14="http://schemas.microsoft.com/office/powerpoint/2010/main" val="28400120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9144000" cy="457200"/>
          </a:xfrm>
        </p:spPr>
        <p:txBody>
          <a:bodyPr>
            <a:noAutofit/>
          </a:bodyPr>
          <a:lstStyle/>
          <a:p>
            <a:pPr fontAlgn="auto">
              <a:spcAft>
                <a:spcPts val="0"/>
              </a:spcAft>
              <a:defRPr/>
            </a:pPr>
            <a:r>
              <a:rPr lang="en-US" dirty="0"/>
              <a:t>Application Review Process</a:t>
            </a:r>
            <a:endParaRPr lang="en-US" sz="2800" dirty="0"/>
          </a:p>
        </p:txBody>
      </p:sp>
      <p:sp>
        <p:nvSpPr>
          <p:cNvPr id="2" name="Slide Number Placeholder 1"/>
          <p:cNvSpPr>
            <a:spLocks noGrp="1"/>
          </p:cNvSpPr>
          <p:nvPr>
            <p:ph type="sldNum" sz="quarter" idx="12"/>
          </p:nvPr>
        </p:nvSpPr>
        <p:spPr/>
        <p:txBody>
          <a:bodyPr/>
          <a:lstStyle/>
          <a:p>
            <a:fld id="{FFBDB41E-D9B2-114D-A9D0-57CDFDF3C692}" type="slidenum">
              <a:rPr lang="en-US" smtClean="0"/>
              <a:t>40</a:t>
            </a:fld>
            <a:endParaRPr lang="en-US" dirty="0"/>
          </a:p>
        </p:txBody>
      </p:sp>
      <p:sp>
        <p:nvSpPr>
          <p:cNvPr id="7" name="Content Placeholder 2">
            <a:extLst>
              <a:ext uri="{FF2B5EF4-FFF2-40B4-BE49-F238E27FC236}">
                <a16:creationId xmlns:a16="http://schemas.microsoft.com/office/drawing/2014/main" id="{30F6E609-AA40-492C-AF86-A320EF57CD45}"/>
              </a:ext>
            </a:extLst>
          </p:cNvPr>
          <p:cNvSpPr>
            <a:spLocks noGrp="1"/>
          </p:cNvSpPr>
          <p:nvPr>
            <p:ph idx="1"/>
          </p:nvPr>
        </p:nvSpPr>
        <p:spPr>
          <a:xfrm>
            <a:off x="381000" y="838200"/>
            <a:ext cx="11430000" cy="5830887"/>
          </a:xfrm>
        </p:spPr>
        <p:txBody>
          <a:bodyPr/>
          <a:lstStyle/>
          <a:p>
            <a:pPr marL="0" indent="0">
              <a:buNone/>
            </a:pPr>
            <a:r>
              <a:rPr lang="en-US" sz="1700" dirty="0"/>
              <a:t>Project Readiness Consists of Technical and Environmental Risk Components</a:t>
            </a:r>
          </a:p>
          <a:p>
            <a:pPr lvl="1"/>
            <a:r>
              <a:rPr lang="en-US" sz="1700" dirty="0"/>
              <a:t>Evaluators will consider significant risks to successful completion of the project.</a:t>
            </a:r>
          </a:p>
          <a:p>
            <a:pPr lvl="1"/>
            <a:r>
              <a:rPr lang="en-US" sz="1700" dirty="0"/>
              <a:t>Risks might include: environmental approvals, permitting, technical feasibility of the project, funding constraints, applicant’s capacity to manage the project.</a:t>
            </a:r>
          </a:p>
          <a:p>
            <a:pPr lvl="1"/>
            <a:r>
              <a:rPr lang="en-US" sz="1700" dirty="0"/>
              <a:t>Applications should include a discussion of all risks and achievable risk mitigation strategies.</a:t>
            </a:r>
          </a:p>
          <a:p>
            <a:pPr marL="0" indent="-28575">
              <a:buNone/>
            </a:pPr>
            <a:r>
              <a:rPr lang="en-US" sz="1700" b="0" dirty="0"/>
              <a:t>An applicant’s lack of previous experience with Federally funded grants will not disqualify a project from consideration but may result in an increased Technical risk rating.</a:t>
            </a:r>
          </a:p>
          <a:p>
            <a:pPr marL="0" indent="-28575">
              <a:buNone/>
            </a:pPr>
            <a:endParaRPr lang="en-US" sz="1700" b="0" dirty="0"/>
          </a:p>
          <a:p>
            <a:pPr marL="0" indent="-28575">
              <a:buNone/>
            </a:pPr>
            <a:endParaRPr lang="en-US" sz="1700" b="0" dirty="0"/>
          </a:p>
          <a:p>
            <a:pPr marL="0" indent="-28575">
              <a:buNone/>
            </a:pPr>
            <a:r>
              <a:rPr lang="en-US" sz="1700" b="0" dirty="0"/>
              <a:t>Overall readiness ratings are based on the poorest rating earned in either Technical Capacity or Environmental Risk categories. (</a:t>
            </a:r>
            <a:r>
              <a:rPr lang="en-US" sz="1700" dirty="0"/>
              <a:t>High Risk, Moderate Risk, Low Risk</a:t>
            </a:r>
            <a:r>
              <a:rPr lang="en-US" sz="1700" b="0" dirty="0"/>
              <a:t>).</a:t>
            </a:r>
          </a:p>
          <a:p>
            <a:pPr marL="0" indent="0">
              <a:buNone/>
            </a:pPr>
            <a:endParaRPr lang="en-US" sz="1700" dirty="0"/>
          </a:p>
        </p:txBody>
      </p:sp>
      <p:sp>
        <p:nvSpPr>
          <p:cNvPr id="3" name="Slide Number Placeholder 2">
            <a:extLst>
              <a:ext uri="{FF2B5EF4-FFF2-40B4-BE49-F238E27FC236}">
                <a16:creationId xmlns:a16="http://schemas.microsoft.com/office/drawing/2014/main" id="{E53B68D0-0B5A-9565-E70C-8C3EDB7EB7AD}"/>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40</a:t>
            </a:fld>
            <a:endParaRPr lang="en-US" dirty="0"/>
          </a:p>
        </p:txBody>
      </p:sp>
    </p:spTree>
    <p:extLst>
      <p:ext uri="{BB962C8B-B14F-4D97-AF65-F5344CB8AC3E}">
        <p14:creationId xmlns:p14="http://schemas.microsoft.com/office/powerpoint/2010/main" val="28577629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 Process – Six Statutory Determinations	</a:t>
            </a:r>
          </a:p>
        </p:txBody>
      </p:sp>
      <p:sp>
        <p:nvSpPr>
          <p:cNvPr id="3" name="Content Placeholder 2"/>
          <p:cNvSpPr>
            <a:spLocks noGrp="1"/>
          </p:cNvSpPr>
          <p:nvPr>
            <p:ph idx="1"/>
          </p:nvPr>
        </p:nvSpPr>
        <p:spPr>
          <a:xfrm>
            <a:off x="510118" y="914400"/>
            <a:ext cx="11072282" cy="5641974"/>
          </a:xfrm>
        </p:spPr>
        <p:txBody>
          <a:bodyPr/>
          <a:lstStyle/>
          <a:p>
            <a:pPr marL="342900" indent="-342900">
              <a:buFont typeface="+mj-lt"/>
              <a:buAutoNum type="arabicPeriod"/>
            </a:pPr>
            <a:r>
              <a:rPr lang="en-US" sz="1700" dirty="0"/>
              <a:t>The project improves the safety, efficiency or reliability of the movement of goods through a port or intermodal connection to the port.</a:t>
            </a:r>
          </a:p>
          <a:p>
            <a:pPr marL="342900" indent="-342900">
              <a:buFont typeface="+mj-lt"/>
              <a:buAutoNum type="arabicPeriod"/>
            </a:pPr>
            <a:r>
              <a:rPr lang="en-US" sz="1700" dirty="0"/>
              <a:t>The project is cost effective.</a:t>
            </a:r>
          </a:p>
          <a:p>
            <a:pPr lvl="1"/>
            <a:r>
              <a:rPr lang="en-US" sz="1700" dirty="0"/>
              <a:t>To be considered cost effective, large projects must demonstrate a BCR greater than 1.0</a:t>
            </a:r>
          </a:p>
          <a:p>
            <a:pPr lvl="1"/>
            <a:r>
              <a:rPr lang="en-US" sz="1700" dirty="0"/>
              <a:t>This determination does not apply to small projects at small ports. It also does not apply to projects in noncontiguous states or territories.</a:t>
            </a:r>
          </a:p>
          <a:p>
            <a:pPr marL="342900" indent="-342900">
              <a:buFont typeface="+mj-lt"/>
              <a:buAutoNum type="arabicPeriod"/>
            </a:pPr>
            <a:r>
              <a:rPr lang="en-US" sz="1700" dirty="0"/>
              <a:t>The eligible applicant has the authority to carry out the project.</a:t>
            </a:r>
          </a:p>
          <a:p>
            <a:pPr lvl="1"/>
            <a:r>
              <a:rPr lang="en-US" sz="1700" dirty="0"/>
              <a:t>Include a citation of authority</a:t>
            </a:r>
          </a:p>
          <a:p>
            <a:pPr marL="342900" indent="-342900">
              <a:buFont typeface="+mj-lt"/>
              <a:buAutoNum type="arabicPeriod"/>
            </a:pPr>
            <a:r>
              <a:rPr lang="en-US" sz="1700" dirty="0"/>
              <a:t>The eligible applicant has sufficient funding available to meet the matching requirements.</a:t>
            </a:r>
          </a:p>
          <a:p>
            <a:pPr lvl="1"/>
            <a:r>
              <a:rPr lang="en-US" sz="1700" dirty="0"/>
              <a:t>Application shows sufficient funding, dedicated to the proposed purposes, and available in a timely manner to meet matching requirements</a:t>
            </a:r>
          </a:p>
          <a:p>
            <a:pPr marL="342900" indent="-342900">
              <a:buFont typeface="+mj-lt"/>
              <a:buAutoNum type="arabicPeriod"/>
            </a:pPr>
            <a:r>
              <a:rPr lang="en-US" sz="1700" dirty="0"/>
              <a:t>The project will be completed without unreasonable delay.  </a:t>
            </a:r>
          </a:p>
          <a:p>
            <a:pPr lvl="1"/>
            <a:r>
              <a:rPr lang="en-US" sz="1700" dirty="0"/>
              <a:t>Whether the project is expected to begin construction within a reasonable timeframe</a:t>
            </a:r>
          </a:p>
          <a:p>
            <a:pPr lvl="1"/>
            <a:r>
              <a:rPr lang="en-US" sz="1700" dirty="0"/>
              <a:t>Whether the project will be fully completed within 5 years of obligation</a:t>
            </a:r>
          </a:p>
          <a:p>
            <a:pPr marL="342900" indent="-342900">
              <a:buFont typeface="+mj-lt"/>
              <a:buAutoNum type="arabicPeriod"/>
            </a:pPr>
            <a:r>
              <a:rPr lang="en-US" sz="1700" dirty="0"/>
              <a:t>The project cannot be easily and efficiently completed without Federal funding or financial assistance.  </a:t>
            </a:r>
          </a:p>
          <a:p>
            <a:pPr lvl="1"/>
            <a:r>
              <a:rPr lang="en-US" sz="1700" dirty="0"/>
              <a:t>An assessment of impacts on the </a:t>
            </a:r>
            <a:r>
              <a:rPr lang="en-US" sz="1700" u="sng" dirty="0"/>
              <a:t>project</a:t>
            </a:r>
            <a:r>
              <a:rPr lang="en-US" sz="1700" dirty="0"/>
              <a:t> if Federal funding or financial assistance is not available</a:t>
            </a:r>
          </a:p>
          <a:p>
            <a:pPr marL="752475" lvl="1" indent="-342900">
              <a:buFont typeface="+mj-lt"/>
              <a:buAutoNum type="arabicPeriod"/>
            </a:pPr>
            <a:endParaRPr lang="en-US" dirty="0"/>
          </a:p>
        </p:txBody>
      </p:sp>
      <p:sp>
        <p:nvSpPr>
          <p:cNvPr id="4" name="Slide Number Placeholder 2">
            <a:extLst>
              <a:ext uri="{FF2B5EF4-FFF2-40B4-BE49-F238E27FC236}">
                <a16:creationId xmlns:a16="http://schemas.microsoft.com/office/drawing/2014/main" id="{EBF26D3A-0038-742D-6F45-16ADF5BB31FA}"/>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41</a:t>
            </a:fld>
            <a:endParaRPr lang="en-US" dirty="0"/>
          </a:p>
        </p:txBody>
      </p:sp>
    </p:spTree>
    <p:extLst>
      <p:ext uri="{BB962C8B-B14F-4D97-AF65-F5344CB8AC3E}">
        <p14:creationId xmlns:p14="http://schemas.microsoft.com/office/powerpoint/2010/main" val="19057034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 Process	</a:t>
            </a:r>
          </a:p>
        </p:txBody>
      </p:sp>
      <p:sp>
        <p:nvSpPr>
          <p:cNvPr id="3" name="Content Placeholder 2"/>
          <p:cNvSpPr>
            <a:spLocks noGrp="1"/>
          </p:cNvSpPr>
          <p:nvPr>
            <p:ph idx="1"/>
          </p:nvPr>
        </p:nvSpPr>
        <p:spPr>
          <a:xfrm>
            <a:off x="510118" y="914400"/>
            <a:ext cx="11072282" cy="5641974"/>
          </a:xfrm>
        </p:spPr>
        <p:txBody>
          <a:bodyPr/>
          <a:lstStyle/>
          <a:p>
            <a:pPr marL="0" indent="0">
              <a:buNone/>
            </a:pPr>
            <a:endParaRPr lang="en-US" sz="1700" dirty="0"/>
          </a:p>
          <a:p>
            <a:pPr marL="0" indent="0">
              <a:buNone/>
            </a:pPr>
            <a:r>
              <a:rPr lang="en-US" sz="1700" dirty="0"/>
              <a:t>Intake Review Phase – </a:t>
            </a:r>
            <a:r>
              <a:rPr lang="en-US" sz="1700" b="0" dirty="0"/>
              <a:t>Initial screen for applicant and project eligibility and identification of potential statutory compliance issues for follow-up with applicants.</a:t>
            </a:r>
          </a:p>
          <a:p>
            <a:pPr marL="0" indent="0">
              <a:buNone/>
            </a:pPr>
            <a:r>
              <a:rPr lang="en-US" sz="1700" dirty="0"/>
              <a:t>Initial Technical Review Phase – Reviews for the following criteria:</a:t>
            </a:r>
          </a:p>
          <a:p>
            <a:pPr marL="0" indent="0">
              <a:spcBef>
                <a:spcPts val="0"/>
              </a:spcBef>
              <a:buNone/>
            </a:pPr>
            <a:r>
              <a:rPr lang="en-US" sz="1700" dirty="0"/>
              <a:t>	</a:t>
            </a:r>
            <a:r>
              <a:rPr lang="en-US" sz="1700" b="0" dirty="0"/>
              <a:t>Safety, Efficiency, or Reliability</a:t>
            </a:r>
          </a:p>
          <a:p>
            <a:pPr marL="0" indent="0">
              <a:spcBef>
                <a:spcPts val="0"/>
              </a:spcBef>
              <a:buNone/>
            </a:pPr>
            <a:r>
              <a:rPr lang="en-US" sz="1700" b="0" dirty="0"/>
              <a:t>	Port Resilience</a:t>
            </a:r>
          </a:p>
          <a:p>
            <a:pPr marL="0" indent="0">
              <a:spcBef>
                <a:spcPts val="0"/>
              </a:spcBef>
              <a:buNone/>
            </a:pPr>
            <a:r>
              <a:rPr lang="en-US" sz="1700" b="0" dirty="0"/>
              <a:t>	Leveraging Federal Funds</a:t>
            </a:r>
          </a:p>
          <a:p>
            <a:pPr marL="0" indent="0">
              <a:spcBef>
                <a:spcPts val="0"/>
              </a:spcBef>
              <a:buNone/>
            </a:pPr>
            <a:r>
              <a:rPr lang="en-US" sz="1700" b="0" dirty="0"/>
              <a:t>	</a:t>
            </a:r>
            <a:endParaRPr lang="en-US" sz="1700" dirty="0"/>
          </a:p>
          <a:p>
            <a:pPr marL="0" indent="0">
              <a:spcBef>
                <a:spcPts val="0"/>
              </a:spcBef>
              <a:buNone/>
            </a:pPr>
            <a:r>
              <a:rPr lang="en-US" sz="1700" dirty="0"/>
              <a:t>Senior Review Phase – </a:t>
            </a:r>
            <a:r>
              <a:rPr lang="en-US" sz="1700" b="0" dirty="0"/>
              <a:t>Initial review of projects</a:t>
            </a:r>
          </a:p>
          <a:p>
            <a:pPr marL="0" indent="0">
              <a:buNone/>
            </a:pPr>
            <a:r>
              <a:rPr lang="en-US" sz="1700" dirty="0"/>
              <a:t>Secondary Technical Review Phase – Reviews for the following criteria:</a:t>
            </a:r>
          </a:p>
          <a:p>
            <a:pPr marL="0" indent="0">
              <a:spcBef>
                <a:spcPts val="0"/>
              </a:spcBef>
              <a:buNone/>
            </a:pPr>
            <a:r>
              <a:rPr lang="en-US" sz="1700" dirty="0"/>
              <a:t>	</a:t>
            </a:r>
            <a:r>
              <a:rPr lang="en-US" sz="1700" b="0" dirty="0"/>
              <a:t>Economic Vitality</a:t>
            </a:r>
          </a:p>
          <a:p>
            <a:pPr marL="0" indent="0">
              <a:spcBef>
                <a:spcPts val="0"/>
              </a:spcBef>
              <a:buNone/>
            </a:pPr>
            <a:r>
              <a:rPr lang="en-US" sz="1700" b="0" dirty="0"/>
              <a:t>	Project Readiness</a:t>
            </a:r>
          </a:p>
          <a:p>
            <a:pPr marL="0" indent="0">
              <a:spcBef>
                <a:spcPts val="0"/>
              </a:spcBef>
              <a:buNone/>
            </a:pPr>
            <a:r>
              <a:rPr lang="en-US" sz="1700" b="0" dirty="0"/>
              <a:t>	Workforce Development </a:t>
            </a:r>
          </a:p>
          <a:p>
            <a:pPr marL="0" indent="0">
              <a:spcBef>
                <a:spcPts val="0"/>
              </a:spcBef>
              <a:buNone/>
            </a:pPr>
            <a:r>
              <a:rPr lang="en-US" sz="1700" b="0" dirty="0"/>
              <a:t>	Statutory Determinations</a:t>
            </a:r>
            <a:endParaRPr lang="en-US" sz="1400" b="0" dirty="0"/>
          </a:p>
          <a:p>
            <a:pPr marL="0" indent="0">
              <a:buNone/>
            </a:pPr>
            <a:r>
              <a:rPr lang="en-US" sz="1700" dirty="0"/>
              <a:t>Senior Review Team – </a:t>
            </a:r>
            <a:r>
              <a:rPr lang="en-US" sz="1700" b="0" dirty="0"/>
              <a:t>Advances projects to the Secretary</a:t>
            </a:r>
          </a:p>
          <a:p>
            <a:pPr marL="0" indent="0">
              <a:buNone/>
            </a:pPr>
            <a:r>
              <a:rPr lang="en-US" sz="1700" dirty="0"/>
              <a:t>Selection by the Secretary</a:t>
            </a:r>
          </a:p>
          <a:p>
            <a:pPr marL="752475" lvl="1" indent="-342900">
              <a:buFont typeface="+mj-lt"/>
              <a:buAutoNum type="arabicPeriod"/>
            </a:pPr>
            <a:endParaRPr lang="en-US" dirty="0"/>
          </a:p>
        </p:txBody>
      </p:sp>
      <p:sp>
        <p:nvSpPr>
          <p:cNvPr id="4" name="Slide Number Placeholder 2">
            <a:extLst>
              <a:ext uri="{FF2B5EF4-FFF2-40B4-BE49-F238E27FC236}">
                <a16:creationId xmlns:a16="http://schemas.microsoft.com/office/drawing/2014/main" id="{EBF26D3A-0038-742D-6F45-16ADF5BB31FA}"/>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42</a:t>
            </a:fld>
            <a:endParaRPr lang="en-US" dirty="0"/>
          </a:p>
        </p:txBody>
      </p:sp>
    </p:spTree>
    <p:extLst>
      <p:ext uri="{BB962C8B-B14F-4D97-AF65-F5344CB8AC3E}">
        <p14:creationId xmlns:p14="http://schemas.microsoft.com/office/powerpoint/2010/main" val="16924285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B81577-6C9F-4EBA-B4BE-68364D22364C}"/>
              </a:ext>
            </a:extLst>
          </p:cNvPr>
          <p:cNvSpPr>
            <a:spLocks noGrp="1"/>
          </p:cNvSpPr>
          <p:nvPr>
            <p:ph idx="1"/>
          </p:nvPr>
        </p:nvSpPr>
        <p:spPr>
          <a:xfrm>
            <a:off x="939800" y="1351756"/>
            <a:ext cx="10312399" cy="4154487"/>
          </a:xfrm>
        </p:spPr>
        <p:txBody>
          <a:bodyPr/>
          <a:lstStyle/>
          <a:p>
            <a:pPr marL="0" indent="0" algn="ctr">
              <a:buNone/>
            </a:pPr>
            <a:r>
              <a:rPr lang="en-US" sz="6000" dirty="0"/>
              <a:t>Sections F, G, and H of the NOFO</a:t>
            </a:r>
          </a:p>
          <a:p>
            <a:pPr marL="0" indent="0" algn="ctr">
              <a:buNone/>
            </a:pPr>
            <a:r>
              <a:rPr lang="en-US" sz="6000" dirty="0"/>
              <a:t>Federal Award Administration Information</a:t>
            </a:r>
          </a:p>
        </p:txBody>
      </p:sp>
      <p:sp>
        <p:nvSpPr>
          <p:cNvPr id="2" name="Slide Number Placeholder 2">
            <a:extLst>
              <a:ext uri="{FF2B5EF4-FFF2-40B4-BE49-F238E27FC236}">
                <a16:creationId xmlns:a16="http://schemas.microsoft.com/office/drawing/2014/main" id="{4F32FB4C-CE63-5C2D-D078-D7D9B9B5D906}"/>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43</a:t>
            </a:fld>
            <a:endParaRPr lang="en-US" dirty="0"/>
          </a:p>
        </p:txBody>
      </p:sp>
    </p:spTree>
    <p:extLst>
      <p:ext uri="{BB962C8B-B14F-4D97-AF65-F5344CB8AC3E}">
        <p14:creationId xmlns:p14="http://schemas.microsoft.com/office/powerpoint/2010/main" val="341041653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a:t>
            </a:r>
          </a:p>
        </p:txBody>
      </p:sp>
      <p:sp>
        <p:nvSpPr>
          <p:cNvPr id="3" name="Content Placeholder 2"/>
          <p:cNvSpPr>
            <a:spLocks noGrp="1"/>
          </p:cNvSpPr>
          <p:nvPr>
            <p:ph idx="1"/>
          </p:nvPr>
        </p:nvSpPr>
        <p:spPr>
          <a:xfrm>
            <a:off x="510118" y="1066800"/>
            <a:ext cx="9677399" cy="5368925"/>
          </a:xfrm>
        </p:spPr>
        <p:txBody>
          <a:bodyPr/>
          <a:lstStyle/>
          <a:p>
            <a:pPr marL="0" indent="0">
              <a:buNone/>
            </a:pPr>
            <a:r>
              <a:rPr lang="en-US" sz="1700" dirty="0"/>
              <a:t>Planning grant applications for development phase activities:</a:t>
            </a:r>
          </a:p>
          <a:p>
            <a:pPr lvl="1"/>
            <a:r>
              <a:rPr lang="en-US" sz="1700" dirty="0"/>
              <a:t>Evaluated against the same criteria as applications for capital construction projects.</a:t>
            </a:r>
          </a:p>
          <a:p>
            <a:pPr lvl="2"/>
            <a:r>
              <a:rPr lang="en-US" sz="1700" dirty="0"/>
              <a:t>Note that this means that planning projects ARE subject to a Benefit Cost Analysis or Economic Vitality analysis depending on the location and cost of the project.</a:t>
            </a:r>
          </a:p>
          <a:p>
            <a:pPr lvl="1"/>
            <a:r>
              <a:rPr lang="en-US" sz="1700" dirty="0"/>
              <a:t>MARAD will prioritize projects that propose to move into construction within the period of performance. </a:t>
            </a:r>
            <a:endParaRPr lang="en-US" sz="1700" strike="sngStrike" dirty="0"/>
          </a:p>
          <a:p>
            <a:pPr marL="0" indent="0">
              <a:buNone/>
            </a:pPr>
            <a:endParaRPr lang="en-US" sz="1700" dirty="0"/>
          </a:p>
          <a:p>
            <a:pPr marL="0" indent="0">
              <a:buNone/>
            </a:pPr>
            <a:r>
              <a:rPr lang="en-US" sz="1700" dirty="0"/>
              <a:t>Risk assessment prior to grant award (NOFO Section F.3)</a:t>
            </a:r>
          </a:p>
          <a:p>
            <a:pPr lvl="1"/>
            <a:r>
              <a:rPr lang="en-US" sz="1700" dirty="0"/>
              <a:t>Required by 2 CFR 200.206 and applies to all applicants selected for an award.</a:t>
            </a:r>
          </a:p>
          <a:p>
            <a:pPr lvl="1"/>
            <a:r>
              <a:rPr lang="en-US" sz="1700" dirty="0"/>
              <a:t>Performed by MARAD and assesses prospective awardee’s integrity, business ethics and record of performance under Federal awards.</a:t>
            </a:r>
          </a:p>
          <a:p>
            <a:pPr marL="409575" lvl="1" indent="0">
              <a:buNone/>
            </a:pPr>
            <a:endParaRPr lang="en-US" sz="1700" dirty="0"/>
          </a:p>
          <a:p>
            <a:pPr marL="0" marR="0" lvl="0" indent="0" algn="l" defTabSz="820738" rtl="0" eaLnBrk="0" fontAlgn="base" latinLnBrk="0" hangingPunct="0">
              <a:lnSpc>
                <a:spcPct val="100000"/>
              </a:lnSpc>
              <a:spcBef>
                <a:spcPct val="50000"/>
              </a:spcBef>
              <a:spcAft>
                <a:spcPct val="8000"/>
              </a:spcAft>
              <a:buClr>
                <a:srgbClr val="003366"/>
              </a:buClr>
              <a:buSzPct val="110000"/>
              <a:buFont typeface="Wingdings" pitchFamily="2" charset="2"/>
              <a:buNone/>
              <a:tabLst/>
              <a:defRPr/>
            </a:pPr>
            <a:r>
              <a:rPr kumimoji="0" lang="en-US" sz="1700" b="1" i="0" u="none" strike="noStrike" kern="0" cap="none" spc="0" normalizeH="0" baseline="0" noProof="0" dirty="0">
                <a:ln>
                  <a:noFill/>
                </a:ln>
                <a:solidFill>
                  <a:srgbClr val="23405F"/>
                </a:solidFill>
                <a:effectLst/>
                <a:uLnTx/>
                <a:uFillTx/>
                <a:latin typeface="Arial"/>
                <a:ea typeface="+mn-ea"/>
                <a:cs typeface="+mn-cs"/>
              </a:rPr>
              <a:t>Award notifications </a:t>
            </a:r>
          </a:p>
          <a:p>
            <a:pPr marL="666750" marR="0" lvl="1" indent="-257175" algn="l" defTabSz="820738" rtl="0" eaLnBrk="0" fontAlgn="base" latinLnBrk="0" hangingPunct="0">
              <a:lnSpc>
                <a:spcPct val="90000"/>
              </a:lnSpc>
              <a:spcBef>
                <a:spcPct val="25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Posted on program website: </a:t>
            </a:r>
            <a:r>
              <a:rPr kumimoji="0" lang="en-US" sz="1700" b="0" i="0" u="none" strike="noStrike" kern="0" cap="none" spc="0" normalizeH="0" baseline="0" noProof="0" dirty="0">
                <a:ln>
                  <a:noFill/>
                </a:ln>
                <a:solidFill>
                  <a:srgbClr val="23405F"/>
                </a:solidFill>
                <a:effectLst/>
                <a:uLnTx/>
                <a:uFillTx/>
                <a:latin typeface="Arial"/>
                <a:hlinkClick r:id="rId3"/>
              </a:rPr>
              <a:t>www.maritime.dot.gov/PIDPgrants</a:t>
            </a:r>
            <a:r>
              <a:rPr kumimoji="0" lang="en-US" sz="1700" b="0" i="0" u="none" strike="noStrike" kern="0" cap="none" spc="0" normalizeH="0" baseline="0" noProof="0" dirty="0">
                <a:ln>
                  <a:noFill/>
                </a:ln>
                <a:solidFill>
                  <a:srgbClr val="23405F"/>
                </a:solidFill>
                <a:effectLst/>
                <a:uLnTx/>
                <a:uFillTx/>
                <a:latin typeface="Arial"/>
              </a:rPr>
              <a:t> </a:t>
            </a:r>
          </a:p>
          <a:p>
            <a:pPr marL="666750" marR="0" lvl="1" indent="-257175" algn="l" defTabSz="820738" rtl="0" eaLnBrk="0" fontAlgn="base" latinLnBrk="0" hangingPunct="0">
              <a:lnSpc>
                <a:spcPct val="90000"/>
              </a:lnSpc>
              <a:spcBef>
                <a:spcPct val="25000"/>
              </a:spcBef>
              <a:spcAft>
                <a:spcPct val="0"/>
              </a:spcAft>
              <a:buClr>
                <a:srgbClr val="B2B2B2"/>
              </a:buClr>
              <a:buSzTx/>
              <a:buFontTx/>
              <a:buChar char="–"/>
              <a:tabLst/>
              <a:defRPr/>
            </a:pPr>
            <a:r>
              <a:rPr kumimoji="0" lang="en-US" sz="1700" b="0" i="0" u="none" strike="noStrike" kern="0" cap="none" spc="0" normalizeH="0" baseline="0" noProof="0" dirty="0">
                <a:ln>
                  <a:noFill/>
                </a:ln>
                <a:solidFill>
                  <a:srgbClr val="23405F"/>
                </a:solidFill>
                <a:effectLst/>
                <a:uLnTx/>
                <a:uFillTx/>
                <a:latin typeface="Arial"/>
              </a:rPr>
              <a:t>MARAD representative will then reach out to all POCs listed on the SF-424</a:t>
            </a:r>
          </a:p>
          <a:p>
            <a:pPr marL="409575" lvl="1" indent="0">
              <a:buNone/>
            </a:pPr>
            <a:endParaRPr lang="en-US" sz="1700" dirty="0"/>
          </a:p>
          <a:p>
            <a:pPr lvl="1"/>
            <a:endParaRPr lang="en-US" dirty="0"/>
          </a:p>
        </p:txBody>
      </p:sp>
      <p:sp>
        <p:nvSpPr>
          <p:cNvPr id="5" name="Slide Number Placeholder 2">
            <a:extLst>
              <a:ext uri="{FF2B5EF4-FFF2-40B4-BE49-F238E27FC236}">
                <a16:creationId xmlns:a16="http://schemas.microsoft.com/office/drawing/2014/main" id="{C8BD8965-72E7-28F7-DE0B-BD3E13AC1CE0}"/>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44</a:t>
            </a:fld>
            <a:endParaRPr lang="en-US" dirty="0"/>
          </a:p>
        </p:txBody>
      </p:sp>
    </p:spTree>
    <p:extLst>
      <p:ext uri="{BB962C8B-B14F-4D97-AF65-F5344CB8AC3E}">
        <p14:creationId xmlns:p14="http://schemas.microsoft.com/office/powerpoint/2010/main" val="32854855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Information	</a:t>
            </a:r>
          </a:p>
        </p:txBody>
      </p:sp>
      <p:sp>
        <p:nvSpPr>
          <p:cNvPr id="3" name="Content Placeholder 2"/>
          <p:cNvSpPr>
            <a:spLocks noGrp="1"/>
          </p:cNvSpPr>
          <p:nvPr>
            <p:ph idx="1"/>
          </p:nvPr>
        </p:nvSpPr>
        <p:spPr>
          <a:xfrm>
            <a:off x="510118" y="972886"/>
            <a:ext cx="10134600" cy="5368925"/>
          </a:xfrm>
        </p:spPr>
        <p:txBody>
          <a:bodyPr/>
          <a:lstStyle/>
          <a:p>
            <a:pPr marL="0" indent="0">
              <a:buNone/>
            </a:pPr>
            <a:r>
              <a:rPr lang="en-US" sz="1700" dirty="0"/>
              <a:t>Grants are </a:t>
            </a:r>
            <a:r>
              <a:rPr lang="en-US" sz="1700" u="sng" dirty="0"/>
              <a:t>reimbursement</a:t>
            </a:r>
            <a:r>
              <a:rPr lang="en-US" sz="1700" dirty="0"/>
              <a:t> grants</a:t>
            </a:r>
          </a:p>
          <a:p>
            <a:pPr lvl="1"/>
            <a:r>
              <a:rPr lang="en-US" sz="1700" dirty="0"/>
              <a:t>Notice of selection for award is NOT authorization to begin performance</a:t>
            </a:r>
          </a:p>
          <a:p>
            <a:pPr lvl="1"/>
            <a:r>
              <a:rPr lang="en-US" sz="1700" dirty="0"/>
              <a:t>MARAD written pre-approval is required if a grantee wishes to begin expending non-Federal funds before grant agreement execution, unless applicant is applying for a small project at a small port and included pre-award costs in the application budget.</a:t>
            </a:r>
          </a:p>
          <a:p>
            <a:pPr lvl="1"/>
            <a:r>
              <a:rPr lang="en-US" sz="1700" dirty="0"/>
              <a:t>Reimbursement occurs after: (1) grant agreement executed; (2) allowable expenses incurred; and (3) valid request for reimbursement submitted.</a:t>
            </a:r>
          </a:p>
          <a:p>
            <a:pPr marL="0" indent="0">
              <a:buNone/>
            </a:pPr>
            <a:endParaRPr lang="en-US" sz="1700" dirty="0"/>
          </a:p>
          <a:p>
            <a:pPr marL="0" indent="0">
              <a:buNone/>
            </a:pPr>
            <a:r>
              <a:rPr lang="en-US" sz="1700" dirty="0"/>
              <a:t>Administrative and National Policy Requirements</a:t>
            </a:r>
          </a:p>
          <a:p>
            <a:pPr lvl="1"/>
            <a:r>
              <a:rPr lang="en-US" sz="1700" dirty="0"/>
              <a:t>Grants are administered in accordance with the Uniform Administrative Requirements, Cost Principles and Audit Requirements for Federal Awards (2 CFR Part 200) </a:t>
            </a:r>
          </a:p>
          <a:p>
            <a:pPr lvl="1"/>
            <a:r>
              <a:rPr lang="en-US" sz="1700" dirty="0"/>
              <a:t>Other requirements to keep in mind: Build America, Buy America Act; Federal prevailing wage rate requirements, and Title VI of the Civil Rights Act.</a:t>
            </a:r>
          </a:p>
          <a:p>
            <a:pPr lvl="1"/>
            <a:r>
              <a:rPr lang="en-US" sz="1700" dirty="0"/>
              <a:t>For an insight into requirements, see prior-year terms and conditions documents here . . . </a:t>
            </a:r>
            <a:r>
              <a:rPr lang="en-US" sz="1700" dirty="0">
                <a:hlinkClick r:id="rId3"/>
              </a:rPr>
              <a:t>www.maritime.dot.gov/grants/federal-grant-assistance/federal-grant-assistance</a:t>
            </a:r>
            <a:endParaRPr lang="en-US" sz="1700" dirty="0"/>
          </a:p>
        </p:txBody>
      </p:sp>
      <p:sp>
        <p:nvSpPr>
          <p:cNvPr id="5" name="Slide Number Placeholder 2">
            <a:extLst>
              <a:ext uri="{FF2B5EF4-FFF2-40B4-BE49-F238E27FC236}">
                <a16:creationId xmlns:a16="http://schemas.microsoft.com/office/drawing/2014/main" id="{62318699-141A-10C9-5A29-86226D8FF018}"/>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45</a:t>
            </a:fld>
            <a:endParaRPr lang="en-US" dirty="0"/>
          </a:p>
        </p:txBody>
      </p:sp>
    </p:spTree>
    <p:extLst>
      <p:ext uri="{BB962C8B-B14F-4D97-AF65-F5344CB8AC3E}">
        <p14:creationId xmlns:p14="http://schemas.microsoft.com/office/powerpoint/2010/main" val="22077407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Information	</a:t>
            </a:r>
          </a:p>
        </p:txBody>
      </p:sp>
      <p:sp>
        <p:nvSpPr>
          <p:cNvPr id="3" name="Content Placeholder 2"/>
          <p:cNvSpPr>
            <a:spLocks noGrp="1"/>
          </p:cNvSpPr>
          <p:nvPr>
            <p:ph idx="1"/>
          </p:nvPr>
        </p:nvSpPr>
        <p:spPr>
          <a:xfrm>
            <a:off x="331259" y="914400"/>
            <a:ext cx="11529482" cy="5368925"/>
          </a:xfrm>
        </p:spPr>
        <p:txBody>
          <a:bodyPr/>
          <a:lstStyle/>
          <a:p>
            <a:pPr marL="0" indent="0">
              <a:buNone/>
            </a:pPr>
            <a:r>
              <a:rPr lang="en-US" sz="1700" dirty="0"/>
              <a:t>Program Requirements </a:t>
            </a:r>
          </a:p>
          <a:p>
            <a:pPr lvl="1"/>
            <a:r>
              <a:rPr lang="en-US" sz="1700" dirty="0"/>
              <a:t>MARAD reserves the right to work with applicants selected for award to comply with civil rights, cyber security and Title VI requirements such as: Community Participation Plans; Cyber Incident Response Plans; Title VI Program Plans; and ADA considerations.</a:t>
            </a:r>
            <a:endParaRPr lang="en-US" sz="2100" dirty="0"/>
          </a:p>
          <a:p>
            <a:pPr marL="0" indent="0">
              <a:buNone/>
            </a:pPr>
            <a:r>
              <a:rPr lang="en-US" sz="1700" dirty="0"/>
              <a:t>Reporting Requirements </a:t>
            </a:r>
          </a:p>
          <a:p>
            <a:pPr lvl="1"/>
            <a:r>
              <a:rPr lang="en-US" sz="1700" dirty="0"/>
              <a:t>Progress Reporting on Grant Activities</a:t>
            </a:r>
          </a:p>
          <a:p>
            <a:pPr lvl="1"/>
            <a:r>
              <a:rPr lang="en-US" sz="1700" dirty="0"/>
              <a:t>Project Outcome Performance Reporting</a:t>
            </a:r>
          </a:p>
          <a:p>
            <a:pPr lvl="1"/>
            <a:r>
              <a:rPr lang="en-US" sz="1700" dirty="0"/>
              <a:t>Reporting of Matters related to Recipient Integrity and Performance</a:t>
            </a:r>
          </a:p>
          <a:p>
            <a:pPr lvl="2"/>
            <a:r>
              <a:rPr lang="en-US" sz="1700" dirty="0"/>
              <a:t>Required for applicants with over $10 million in active Federal grants, cooperative agreements, and procurement contracts during the PIDP project’s period of performance.</a:t>
            </a:r>
          </a:p>
          <a:p>
            <a:pPr lvl="2"/>
            <a:endParaRPr lang="en-US" sz="1700" dirty="0"/>
          </a:p>
          <a:p>
            <a:pPr marL="0" indent="0">
              <a:buNone/>
            </a:pPr>
            <a:endParaRPr lang="en-US" sz="2300" dirty="0"/>
          </a:p>
          <a:p>
            <a:pPr lvl="1"/>
            <a:endParaRPr lang="en-US" dirty="0"/>
          </a:p>
        </p:txBody>
      </p:sp>
    </p:spTree>
    <p:extLst>
      <p:ext uri="{BB962C8B-B14F-4D97-AF65-F5344CB8AC3E}">
        <p14:creationId xmlns:p14="http://schemas.microsoft.com/office/powerpoint/2010/main" val="6874533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3F9E2-3AD8-41CE-949D-CD2BF8721B87}"/>
              </a:ext>
            </a:extLst>
          </p:cNvPr>
          <p:cNvSpPr>
            <a:spLocks noGrp="1"/>
          </p:cNvSpPr>
          <p:nvPr>
            <p:ph idx="1"/>
          </p:nvPr>
        </p:nvSpPr>
        <p:spPr>
          <a:xfrm>
            <a:off x="533400" y="1066800"/>
            <a:ext cx="11214100" cy="5368925"/>
          </a:xfrm>
        </p:spPr>
        <p:txBody>
          <a:bodyPr>
            <a:normAutofit/>
          </a:bodyPr>
          <a:lstStyle/>
          <a:p>
            <a:pPr marL="0" indent="0">
              <a:buNone/>
            </a:pPr>
            <a:r>
              <a:rPr lang="en-US" sz="1700" dirty="0"/>
              <a:t>Present a project timeline that is realistic and considers: </a:t>
            </a:r>
          </a:p>
          <a:p>
            <a:pPr lvl="1"/>
            <a:r>
              <a:rPr lang="en-US" sz="1700" baseline="0" dirty="0"/>
              <a:t>A</a:t>
            </a:r>
            <a:r>
              <a:rPr lang="en-US" sz="1700" dirty="0"/>
              <a:t> reasonable amount of time (assume, for planning purposes, at least six months to a year or more) between award announcement and grant agreement execution</a:t>
            </a:r>
          </a:p>
          <a:p>
            <a:pPr lvl="2"/>
            <a:r>
              <a:rPr lang="en-US" sz="1700" dirty="0"/>
              <a:t>Certain steps (NEPA review, Section 106 analysis, project risk register, Title VI assessment) </a:t>
            </a:r>
            <a:r>
              <a:rPr lang="en-US" sz="1700" u="sng" dirty="0"/>
              <a:t>must</a:t>
            </a:r>
            <a:r>
              <a:rPr lang="en-US" sz="1700" dirty="0"/>
              <a:t> be completed prior to grant agreement execution</a:t>
            </a:r>
          </a:p>
          <a:p>
            <a:pPr lvl="1"/>
            <a:r>
              <a:rPr lang="en-US" sz="1700" baseline="0" dirty="0"/>
              <a:t>A</a:t>
            </a:r>
            <a:r>
              <a:rPr lang="en-US" sz="1700" dirty="0"/>
              <a:t> realistic timeframe post-grant agreement for final design (if applicable) and construction</a:t>
            </a:r>
          </a:p>
          <a:p>
            <a:pPr lvl="2"/>
            <a:r>
              <a:rPr lang="en-US" sz="1700" baseline="0" dirty="0"/>
              <a:t>Be</a:t>
            </a:r>
            <a:r>
              <a:rPr lang="en-US" sz="1700" dirty="0"/>
              <a:t> able to complete project work and related expenditures within five years of the signed grant agreement</a:t>
            </a:r>
          </a:p>
          <a:p>
            <a:pPr marL="0" indent="0">
              <a:buNone/>
            </a:pPr>
            <a:r>
              <a:rPr lang="en-US" sz="1700" baseline="0" dirty="0"/>
              <a:t>Pay</a:t>
            </a:r>
            <a:r>
              <a:rPr lang="en-US" sz="1700" dirty="0"/>
              <a:t> careful attention to the Economic Vitality analysis</a:t>
            </a:r>
          </a:p>
          <a:p>
            <a:pPr lvl="1"/>
            <a:r>
              <a:rPr lang="en-US" sz="1700" dirty="0"/>
              <a:t>Remember that it is more than just a business case</a:t>
            </a:r>
            <a:endParaRPr lang="en-US" sz="1700" baseline="0" dirty="0"/>
          </a:p>
          <a:p>
            <a:pPr lvl="1"/>
            <a:r>
              <a:rPr lang="en-US" sz="1700" dirty="0"/>
              <a:t>Summarize key points in your project narrative – don’t need the whole analysis</a:t>
            </a:r>
          </a:p>
          <a:p>
            <a:pPr lvl="1"/>
            <a:r>
              <a:rPr lang="en-US" sz="1700" dirty="0"/>
              <a:t>Attach supporting documentation (including, for BCAs, an </a:t>
            </a:r>
            <a:r>
              <a:rPr lang="en-US" sz="1700" i="1" u="sng" dirty="0"/>
              <a:t>unprotected</a:t>
            </a:r>
            <a:r>
              <a:rPr lang="en-US" sz="1700" dirty="0"/>
              <a:t> file showing calculations)</a:t>
            </a:r>
          </a:p>
          <a:p>
            <a:pPr lvl="1"/>
            <a:r>
              <a:rPr lang="en-US" sz="1700" dirty="0"/>
              <a:t>Listen to the upcoming webinars, even if you have previously submitted an application for discretionary grant funds </a:t>
            </a:r>
          </a:p>
          <a:p>
            <a:pPr marL="0" indent="0">
              <a:buNone/>
            </a:pPr>
            <a:r>
              <a:rPr lang="en-US" sz="1700" dirty="0"/>
              <a:t>Funding</a:t>
            </a:r>
            <a:r>
              <a:rPr lang="en-US" dirty="0"/>
              <a:t> commitments</a:t>
            </a:r>
          </a:p>
          <a:p>
            <a:pPr lvl="1">
              <a:buFontTx/>
              <a:buChar char="-"/>
            </a:pPr>
            <a:r>
              <a:rPr lang="en-US" sz="1700" dirty="0"/>
              <a:t>Key items to include/discuss: complete information about project funds, supporting documentation, new budget table (Section B.3 of NOFO)</a:t>
            </a:r>
            <a:endParaRPr lang="en-US" sz="1700" b="0" dirty="0"/>
          </a:p>
          <a:p>
            <a:pPr>
              <a:buFontTx/>
              <a:buChar char="-"/>
            </a:pPr>
            <a:endParaRPr lang="en-US" dirty="0"/>
          </a:p>
        </p:txBody>
      </p:sp>
      <p:sp>
        <p:nvSpPr>
          <p:cNvPr id="2" name="TextBox 1"/>
          <p:cNvSpPr txBox="1"/>
          <p:nvPr/>
        </p:nvSpPr>
        <p:spPr>
          <a:xfrm>
            <a:off x="533400" y="139816"/>
            <a:ext cx="6629400" cy="400110"/>
          </a:xfrm>
          <a:prstGeom prst="rect">
            <a:avLst/>
          </a:prstGeom>
          <a:noFill/>
        </p:spPr>
        <p:txBody>
          <a:bodyPr wrap="square" rtlCol="0">
            <a:spAutoFit/>
          </a:bodyPr>
          <a:lstStyle/>
          <a:p>
            <a:r>
              <a:rPr lang="en-US" sz="2000" b="1" dirty="0">
                <a:solidFill>
                  <a:schemeClr val="bg1"/>
                </a:solidFill>
              </a:rPr>
              <a:t>Suggestions for a More Effective Application</a:t>
            </a:r>
          </a:p>
        </p:txBody>
      </p:sp>
    </p:spTree>
    <p:extLst>
      <p:ext uri="{BB962C8B-B14F-4D97-AF65-F5344CB8AC3E}">
        <p14:creationId xmlns:p14="http://schemas.microsoft.com/office/powerpoint/2010/main" val="316065672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3F9E2-3AD8-41CE-949D-CD2BF8721B87}"/>
              </a:ext>
            </a:extLst>
          </p:cNvPr>
          <p:cNvSpPr>
            <a:spLocks noGrp="1"/>
          </p:cNvSpPr>
          <p:nvPr>
            <p:ph idx="1"/>
          </p:nvPr>
        </p:nvSpPr>
        <p:spPr>
          <a:xfrm>
            <a:off x="381000" y="921312"/>
            <a:ext cx="11430000" cy="5597525"/>
          </a:xfrm>
        </p:spPr>
        <p:txBody>
          <a:bodyPr>
            <a:normAutofit fontScale="92500" lnSpcReduction="10000"/>
          </a:bodyPr>
          <a:lstStyle/>
          <a:p>
            <a:r>
              <a:rPr lang="en-US" sz="1700" dirty="0"/>
              <a:t>Technical readiness-related suggestions</a:t>
            </a:r>
          </a:p>
          <a:p>
            <a:pPr lvl="1"/>
            <a:r>
              <a:rPr lang="en-US" sz="1700" dirty="0"/>
              <a:t>Include details about the cost analysis that your project is based on</a:t>
            </a:r>
          </a:p>
          <a:p>
            <a:pPr lvl="2"/>
            <a:r>
              <a:rPr lang="en-US" sz="1700" dirty="0"/>
              <a:t>Estimate? Market survey? IGCE? When developed?</a:t>
            </a:r>
          </a:p>
          <a:p>
            <a:pPr lvl="1"/>
            <a:r>
              <a:rPr lang="en-US" sz="1700" dirty="0"/>
              <a:t>Indicate the status of project design and engineering</a:t>
            </a:r>
          </a:p>
          <a:p>
            <a:pPr lvl="2"/>
            <a:r>
              <a:rPr lang="en-US" sz="1700" dirty="0"/>
              <a:t>MARAD understands that, in some cases, this may not have started.</a:t>
            </a:r>
          </a:p>
          <a:p>
            <a:r>
              <a:rPr lang="en-US" sz="1700" dirty="0"/>
              <a:t>Remember the overall statutory goal of the program</a:t>
            </a:r>
          </a:p>
          <a:p>
            <a:pPr lvl="1"/>
            <a:r>
              <a:rPr lang="en-US" sz="1700" dirty="0"/>
              <a:t>“make grants, on a competitive basis, to eligible applicants to assist in funding eligible projects for the purpose of improving the safety, efficiency, or reliability of the movement of goods through ports and intermodal connections to ports” 46 USC 54301(a)(1)</a:t>
            </a:r>
          </a:p>
          <a:p>
            <a:r>
              <a:rPr lang="en-US" sz="1700" dirty="0"/>
              <a:t>Proof-read your application package before final submission. Common discrepancies we struggle with:</a:t>
            </a:r>
          </a:p>
          <a:p>
            <a:pPr lvl="1"/>
            <a:r>
              <a:rPr lang="en-US" sz="1700" baseline="0" dirty="0"/>
              <a:t>Numbers that don’t agree (difference in funding amounts between narrative and/or BCA and SF-424)</a:t>
            </a:r>
          </a:p>
          <a:p>
            <a:pPr lvl="2"/>
            <a:r>
              <a:rPr lang="en-US" sz="1700" baseline="0" dirty="0"/>
              <a:t>We generally use SF-424 data to resolve any differences related to the amount of funding requested.</a:t>
            </a:r>
          </a:p>
          <a:p>
            <a:pPr lvl="1"/>
            <a:r>
              <a:rPr lang="en-US" sz="1700" baseline="0" dirty="0"/>
              <a:t>Missing attachments or attachments that are included but not referenced in the narrative</a:t>
            </a:r>
          </a:p>
          <a:p>
            <a:pPr lvl="1"/>
            <a:r>
              <a:rPr lang="en-US" sz="1700" dirty="0"/>
              <a:t>Incomplete or confusing statements about project scope. Clearly detail what the PIDP request would fund.</a:t>
            </a:r>
            <a:endParaRPr lang="en-US" sz="1700" baseline="0" dirty="0"/>
          </a:p>
          <a:p>
            <a:r>
              <a:rPr lang="en-US" sz="1700" baseline="0" dirty="0"/>
              <a:t>Other thoughts . . . </a:t>
            </a:r>
          </a:p>
          <a:p>
            <a:pPr lvl="1"/>
            <a:r>
              <a:rPr lang="en-US" sz="1700" baseline="0" dirty="0"/>
              <a:t>Apply early!</a:t>
            </a:r>
          </a:p>
          <a:p>
            <a:pPr lvl="1"/>
            <a:r>
              <a:rPr lang="en-US" sz="1700" baseline="0" dirty="0"/>
              <a:t>Submit a test application if you need to. We consider the last submission from an applicant as its final submission.</a:t>
            </a:r>
          </a:p>
          <a:p>
            <a:pPr lvl="1"/>
            <a:r>
              <a:rPr lang="en-US" sz="1700" dirty="0"/>
              <a:t>When filling out the SF-424, you may list a grant writer/consultant in the “Name and contact information of person to be contacted on matters involving this application” section, but you should then list the lead applicant contact in the “Authorized Representative” section.</a:t>
            </a:r>
          </a:p>
          <a:p>
            <a:pPr lvl="1"/>
            <a:endParaRPr lang="en-US" sz="1700" baseline="0" dirty="0"/>
          </a:p>
          <a:p>
            <a:pPr marL="0" indent="0">
              <a:buNone/>
            </a:pPr>
            <a:endParaRPr lang="en-US" dirty="0"/>
          </a:p>
        </p:txBody>
      </p:sp>
      <p:sp>
        <p:nvSpPr>
          <p:cNvPr id="2" name="TextBox 1"/>
          <p:cNvSpPr txBox="1"/>
          <p:nvPr/>
        </p:nvSpPr>
        <p:spPr>
          <a:xfrm>
            <a:off x="411061" y="154497"/>
            <a:ext cx="6629400" cy="400110"/>
          </a:xfrm>
          <a:prstGeom prst="rect">
            <a:avLst/>
          </a:prstGeom>
          <a:noFill/>
        </p:spPr>
        <p:txBody>
          <a:bodyPr wrap="square" rtlCol="0">
            <a:spAutoFit/>
          </a:bodyPr>
          <a:lstStyle/>
          <a:p>
            <a:r>
              <a:rPr lang="en-US" sz="2000" b="1" dirty="0">
                <a:solidFill>
                  <a:schemeClr val="bg1"/>
                </a:solidFill>
              </a:rPr>
              <a:t>Suggestions for a More Effective Application (cont’d)</a:t>
            </a:r>
          </a:p>
        </p:txBody>
      </p:sp>
    </p:spTree>
    <p:extLst>
      <p:ext uri="{BB962C8B-B14F-4D97-AF65-F5344CB8AC3E}">
        <p14:creationId xmlns:p14="http://schemas.microsoft.com/office/powerpoint/2010/main" val="42624429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Port Infrastructure Development Resources </a:t>
            </a:r>
          </a:p>
        </p:txBody>
      </p:sp>
      <p:sp>
        <p:nvSpPr>
          <p:cNvPr id="5" name="Content Placeholder 4"/>
          <p:cNvSpPr>
            <a:spLocks noGrp="1"/>
          </p:cNvSpPr>
          <p:nvPr>
            <p:ph idx="1"/>
          </p:nvPr>
        </p:nvSpPr>
        <p:spPr>
          <a:xfrm>
            <a:off x="510117" y="1066800"/>
            <a:ext cx="10005483" cy="5638800"/>
          </a:xfrm>
        </p:spPr>
        <p:txBody>
          <a:bodyPr/>
          <a:lstStyle/>
          <a:p>
            <a:pPr marL="0" indent="0" rtl="0">
              <a:buNone/>
            </a:pPr>
            <a:r>
              <a:rPr lang="en-US" sz="2000" dirty="0">
                <a:effectLst/>
              </a:rPr>
              <a:t>There are three additional upcoming PIDP-related webinars:</a:t>
            </a:r>
          </a:p>
          <a:p>
            <a:pPr marL="0" indent="0" rtl="0">
              <a:buNone/>
            </a:pPr>
            <a:endParaRPr lang="en-US" sz="1600" dirty="0">
              <a:effectLst/>
            </a:endParaRPr>
          </a:p>
          <a:p>
            <a:pPr marL="0" indent="0" rtl="0">
              <a:buNone/>
            </a:pPr>
            <a:r>
              <a:rPr lang="en-US" sz="1600" b="0" dirty="0">
                <a:effectLst/>
              </a:rPr>
              <a:t>The “</a:t>
            </a:r>
            <a:r>
              <a:rPr lang="en-US" sz="1600" i="1" dirty="0">
                <a:effectLst/>
              </a:rPr>
              <a:t>Preparing a Benefit-Cost Analysis for a Large Project</a:t>
            </a:r>
            <a:r>
              <a:rPr lang="en-US" sz="1600" b="0" dirty="0">
                <a:effectLst/>
              </a:rPr>
              <a:t>” webinar will be held on June 10, 2025, from 1:30 – 3:00PM Eastern. </a:t>
            </a:r>
          </a:p>
          <a:p>
            <a:pPr marL="0" indent="0" rtl="0">
              <a:buNone/>
            </a:pPr>
            <a:r>
              <a:rPr lang="en-US" sz="1600" b="1" spc="30" dirty="0">
                <a:solidFill>
                  <a:srgbClr val="232333"/>
                </a:solidFill>
                <a:effectLst/>
                <a:ea typeface="Times New Roman" panose="02020603050405020304" pitchFamily="18" charset="0"/>
              </a:rPr>
              <a:t>Registration Link: </a:t>
            </a:r>
            <a:r>
              <a:rPr lang="en-US" sz="1600" b="0" i="0" u="sng" dirty="0">
                <a:solidFill>
                  <a:srgbClr val="005283"/>
                </a:solidFill>
                <a:effectLst/>
                <a:hlinkClick r:id="rId3" tooltip="(opens in a new window)"/>
              </a:rPr>
              <a:t>Meeting Registration - Zoom</a:t>
            </a:r>
            <a:endParaRPr lang="en-US" sz="1600" b="0" spc="30" dirty="0">
              <a:solidFill>
                <a:srgbClr val="232333"/>
              </a:solidFill>
              <a:effectLst/>
              <a:ea typeface="Times New Roman" panose="02020603050405020304" pitchFamily="18" charset="0"/>
            </a:endParaRPr>
          </a:p>
          <a:p>
            <a:pPr marL="0" indent="0" rtl="0">
              <a:buNone/>
            </a:pPr>
            <a:endParaRPr lang="en-US" sz="1600" b="0" dirty="0">
              <a:effectLst/>
            </a:endParaRPr>
          </a:p>
          <a:p>
            <a:pPr marL="0" indent="0" rtl="0">
              <a:buNone/>
            </a:pPr>
            <a:r>
              <a:rPr lang="en-US" sz="1600" b="0" dirty="0">
                <a:effectLst/>
              </a:rPr>
              <a:t>The "</a:t>
            </a:r>
            <a:r>
              <a:rPr lang="en-US" sz="1600" i="1" dirty="0">
                <a:effectLst/>
              </a:rPr>
              <a:t>Economic Vitality: Small Projects at Small Ports</a:t>
            </a:r>
            <a:r>
              <a:rPr lang="en-US" sz="1600" b="0" dirty="0">
                <a:effectLst/>
              </a:rPr>
              <a:t>" webinar will be held on June 17, 2025, from 1:30 – 3:00PM Eastern.</a:t>
            </a:r>
          </a:p>
          <a:p>
            <a:pPr marL="0" indent="0">
              <a:buNone/>
            </a:pPr>
            <a:r>
              <a:rPr lang="en-US" sz="1600" b="1" spc="30" dirty="0">
                <a:solidFill>
                  <a:srgbClr val="232333"/>
                </a:solidFill>
                <a:effectLst/>
                <a:ea typeface="Times New Roman" panose="02020603050405020304" pitchFamily="18" charset="0"/>
              </a:rPr>
              <a:t>Registration Link: </a:t>
            </a:r>
            <a:r>
              <a:rPr lang="en-US" sz="1600" b="0" i="0" u="sng" dirty="0">
                <a:solidFill>
                  <a:srgbClr val="005283"/>
                </a:solidFill>
                <a:effectLst/>
                <a:hlinkClick r:id="rId4" tooltip="(opens in a new window)"/>
              </a:rPr>
              <a:t>Meeting Registration - Zoom</a:t>
            </a:r>
            <a:endParaRPr lang="en-US" sz="1600" b="0" spc="30" dirty="0">
              <a:solidFill>
                <a:srgbClr val="232333"/>
              </a:solidFill>
              <a:effectLst/>
              <a:ea typeface="Times New Roman" panose="02020603050405020304" pitchFamily="18" charset="0"/>
            </a:endParaRPr>
          </a:p>
          <a:p>
            <a:pPr rtl="0">
              <a:buFont typeface="Arial" panose="020B0604020202020204" pitchFamily="34" charset="0"/>
              <a:buChar char="•"/>
            </a:pPr>
            <a:endParaRPr lang="en-US" sz="1600" b="0" dirty="0">
              <a:effectLst/>
            </a:endParaRPr>
          </a:p>
          <a:p>
            <a:pPr marL="0" indent="0" rtl="0">
              <a:buNone/>
            </a:pPr>
            <a:r>
              <a:rPr lang="en-US" sz="1600" b="0" dirty="0">
                <a:effectLst/>
              </a:rPr>
              <a:t>The “</a:t>
            </a:r>
            <a:r>
              <a:rPr lang="en-US" sz="1600" i="1" dirty="0"/>
              <a:t>Project Readiness</a:t>
            </a:r>
            <a:r>
              <a:rPr lang="en-US" sz="1600" b="0" dirty="0">
                <a:effectLst/>
              </a:rPr>
              <a:t>" webinar will be held on June 24, 2025, from 1:30 – 3:00PM Eastern.</a:t>
            </a:r>
          </a:p>
          <a:p>
            <a:pPr marL="0" indent="0">
              <a:lnSpc>
                <a:spcPct val="115000"/>
              </a:lnSpc>
              <a:spcBef>
                <a:spcPts val="600"/>
              </a:spcBef>
              <a:spcAft>
                <a:spcPts val="0"/>
              </a:spcAft>
              <a:buNone/>
            </a:pPr>
            <a:r>
              <a:rPr lang="en-US" sz="1600" b="1" spc="30" dirty="0">
                <a:solidFill>
                  <a:srgbClr val="232333"/>
                </a:solidFill>
                <a:effectLst/>
                <a:ea typeface="Times New Roman" panose="02020603050405020304" pitchFamily="18" charset="0"/>
              </a:rPr>
              <a:t>Registration Link: </a:t>
            </a:r>
            <a:r>
              <a:rPr lang="en-US" sz="1800" b="0" i="0" u="sng" dirty="0">
                <a:solidFill>
                  <a:srgbClr val="005283"/>
                </a:solidFill>
                <a:effectLst/>
                <a:hlinkClick r:id="rId5" tooltip="(opens in a new window)"/>
              </a:rPr>
              <a:t>Meeting Registration - Zoom</a:t>
            </a:r>
            <a:endParaRPr lang="en-US" dirty="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49</a:t>
            </a:fld>
            <a:endParaRPr lang="en-US" dirty="0"/>
          </a:p>
        </p:txBody>
      </p:sp>
    </p:spTree>
    <p:extLst>
      <p:ext uri="{BB962C8B-B14F-4D97-AF65-F5344CB8AC3E}">
        <p14:creationId xmlns:p14="http://schemas.microsoft.com/office/powerpoint/2010/main" val="14614543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B81577-6C9F-4EBA-B4BE-68364D22364C}"/>
              </a:ext>
            </a:extLst>
          </p:cNvPr>
          <p:cNvSpPr>
            <a:spLocks noGrp="1"/>
          </p:cNvSpPr>
          <p:nvPr>
            <p:ph idx="1"/>
          </p:nvPr>
        </p:nvSpPr>
        <p:spPr>
          <a:xfrm>
            <a:off x="939800" y="1219201"/>
            <a:ext cx="10312399" cy="4648200"/>
          </a:xfrm>
        </p:spPr>
        <p:txBody>
          <a:bodyPr/>
          <a:lstStyle/>
          <a:p>
            <a:pPr marL="0" indent="0" algn="ctr">
              <a:buNone/>
            </a:pPr>
            <a:r>
              <a:rPr lang="en-US" sz="6000" dirty="0"/>
              <a:t>Sections A, B, C of the NOFO</a:t>
            </a:r>
          </a:p>
          <a:p>
            <a:pPr marL="0" indent="0" algn="ctr">
              <a:buNone/>
            </a:pPr>
            <a:r>
              <a:rPr lang="en-US" sz="6000" dirty="0"/>
              <a:t>Program, Award, and Eligibility Information</a:t>
            </a:r>
          </a:p>
          <a:p>
            <a:pPr marL="0" indent="0">
              <a:buNone/>
            </a:pPr>
            <a:endParaRPr lang="en-US" dirty="0"/>
          </a:p>
        </p:txBody>
      </p:sp>
      <p:sp>
        <p:nvSpPr>
          <p:cNvPr id="2" name="Slide Number Placeholder 2">
            <a:extLst>
              <a:ext uri="{FF2B5EF4-FFF2-40B4-BE49-F238E27FC236}">
                <a16:creationId xmlns:a16="http://schemas.microsoft.com/office/drawing/2014/main" id="{B71C3C5D-2C23-2FF6-9CFC-C749B9B60340}"/>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5</a:t>
            </a:fld>
            <a:endParaRPr lang="en-US" dirty="0"/>
          </a:p>
        </p:txBody>
      </p:sp>
    </p:spTree>
    <p:extLst>
      <p:ext uri="{BB962C8B-B14F-4D97-AF65-F5344CB8AC3E}">
        <p14:creationId xmlns:p14="http://schemas.microsoft.com/office/powerpoint/2010/main" val="10218622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A633-727A-4314-B9B2-70FDC155E94B}"/>
              </a:ext>
            </a:extLst>
          </p:cNvPr>
          <p:cNvSpPr>
            <a:spLocks noGrp="1"/>
          </p:cNvSpPr>
          <p:nvPr>
            <p:ph type="title"/>
          </p:nvPr>
        </p:nvSpPr>
        <p:spPr>
          <a:xfrm>
            <a:off x="228600" y="0"/>
            <a:ext cx="7881493" cy="633663"/>
          </a:xfrm>
        </p:spPr>
        <p:txBody>
          <a:bodyPr/>
          <a:lstStyle/>
          <a:p>
            <a:r>
              <a:rPr lang="en-US" dirty="0"/>
              <a:t>MARAD Gateway Office Directors are a Valuable Resource </a:t>
            </a:r>
          </a:p>
        </p:txBody>
      </p:sp>
      <p:sp>
        <p:nvSpPr>
          <p:cNvPr id="6" name="TextBox 5">
            <a:extLst>
              <a:ext uri="{FF2B5EF4-FFF2-40B4-BE49-F238E27FC236}">
                <a16:creationId xmlns:a16="http://schemas.microsoft.com/office/drawing/2014/main" id="{96C35F53-1CA2-40FB-AC96-8638AD8C21AB}"/>
              </a:ext>
            </a:extLst>
          </p:cNvPr>
          <p:cNvSpPr txBox="1"/>
          <p:nvPr/>
        </p:nvSpPr>
        <p:spPr>
          <a:xfrm>
            <a:off x="2286000" y="914400"/>
            <a:ext cx="8384916" cy="369332"/>
          </a:xfrm>
          <a:prstGeom prst="rect">
            <a:avLst/>
          </a:prstGeom>
          <a:noFill/>
        </p:spPr>
        <p:txBody>
          <a:bodyPr wrap="square">
            <a:spAutoFit/>
          </a:bodyPr>
          <a:lstStyle/>
          <a:p>
            <a:r>
              <a:rPr lang="en-US" b="1" dirty="0">
                <a:hlinkClick r:id="rId3"/>
              </a:rPr>
              <a:t>https://www.maritime.dot.gov/about-us/gateway-offices/gateway-offices</a:t>
            </a:r>
            <a:r>
              <a:rPr lang="en-US" b="1" dirty="0"/>
              <a:t>  </a:t>
            </a:r>
          </a:p>
        </p:txBody>
      </p:sp>
      <p:pic>
        <p:nvPicPr>
          <p:cNvPr id="5" name="Picture 4" descr="Map&#10;&#10;AI-generated content may be incorrect.">
            <a:extLst>
              <a:ext uri="{FF2B5EF4-FFF2-40B4-BE49-F238E27FC236}">
                <a16:creationId xmlns:a16="http://schemas.microsoft.com/office/drawing/2014/main" id="{FBE045D9-CB22-A59A-6ABD-82A2030C1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065097"/>
            <a:ext cx="9296400" cy="6453588"/>
          </a:xfrm>
          <a:prstGeom prst="rect">
            <a:avLst/>
          </a:prstGeom>
        </p:spPr>
      </p:pic>
    </p:spTree>
    <p:extLst>
      <p:ext uri="{BB962C8B-B14F-4D97-AF65-F5344CB8AC3E}">
        <p14:creationId xmlns:p14="http://schemas.microsoft.com/office/powerpoint/2010/main" val="36601570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Port Infrastructure Development Resources </a:t>
            </a:r>
          </a:p>
        </p:txBody>
      </p:sp>
      <p:sp>
        <p:nvSpPr>
          <p:cNvPr id="5" name="Content Placeholder 4"/>
          <p:cNvSpPr>
            <a:spLocks noGrp="1"/>
          </p:cNvSpPr>
          <p:nvPr>
            <p:ph idx="1"/>
          </p:nvPr>
        </p:nvSpPr>
        <p:spPr>
          <a:xfrm>
            <a:off x="1295400" y="838200"/>
            <a:ext cx="9869688" cy="5641975"/>
          </a:xfrm>
        </p:spPr>
        <p:txBody>
          <a:bodyPr/>
          <a:lstStyle/>
          <a:p>
            <a:pPr marL="0" indent="0">
              <a:lnSpc>
                <a:spcPct val="115000"/>
              </a:lnSpc>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Port Infrastructure Development Program Grants Webpage:</a:t>
            </a:r>
          </a:p>
          <a:p>
            <a:pPr marL="0" indent="0">
              <a:lnSpc>
                <a:spcPct val="115000"/>
              </a:lnSpc>
              <a:spcBef>
                <a:spcPts val="0"/>
              </a:spcBef>
              <a:spcAft>
                <a:spcPts val="0"/>
              </a:spcAft>
              <a:buNone/>
            </a:pPr>
            <a:r>
              <a:rPr lang="en-US" b="0" dirty="0">
                <a:latin typeface="Arial" panose="020B0604020202020204" pitchFamily="34" charset="0"/>
                <a:ea typeface="Calibri" panose="020F0502020204030204" pitchFamily="34" charset="0"/>
                <a:cs typeface="Arial" panose="020B0604020202020204" pitchFamily="34" charset="0"/>
                <a:hlinkClick r:id="rId3"/>
              </a:rPr>
              <a:t>https://www.maritime.dot.gov/PIDPgrants</a:t>
            </a:r>
            <a:endParaRPr lang="en-US" b="0"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	</a:t>
            </a:r>
          </a:p>
          <a:p>
            <a:pPr marL="0" indent="0">
              <a:lnSpc>
                <a:spcPct val="115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Department of Transportation Benefit-Cost Analysis Guidance (2025 Update): </a:t>
            </a:r>
          </a:p>
          <a:p>
            <a:pPr marL="0" indent="0">
              <a:lnSpc>
                <a:spcPct val="115000"/>
              </a:lnSpc>
              <a:spcBef>
                <a:spcPts val="0"/>
              </a:spcBef>
              <a:spcAft>
                <a:spcPts val="0"/>
              </a:spcAft>
              <a:buNone/>
            </a:pPr>
            <a:r>
              <a:rPr lang="en-US" b="0" dirty="0">
                <a:latin typeface="Arial" panose="020B0604020202020204" pitchFamily="34" charset="0"/>
                <a:ea typeface="Calibri" panose="020F0502020204030204" pitchFamily="34" charset="0"/>
                <a:cs typeface="Arial" panose="020B0604020202020204" pitchFamily="34" charset="0"/>
                <a:hlinkClick r:id="rId4"/>
              </a:rPr>
              <a:t>https://www.transportation.gov/office-policy/transportation-policy/benefit-cost-analysis-guidance</a:t>
            </a:r>
            <a:endParaRPr lang="en-US" b="0"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Urban-Rural Census Link</a:t>
            </a:r>
            <a:br>
              <a:rPr lang="en-US" dirty="0">
                <a:latin typeface="Arial" panose="020B0604020202020204" pitchFamily="34" charset="0"/>
                <a:ea typeface="Calibri" panose="020F0502020204030204" pitchFamily="34" charset="0"/>
                <a:cs typeface="Arial" panose="020B0604020202020204" pitchFamily="34" charset="0"/>
              </a:rPr>
            </a:br>
            <a:r>
              <a:rPr lang="en-US" b="0" dirty="0">
                <a:hlinkClick r:id="rId5"/>
              </a:rPr>
              <a:t>https://www.transportation.gov/rural/eligibility</a:t>
            </a:r>
            <a:r>
              <a:rPr lang="en-US" b="0" dirty="0"/>
              <a:t>. </a:t>
            </a:r>
          </a:p>
          <a:p>
            <a:pPr marL="0" indent="0">
              <a:lnSpc>
                <a:spcPct val="115000"/>
              </a:lnSpc>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51</a:t>
            </a:fld>
            <a:endParaRPr lang="en-US" dirty="0"/>
          </a:p>
        </p:txBody>
      </p:sp>
    </p:spTree>
    <p:extLst>
      <p:ext uri="{BB962C8B-B14F-4D97-AF65-F5344CB8AC3E}">
        <p14:creationId xmlns:p14="http://schemas.microsoft.com/office/powerpoint/2010/main" val="6888151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Program Description</a:t>
            </a:r>
          </a:p>
        </p:txBody>
      </p:sp>
      <p:sp>
        <p:nvSpPr>
          <p:cNvPr id="5" name="Content Placeholder 4"/>
          <p:cNvSpPr>
            <a:spLocks noGrp="1"/>
          </p:cNvSpPr>
          <p:nvPr>
            <p:ph idx="1"/>
          </p:nvPr>
        </p:nvSpPr>
        <p:spPr>
          <a:xfrm>
            <a:off x="152400" y="1524000"/>
            <a:ext cx="11555941" cy="4248467"/>
          </a:xfrm>
        </p:spPr>
        <p:txBody>
          <a:bodyPr/>
          <a:lstStyle/>
          <a:p>
            <a:pPr marL="409575" lvl="1" indent="0" algn="just">
              <a:buNone/>
            </a:pPr>
            <a:r>
              <a:rPr lang="en-US" sz="1800" dirty="0">
                <a:effectLst/>
                <a:ea typeface="Times New Roman" panose="02020603050405020304" pitchFamily="18" charset="0"/>
              </a:rPr>
              <a:t>The PIDP statute, codified at 46 U.S.C. 54301, establishes the port and intermodal improvement program to </a:t>
            </a:r>
            <a:r>
              <a:rPr lang="en-US" sz="1800" b="1" i="1" dirty="0">
                <a:effectLst/>
                <a:ea typeface="Times New Roman" panose="02020603050405020304" pitchFamily="18" charset="0"/>
              </a:rPr>
              <a:t>improve the safety, efficiency, or reliability of the movement of goods through ports and intermodal connections to ports</a:t>
            </a:r>
            <a:r>
              <a:rPr lang="en-US" sz="1800" dirty="0">
                <a:effectLst/>
                <a:ea typeface="Times New Roman" panose="02020603050405020304" pitchFamily="18" charset="0"/>
              </a:rPr>
              <a:t>. </a:t>
            </a:r>
            <a:endParaRPr lang="en-US" sz="1700" dirty="0"/>
          </a:p>
          <a:p>
            <a:pPr lvl="1" algn="just">
              <a:lnSpc>
                <a:spcPct val="100000"/>
              </a:lnSpc>
              <a:spcBef>
                <a:spcPts val="1200"/>
              </a:spcBef>
              <a:buClr>
                <a:srgbClr val="23405F"/>
              </a:buClr>
              <a:buFont typeface="Arial" panose="020B0604020202020204" pitchFamily="34" charset="0"/>
              <a:buChar char="•"/>
              <a:defRPr/>
            </a:pPr>
            <a:r>
              <a:rPr lang="en-US" sz="1700" dirty="0">
                <a:latin typeface="Arial"/>
              </a:rPr>
              <a:t>PIDP is a discretionary g</a:t>
            </a:r>
            <a:r>
              <a:rPr kumimoji="0" lang="en-US" sz="1700" b="0" i="0" u="none" strike="noStrike" kern="0" cap="none" spc="0" normalizeH="0" baseline="0" noProof="0" dirty="0">
                <a:ln>
                  <a:noFill/>
                </a:ln>
                <a:effectLst/>
                <a:uLnTx/>
                <a:uFillTx/>
                <a:latin typeface="Arial"/>
              </a:rPr>
              <a:t>rant program. Awards are made by the Secretary of Transportation on a competitive basis.</a:t>
            </a:r>
          </a:p>
          <a:p>
            <a:pPr lvl="1" algn="just">
              <a:lnSpc>
                <a:spcPct val="100000"/>
              </a:lnSpc>
              <a:spcBef>
                <a:spcPts val="1200"/>
              </a:spcBef>
              <a:buClr>
                <a:srgbClr val="23405F"/>
              </a:buClr>
              <a:buFont typeface="Arial" panose="020B0604020202020204" pitchFamily="34" charset="0"/>
              <a:buChar char="•"/>
              <a:defRPr/>
            </a:pPr>
            <a:r>
              <a:rPr kumimoji="0" lang="en-US" sz="1700" b="0" i="0" u="none" strike="noStrike" kern="0" cap="none" spc="0" normalizeH="0" baseline="0" noProof="0" dirty="0">
                <a:ln>
                  <a:noFill/>
                </a:ln>
                <a:effectLst/>
                <a:uLnTx/>
                <a:uFillTx/>
                <a:latin typeface="Arial"/>
              </a:rPr>
              <a:t>Since inception in FY 2019, program awards total more than $2.7 billion</a:t>
            </a:r>
            <a:endParaRPr lang="en-US" sz="1700" dirty="0"/>
          </a:p>
          <a:p>
            <a:pPr lvl="1" algn="just">
              <a:lnSpc>
                <a:spcPct val="100000"/>
              </a:lnSpc>
              <a:spcBef>
                <a:spcPts val="1200"/>
              </a:spcBef>
              <a:buClr>
                <a:srgbClr val="23405F"/>
              </a:buClr>
              <a:buFont typeface="Arial" panose="020B0604020202020204" pitchFamily="34" charset="0"/>
              <a:buChar char="•"/>
            </a:pPr>
            <a:r>
              <a:rPr lang="en-US" sz="1700" dirty="0"/>
              <a:t>$450,000,000 is appropriated for FY 2025 through IIJA</a:t>
            </a:r>
          </a:p>
          <a:p>
            <a:pPr lvl="1" algn="just">
              <a:lnSpc>
                <a:spcPct val="100000"/>
              </a:lnSpc>
              <a:spcBef>
                <a:spcPts val="1200"/>
              </a:spcBef>
              <a:buClr>
                <a:srgbClr val="23405F"/>
              </a:buClr>
              <a:buFont typeface="Arial" panose="020B0604020202020204" pitchFamily="34" charset="0"/>
              <a:buChar char="•"/>
            </a:pPr>
            <a:r>
              <a:rPr lang="en-US" sz="1700" dirty="0"/>
              <a:t>$50,000,000 is appropriated for FY 2025 through the FY Appropriations Act</a:t>
            </a:r>
          </a:p>
          <a:p>
            <a:pPr lvl="1" algn="just">
              <a:lnSpc>
                <a:spcPct val="100000"/>
              </a:lnSpc>
              <a:spcBef>
                <a:spcPts val="1200"/>
              </a:spcBef>
              <a:buClr>
                <a:srgbClr val="23405F"/>
              </a:buClr>
              <a:buFont typeface="Arial" panose="020B0604020202020204" pitchFamily="34" charset="0"/>
              <a:buChar char="•"/>
            </a:pPr>
            <a:r>
              <a:rPr lang="en-US" sz="1700" dirty="0"/>
              <a:t>Application evaluations include statutory and non-statutory criteria</a:t>
            </a:r>
          </a:p>
          <a:p>
            <a:pPr lvl="1" algn="just">
              <a:lnSpc>
                <a:spcPct val="100000"/>
              </a:lnSpc>
              <a:spcBef>
                <a:spcPts val="1200"/>
              </a:spcBef>
              <a:buClr>
                <a:srgbClr val="23405F"/>
              </a:buClr>
              <a:buFont typeface="Arial" panose="020B0604020202020204" pitchFamily="34" charset="0"/>
              <a:buChar char="•"/>
            </a:pPr>
            <a:r>
              <a:rPr lang="en-US" sz="1700" dirty="0"/>
              <a:t>Applications must be submitted through </a:t>
            </a:r>
            <a:r>
              <a:rPr lang="en-US" sz="1700" dirty="0">
                <a:hlinkClick r:id="rId3"/>
              </a:rPr>
              <a:t>www.grants.gov</a:t>
            </a:r>
            <a:r>
              <a:rPr lang="en-US" sz="1700" dirty="0"/>
              <a:t>. </a:t>
            </a:r>
          </a:p>
          <a:p>
            <a:pPr marL="409575" lvl="1" indent="0" algn="just">
              <a:buNone/>
            </a:pPr>
            <a:endParaRPr lang="en-US" sz="17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6</a:t>
            </a:fld>
            <a:endParaRPr lang="en-US" dirty="0"/>
          </a:p>
        </p:txBody>
      </p:sp>
    </p:spTree>
    <p:extLst>
      <p:ext uri="{BB962C8B-B14F-4D97-AF65-F5344CB8AC3E}">
        <p14:creationId xmlns:p14="http://schemas.microsoft.com/office/powerpoint/2010/main" val="16122167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Changes from the FY 2024 NOFO</a:t>
            </a:r>
          </a:p>
        </p:txBody>
      </p:sp>
      <p:sp>
        <p:nvSpPr>
          <p:cNvPr id="5" name="Content Placeholder 4"/>
          <p:cNvSpPr>
            <a:spLocks noGrp="1"/>
          </p:cNvSpPr>
          <p:nvPr>
            <p:ph idx="1"/>
          </p:nvPr>
        </p:nvSpPr>
        <p:spPr>
          <a:xfrm>
            <a:off x="510118" y="1001395"/>
            <a:ext cx="11224682" cy="5170805"/>
          </a:xfrm>
        </p:spPr>
        <p:txBody>
          <a:bodyPr/>
          <a:lstStyle/>
          <a:p>
            <a:pPr marL="409575" lvl="1" indent="0" algn="just">
              <a:lnSpc>
                <a:spcPct val="100000"/>
              </a:lnSpc>
              <a:spcBef>
                <a:spcPts val="1200"/>
              </a:spcBef>
              <a:buClr>
                <a:srgbClr val="23405F"/>
              </a:buClr>
              <a:buNone/>
            </a:pPr>
            <a:r>
              <a:rPr lang="en-US" sz="1800" b="1" dirty="0"/>
              <a:t>Changes from FY 2024:</a:t>
            </a:r>
          </a:p>
          <a:p>
            <a:pPr lvl="2" algn="just">
              <a:spcBef>
                <a:spcPts val="1200"/>
              </a:spcBef>
              <a:buClr>
                <a:srgbClr val="23405F"/>
              </a:buClr>
              <a:buFont typeface="Arial" panose="020B0604020202020204" pitchFamily="34" charset="0"/>
              <a:buChar char="-"/>
            </a:pPr>
            <a:r>
              <a:rPr lang="en-US" sz="1600" dirty="0"/>
              <a:t>Aligns PIDP goals with administration priorities and removes consideration of:</a:t>
            </a:r>
          </a:p>
          <a:p>
            <a:pPr lvl="3"/>
            <a:r>
              <a:rPr lang="en-US" sz="1600" dirty="0"/>
              <a:t>Climate Change and Sustainability;</a:t>
            </a:r>
          </a:p>
          <a:p>
            <a:pPr lvl="3"/>
            <a:r>
              <a:rPr lang="en-US" sz="1600" dirty="0"/>
              <a:t>Equity and Justice40; and</a:t>
            </a:r>
          </a:p>
          <a:p>
            <a:pPr lvl="3"/>
            <a:r>
              <a:rPr lang="en-US" sz="1600" dirty="0"/>
              <a:t>Historically Disadvantaged Communities</a:t>
            </a:r>
          </a:p>
          <a:p>
            <a:pPr lvl="2" algn="just">
              <a:spcBef>
                <a:spcPts val="1200"/>
              </a:spcBef>
              <a:buClr>
                <a:srgbClr val="23405F"/>
              </a:buClr>
              <a:buFont typeface="Arial" panose="020B0604020202020204" pitchFamily="34" charset="0"/>
              <a:buChar char="-"/>
            </a:pPr>
            <a:r>
              <a:rPr lang="en-US" sz="1600" dirty="0"/>
              <a:t>Requires PIDP large project applicants, if applying to use a PIDP grant to acquire digital infrastructure or a software component, to ensure that they have a plan to address the cybersecurity risks of such digital infrastructure or software</a:t>
            </a:r>
          </a:p>
          <a:p>
            <a:pPr lvl="2" algn="just">
              <a:spcBef>
                <a:spcPts val="1200"/>
              </a:spcBef>
              <a:buClr>
                <a:srgbClr val="23405F"/>
              </a:buClr>
              <a:buFont typeface="Arial" panose="020B0604020202020204" pitchFamily="34" charset="0"/>
              <a:buChar char="-"/>
            </a:pPr>
            <a:r>
              <a:rPr lang="en-US" sz="1600" dirty="0"/>
              <a:t>Updates rating rubrics for the statutory merit criteria to better align with new Executive Orders</a:t>
            </a:r>
            <a:endParaRPr lang="en-US" sz="1300" dirty="0"/>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7</a:t>
            </a:fld>
            <a:endParaRPr lang="en-US" dirty="0"/>
          </a:p>
        </p:txBody>
      </p:sp>
    </p:spTree>
    <p:extLst>
      <p:ext uri="{BB962C8B-B14F-4D97-AF65-F5344CB8AC3E}">
        <p14:creationId xmlns:p14="http://schemas.microsoft.com/office/powerpoint/2010/main" val="390199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Infrastructure Development Program Grant Overview</a:t>
            </a:r>
          </a:p>
        </p:txBody>
      </p:sp>
      <p:sp>
        <p:nvSpPr>
          <p:cNvPr id="3" name="Content Placeholder 2"/>
          <p:cNvSpPr>
            <a:spLocks noGrp="1"/>
          </p:cNvSpPr>
          <p:nvPr>
            <p:ph idx="1"/>
          </p:nvPr>
        </p:nvSpPr>
        <p:spPr/>
        <p:txBody>
          <a:bodyPr/>
          <a:lstStyle/>
          <a:p>
            <a:pPr marL="0" indent="0">
              <a:buNone/>
            </a:pPr>
            <a:r>
              <a:rPr lang="en-US" sz="1900" dirty="0"/>
              <a:t>Federal Award Information</a:t>
            </a:r>
          </a:p>
          <a:p>
            <a:pPr lvl="1" algn="just">
              <a:buFontTx/>
              <a:buChar char="-"/>
            </a:pPr>
            <a:r>
              <a:rPr lang="en-US" sz="1700" dirty="0"/>
              <a:t>Guidance on Federal Award Information is in Section C of the Notice of Funding Opportunity (NOFO)</a:t>
            </a:r>
          </a:p>
          <a:p>
            <a:pPr lvl="1" algn="just">
              <a:buFontTx/>
              <a:buChar char="-"/>
            </a:pPr>
            <a:r>
              <a:rPr lang="en-US" sz="1700" dirty="0"/>
              <a:t>Award size.</a:t>
            </a:r>
          </a:p>
          <a:p>
            <a:pPr lvl="2" algn="just">
              <a:buFontTx/>
              <a:buChar char="-"/>
            </a:pPr>
            <a:r>
              <a:rPr lang="en-US" sz="1700" dirty="0"/>
              <a:t>No minimum award size for IIJA funding</a:t>
            </a:r>
          </a:p>
          <a:p>
            <a:pPr lvl="2" algn="just">
              <a:buFontTx/>
              <a:buChar char="-"/>
            </a:pPr>
            <a:r>
              <a:rPr lang="en-US" sz="1700" dirty="0"/>
              <a:t>$1M minimum award size for FY 2025 Appropriations Act funding</a:t>
            </a:r>
          </a:p>
          <a:p>
            <a:pPr lvl="2" algn="just">
              <a:buFontTx/>
              <a:buChar char="-"/>
            </a:pPr>
            <a:r>
              <a:rPr lang="en-US" sz="1700" dirty="0"/>
              <a:t>No maximum award size (but see “Restrictions on Funding” below).</a:t>
            </a:r>
          </a:p>
          <a:p>
            <a:pPr lvl="1" algn="just">
              <a:buFontTx/>
              <a:buChar char="-"/>
            </a:pPr>
            <a:r>
              <a:rPr lang="en-US" sz="1700" dirty="0"/>
              <a:t>Restrictions on Funding.</a:t>
            </a:r>
          </a:p>
          <a:p>
            <a:pPr lvl="2" algn="just">
              <a:buFontTx/>
              <a:buChar char="-"/>
            </a:pPr>
            <a:r>
              <a:rPr lang="en-US" sz="1700" dirty="0"/>
              <a:t>A maximum of $125 million can be awarded for projects in any one state.</a:t>
            </a:r>
          </a:p>
          <a:p>
            <a:pPr lvl="2" algn="just">
              <a:buFontTx/>
              <a:buChar char="-"/>
            </a:pPr>
            <a:r>
              <a:rPr lang="en-US" sz="1700" dirty="0"/>
              <a:t>Small Projects at Small Ports.</a:t>
            </a:r>
          </a:p>
          <a:p>
            <a:pPr lvl="3" algn="just">
              <a:buFontTx/>
              <a:buChar char="-"/>
            </a:pPr>
            <a:r>
              <a:rPr lang="en-US" sz="1700" dirty="0"/>
              <a:t>$125 million is reserved for small projects at small ports</a:t>
            </a:r>
          </a:p>
          <a:p>
            <a:pPr lvl="4" algn="just">
              <a:buFontTx/>
              <a:buChar char="-"/>
            </a:pPr>
            <a:r>
              <a:rPr lang="en-US" sz="1700" dirty="0"/>
              <a:t>No single grant award may be more than $11.25 million for a small project at a small port.</a:t>
            </a:r>
          </a:p>
          <a:p>
            <a:pPr lvl="4" algn="just">
              <a:buFontTx/>
              <a:buChar char="-"/>
            </a:pPr>
            <a:r>
              <a:rPr lang="en-US" sz="1700" dirty="0"/>
              <a:t>No more than 10% ($12.5) million may be used for development phase activities at small ports.</a:t>
            </a:r>
          </a:p>
          <a:p>
            <a:pPr lvl="2" algn="just">
              <a:buFontTx/>
              <a:buChar char="-"/>
            </a:pPr>
            <a:r>
              <a:rPr lang="en-US" sz="1700" dirty="0"/>
              <a:t>Not more than 10% ($37.5M) of funding not reserved for small projects at small ports may be awarded for development phase activities for large projects that do not result in construction.</a:t>
            </a:r>
          </a:p>
          <a:p>
            <a:pPr marL="0" indent="0">
              <a:buNone/>
            </a:pPr>
            <a:endParaRPr lang="en-US" dirty="0"/>
          </a:p>
        </p:txBody>
      </p:sp>
      <p:sp>
        <p:nvSpPr>
          <p:cNvPr id="5" name="Slide Number Placeholder 2">
            <a:extLst>
              <a:ext uri="{FF2B5EF4-FFF2-40B4-BE49-F238E27FC236}">
                <a16:creationId xmlns:a16="http://schemas.microsoft.com/office/drawing/2014/main" id="{C1ADA4CB-F0AC-18E6-4615-74B2A11B0CAB}"/>
              </a:ext>
            </a:extLst>
          </p:cNvPr>
          <p:cNvSpPr txBox="1">
            <a:spLocks/>
          </p:cNvSpPr>
          <p:nvPr/>
        </p:nvSpPr>
        <p:spPr bwMode="auto">
          <a:xfrm>
            <a:off x="10093326" y="6550026"/>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defPPr>
              <a:defRPr lang="en-US"/>
            </a:defPPr>
            <a:lvl1pPr marL="0" algn="ctr" defTabSz="914400" rtl="0" eaLnBrk="1" latinLnBrk="0" hangingPunct="1">
              <a:defRPr sz="900" b="1" kern="1200">
                <a:solidFill>
                  <a:srgbClr val="3D425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D0DA78-26A6-4FFE-9173-4C762E14D378}" type="slidenum">
              <a:rPr lang="en-US" smtClean="0"/>
              <a:pPr>
                <a:defRPr/>
              </a:pPr>
              <a:t>8</a:t>
            </a:fld>
            <a:endParaRPr lang="en-US" dirty="0"/>
          </a:p>
        </p:txBody>
      </p:sp>
    </p:spTree>
    <p:extLst>
      <p:ext uri="{BB962C8B-B14F-4D97-AF65-F5344CB8AC3E}">
        <p14:creationId xmlns:p14="http://schemas.microsoft.com/office/powerpoint/2010/main" val="7936977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pPr>
            <a:r>
              <a:rPr lang="en-US" dirty="0"/>
              <a:t>PIDP Federal Award Information</a:t>
            </a:r>
          </a:p>
        </p:txBody>
      </p:sp>
      <p:sp>
        <p:nvSpPr>
          <p:cNvPr id="5" name="Content Placeholder 4"/>
          <p:cNvSpPr>
            <a:spLocks noGrp="1"/>
          </p:cNvSpPr>
          <p:nvPr>
            <p:ph idx="1"/>
          </p:nvPr>
        </p:nvSpPr>
        <p:spPr>
          <a:xfrm>
            <a:off x="483658" y="843597"/>
            <a:ext cx="11251141" cy="5500609"/>
          </a:xfrm>
        </p:spPr>
        <p:txBody>
          <a:bodyPr/>
          <a:lstStyle/>
          <a:p>
            <a:pPr marL="0" indent="0">
              <a:buNone/>
            </a:pPr>
            <a:r>
              <a:rPr lang="en-US" sz="1900" dirty="0"/>
              <a:t>      Federal Award Information for FY 2025, cont’d</a:t>
            </a:r>
          </a:p>
          <a:p>
            <a:pPr marL="409575" lvl="1" indent="0" algn="just">
              <a:buNone/>
            </a:pPr>
            <a:endParaRPr lang="en-US" sz="1700" dirty="0"/>
          </a:p>
          <a:p>
            <a:pPr marL="409575" lvl="1" indent="0" algn="just">
              <a:buNone/>
            </a:pPr>
            <a:r>
              <a:rPr lang="en-US" sz="1700" b="1" dirty="0"/>
              <a:t>Small Ports and Small Projects at Small Ports</a:t>
            </a:r>
          </a:p>
          <a:p>
            <a:pPr marL="409575" lvl="1" indent="0" algn="just">
              <a:buNone/>
            </a:pPr>
            <a:endParaRPr lang="en-US" sz="1700" b="1" dirty="0"/>
          </a:p>
          <a:p>
            <a:pPr marL="409575" lvl="1" indent="0" algn="just">
              <a:buNone/>
            </a:pPr>
            <a:r>
              <a:rPr lang="en-US" sz="1700" b="1" dirty="0"/>
              <a:t>Small Port </a:t>
            </a:r>
            <a:r>
              <a:rPr lang="en-US" sz="1700" dirty="0"/>
              <a:t>– A coastal seaport, Great Lakes, or inland river port to and from which the average annual tonnage of cargo for the immediately preceding three calendar years from the time an application is submitted is less than 8,000,000 short tons, as determined by using U.S. Army Corps of Engineers data or data by an independent audit if the Secretary determines that it is acceptable to use such data instead of using U.S. Army Corps of Engineers data. When using U.S. Army Corps of Engineers data to determine whether the applicant qualifies as a Small Port, MARAD will use data that is specific to the eligible applicant. </a:t>
            </a:r>
            <a:r>
              <a:rPr lang="en-US" sz="1700" i="1" u="sng" dirty="0"/>
              <a:t>If an eligible applicant provides data by an independent audit, MARAD will use such data if it is a reasonable substitute for U.S. Army Corps of Engineers data.</a:t>
            </a:r>
          </a:p>
          <a:p>
            <a:pPr marL="409575" lvl="1" indent="0" algn="just">
              <a:buNone/>
            </a:pPr>
            <a:endParaRPr lang="en-US" sz="1700" dirty="0"/>
          </a:p>
          <a:p>
            <a:pPr marL="409575" lvl="1" indent="0" algn="just">
              <a:buNone/>
            </a:pPr>
            <a:r>
              <a:rPr lang="en-US" sz="1700" b="1" dirty="0"/>
              <a:t>Small Project at a Small Ports </a:t>
            </a:r>
            <a:r>
              <a:rPr lang="en-US" sz="1700" dirty="0"/>
              <a:t>– A project at small port requesting less than or equal to $11.25 million in Federal funding assistance through the FY 2025 PIDP.</a:t>
            </a:r>
          </a:p>
          <a:p>
            <a:pPr marL="409575" lvl="1" indent="0" algn="just">
              <a:buNone/>
            </a:pPr>
            <a:endParaRPr lang="en-US" sz="1700" dirty="0"/>
          </a:p>
          <a:p>
            <a:pPr marL="409575" lvl="1" indent="0" algn="just">
              <a:buNone/>
            </a:pPr>
            <a:r>
              <a:rPr lang="en-US" sz="1700" b="1" dirty="0"/>
              <a:t>Note on cost-effectiveness: </a:t>
            </a:r>
            <a:r>
              <a:rPr lang="en-US" sz="1700" dirty="0"/>
              <a:t> Cost-effectiveness determinations (Benefit-Cost Ratio greater than 1) do not apply to Small Projects at Small Ports or to projects in non-contiguous States or territories.  BUT, if Small Port proposes a project utilizing more than </a:t>
            </a:r>
            <a:r>
              <a:rPr lang="en-US" sz="1700" b="1" i="1" dirty="0"/>
              <a:t>$11.25 million </a:t>
            </a:r>
            <a:r>
              <a:rPr lang="en-US" sz="1700" dirty="0"/>
              <a:t>in Federal assistance, that project </a:t>
            </a:r>
            <a:r>
              <a:rPr lang="en-US" sz="1700" b="1" i="1" dirty="0"/>
              <a:t>will be considered a Large Project</a:t>
            </a:r>
            <a:r>
              <a:rPr lang="en-US" sz="1700" dirty="0"/>
              <a:t> and the </a:t>
            </a:r>
            <a:r>
              <a:rPr lang="en-US" sz="1700" b="1" i="1" dirty="0"/>
              <a:t>cost-effectiveness determination will apply </a:t>
            </a:r>
            <a:r>
              <a:rPr lang="en-US" sz="1700" dirty="0"/>
              <a:t>(in contiguous states only).</a:t>
            </a:r>
          </a:p>
        </p:txBody>
      </p:sp>
      <p:sp>
        <p:nvSpPr>
          <p:cNvPr id="3" name="Slide Number Placeholder 2"/>
          <p:cNvSpPr>
            <a:spLocks noGrp="1"/>
          </p:cNvSpPr>
          <p:nvPr>
            <p:ph type="sldNum" sz="quarter" idx="4294967295"/>
          </p:nvPr>
        </p:nvSpPr>
        <p:spPr>
          <a:xfrm>
            <a:off x="10093326" y="6550026"/>
            <a:ext cx="574675" cy="327025"/>
          </a:xfrm>
        </p:spPr>
        <p:txBody>
          <a:bodyPr/>
          <a:lstStyle/>
          <a:p>
            <a:pPr>
              <a:defRPr/>
            </a:pPr>
            <a:fld id="{80D0DA78-26A6-4FFE-9173-4C762E14D378}" type="slidenum">
              <a:rPr lang="en-US" smtClean="0"/>
              <a:pPr>
                <a:defRPr/>
              </a:pPr>
              <a:t>9</a:t>
            </a:fld>
            <a:endParaRPr lang="en-US" dirty="0"/>
          </a:p>
        </p:txBody>
      </p:sp>
    </p:spTree>
    <p:extLst>
      <p:ext uri="{BB962C8B-B14F-4D97-AF65-F5344CB8AC3E}">
        <p14:creationId xmlns:p14="http://schemas.microsoft.com/office/powerpoint/2010/main" val="2933700066"/>
      </p:ext>
    </p:extLst>
  </p:cSld>
  <p:clrMapOvr>
    <a:masterClrMapping/>
  </p:clrMapOvr>
  <p:transition/>
</p:sld>
</file>

<file path=ppt/theme/theme1.xml><?xml version="1.0" encoding="utf-8"?>
<a:theme xmlns:a="http://schemas.openxmlformats.org/drawingml/2006/main" name="1_DOT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ley">
  <a:themeElements>
    <a:clrScheme name="Custom 1">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00206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51370</TotalTime>
  <Words>6924</Words>
  <Application>Microsoft Office PowerPoint</Application>
  <PresentationFormat>Widescreen</PresentationFormat>
  <Paragraphs>650</Paragraphs>
  <Slides>51</Slides>
  <Notes>51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Calibri</vt:lpstr>
      <vt:lpstr>Century Schoolbook</vt:lpstr>
      <vt:lpstr>Courier New</vt:lpstr>
      <vt:lpstr>Helvetica</vt:lpstr>
      <vt:lpstr>Segoe UI</vt:lpstr>
      <vt:lpstr>Tahoma</vt:lpstr>
      <vt:lpstr>Times New Roman</vt:lpstr>
      <vt:lpstr>Wingdings</vt:lpstr>
      <vt:lpstr>1_DOTTheme1</vt:lpstr>
      <vt:lpstr>Stanley</vt:lpstr>
      <vt:lpstr>PowerPoint Presentation</vt:lpstr>
      <vt:lpstr>Funding for FY 2025 Port Infrastructure Development Program (PIDP)</vt:lpstr>
      <vt:lpstr>Port Infrastructure Development Program Grant Overview</vt:lpstr>
      <vt:lpstr>Port Infrastructure Development Program Grant Overview</vt:lpstr>
      <vt:lpstr>PowerPoint Presentation</vt:lpstr>
      <vt:lpstr>PIDP Program Description</vt:lpstr>
      <vt:lpstr>Changes from the FY 2024 NOFO</vt:lpstr>
      <vt:lpstr>Port Infrastructure Development Program Grant Overview</vt:lpstr>
      <vt:lpstr>PIDP Federal Award Information</vt:lpstr>
      <vt:lpstr>PIDP Federal Award Information</vt:lpstr>
      <vt:lpstr>PIDP Eligibility Details</vt:lpstr>
      <vt:lpstr>PIDP Eligibility Details</vt:lpstr>
      <vt:lpstr>PIDP Eligibility Details</vt:lpstr>
      <vt:lpstr>PIDP Eligibility Details </vt:lpstr>
      <vt:lpstr>PIDP Eligibility Details </vt:lpstr>
      <vt:lpstr>PIDP Eligibility Details</vt:lpstr>
      <vt:lpstr>PowerPoint Presentation</vt:lpstr>
      <vt:lpstr>Application and Submission Information (How to Apply) </vt:lpstr>
      <vt:lpstr>How to Apply (cont’d) </vt:lpstr>
      <vt:lpstr>How to Apply (cont’d) </vt:lpstr>
      <vt:lpstr>How to Apply (cont’d) </vt:lpstr>
      <vt:lpstr>How to Apply (cont’d) </vt:lpstr>
      <vt:lpstr>How to Apply, (cont’d) – Evaluation Criteria </vt:lpstr>
      <vt:lpstr>How to Apply (cont’d) – Merit Criteria </vt:lpstr>
      <vt:lpstr>How to Apply (cont’d) – Economic Vitality, Large Projects </vt:lpstr>
      <vt:lpstr>How to Apply (cont’d), Small Projects and Leverage</vt:lpstr>
      <vt:lpstr>How to Apply (cont’d), Small Projects and Leverage</vt:lpstr>
      <vt:lpstr>How to Apply (cont’d) – Additional Considerations</vt:lpstr>
      <vt:lpstr>How to Apply (cont’d) – Additional Considerations </vt:lpstr>
      <vt:lpstr>How to Apply (cont’d) – Additional Considerations</vt:lpstr>
      <vt:lpstr>How to Apply (cont’d) – Statutory Determinations</vt:lpstr>
      <vt:lpstr>PowerPoint Presentation</vt:lpstr>
      <vt:lpstr>Application Review Process</vt:lpstr>
      <vt:lpstr>Application Review Process</vt:lpstr>
      <vt:lpstr>Application Review Process</vt:lpstr>
      <vt:lpstr>Application Review Process</vt:lpstr>
      <vt:lpstr>Application Review Process</vt:lpstr>
      <vt:lpstr>Application Review Process</vt:lpstr>
      <vt:lpstr>Application Review Process</vt:lpstr>
      <vt:lpstr>Application Review Process</vt:lpstr>
      <vt:lpstr>Application Review Process – Six Statutory Determinations </vt:lpstr>
      <vt:lpstr>Application Review Process </vt:lpstr>
      <vt:lpstr>PowerPoint Presentation</vt:lpstr>
      <vt:lpstr>Additional Information </vt:lpstr>
      <vt:lpstr>Administration Information </vt:lpstr>
      <vt:lpstr>Administration Information </vt:lpstr>
      <vt:lpstr>PowerPoint Presentation</vt:lpstr>
      <vt:lpstr>PowerPoint Presentation</vt:lpstr>
      <vt:lpstr>Port Infrastructure Development Resources </vt:lpstr>
      <vt:lpstr>MARAD Gateway Office Directors are a Valuable Resource </vt:lpstr>
      <vt:lpstr>Port Infrastructure Development Resources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Travis.Black@dot.gov</dc:creator>
  <cp:lastModifiedBy>Parsons, Aubrey (MARAD)</cp:lastModifiedBy>
  <cp:revision>787</cp:revision>
  <cp:lastPrinted>2024-03-14T12:40:22Z</cp:lastPrinted>
  <dcterms:created xsi:type="dcterms:W3CDTF">2013-03-01T20:17:38Z</dcterms:created>
  <dcterms:modified xsi:type="dcterms:W3CDTF">2025-06-02T14:37:26Z</dcterms:modified>
</cp:coreProperties>
</file>