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63" r:id="rId3"/>
    <p:sldId id="264" r:id="rId4"/>
    <p:sldId id="271" r:id="rId5"/>
    <p:sldId id="270" r:id="rId6"/>
    <p:sldId id="265" r:id="rId7"/>
    <p:sldId id="266" r:id="rId8"/>
    <p:sldId id="267" r:id="rId9"/>
    <p:sldId id="268" r:id="rId10"/>
    <p:sldId id="258" r:id="rId11"/>
    <p:sldId id="269" r:id="rId12"/>
    <p:sldId id="272" r:id="rId13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 Hybrid Operation Cost Analysis</a:t>
            </a:r>
          </a:p>
        </c:rich>
      </c:tx>
      <c:layout>
        <c:manualLayout>
          <c:xMode val="edge"/>
          <c:yMode val="edge"/>
          <c:x val="0.32003351202047375"/>
          <c:y val="5.22193211488250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463146595453628"/>
          <c:y val="0.16362053959965187"/>
          <c:w val="0.60723228990042588"/>
          <c:h val="0.65274151436031336"/>
        </c:manualLayout>
      </c:layout>
      <c:barChart>
        <c:barDir val="col"/>
        <c:grouping val="stacked"/>
        <c:varyColors val="0"/>
        <c:ser>
          <c:idx val="0"/>
          <c:order val="0"/>
          <c:tx>
            <c:v>Annual Cost in Diesel</c:v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'Cost Comparison Diesel Electric'!$C$23:$C$29</c:f>
              <c:numCache>
                <c:formatCode>_("$"* #,##0.00_);_("$"* \(#,##0.00\);_("$"* "-"??_);_(@_)</c:formatCode>
                <c:ptCount val="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</c:numCache>
            </c:numRef>
          </c:cat>
          <c:val>
            <c:numRef>
              <c:f>'Cost Comparison Diesel Electric'!$D$23:$D$29</c:f>
              <c:numCache>
                <c:formatCode>_("$"* #,##0.00_);_("$"* \(#,##0.00\);_("$"* "-"??_);_(@_)</c:formatCode>
                <c:ptCount val="7"/>
                <c:pt idx="0">
                  <c:v>76800</c:v>
                </c:pt>
                <c:pt idx="1">
                  <c:v>96000</c:v>
                </c:pt>
                <c:pt idx="2">
                  <c:v>115200</c:v>
                </c:pt>
                <c:pt idx="3">
                  <c:v>134400</c:v>
                </c:pt>
                <c:pt idx="4">
                  <c:v>153600</c:v>
                </c:pt>
                <c:pt idx="5">
                  <c:v>172800</c:v>
                </c:pt>
                <c:pt idx="6">
                  <c:v>192000</c:v>
                </c:pt>
              </c:numCache>
            </c:numRef>
          </c:val>
        </c:ser>
        <c:ser>
          <c:idx val="1"/>
          <c:order val="1"/>
          <c:tx>
            <c:v>ESS to Diesel Savings Cost/Savings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'Cost Comparison Diesel Electric'!$C$33:$C$39</c:f>
              <c:numCache>
                <c:formatCode>_("$"* #,##0.00_);_("$"* \(#,##0.00\);_("$"* "-"??_);_(@_)</c:formatCode>
                <c:ptCount val="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</c:numCache>
            </c:numRef>
          </c:cat>
          <c:val>
            <c:numRef>
              <c:f>'Cost Comparison Diesel Electric'!$L$23:$L$29</c:f>
              <c:numCache>
                <c:formatCode>_("$"* #,##0.00_);_("$"* \(#,##0.00\);_("$"* "-"??_);_(@_)</c:formatCode>
                <c:ptCount val="7"/>
                <c:pt idx="0">
                  <c:v>44256</c:v>
                </c:pt>
                <c:pt idx="1">
                  <c:v>36576</c:v>
                </c:pt>
                <c:pt idx="2">
                  <c:v>28896</c:v>
                </c:pt>
                <c:pt idx="3">
                  <c:v>21216</c:v>
                </c:pt>
                <c:pt idx="4">
                  <c:v>13536</c:v>
                </c:pt>
                <c:pt idx="5">
                  <c:v>5856</c:v>
                </c:pt>
                <c:pt idx="6">
                  <c:v>-1824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6843392"/>
        <c:axId val="86845312"/>
      </c:barChart>
      <c:catAx>
        <c:axId val="86843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Diesel Cost per Gallon</a:t>
                </a:r>
              </a:p>
            </c:rich>
          </c:tx>
          <c:layout>
            <c:manualLayout>
              <c:xMode val="edge"/>
              <c:yMode val="edge"/>
              <c:x val="0.42892794261066491"/>
              <c:y val="0.782419495213228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45312"/>
        <c:crosses val="autoZero"/>
        <c:auto val="1"/>
        <c:lblAlgn val="ctr"/>
        <c:lblOffset val="100"/>
        <c:noMultiLvlLbl val="0"/>
      </c:catAx>
      <c:valAx>
        <c:axId val="8684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Annual Fuel Cost</a:t>
                </a:r>
              </a:p>
            </c:rich>
          </c:tx>
          <c:layout>
            <c:manualLayout>
              <c:xMode val="edge"/>
              <c:yMode val="edge"/>
              <c:x val="6.0452408515562051E-2"/>
              <c:y val="0.355091271149764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4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662962017528355"/>
          <c:y val="0.85422065061710628"/>
          <c:w val="0.3933703798247164"/>
          <c:h val="5.8747147468185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8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285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43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01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82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2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7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9DE4-84C9-455F-A4F0-12821B0C10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59D458-25F3-48D8-9C28-D88BD87B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burgard@redandwhite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redandwhit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6171" y="494634"/>
            <a:ext cx="5708469" cy="85973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sz="4000" b="1" dirty="0" smtClean="0">
                <a:solidFill>
                  <a:schemeClr val="accent1"/>
                </a:solidFill>
              </a:rPr>
              <a:t>Red </a:t>
            </a:r>
            <a:r>
              <a:rPr lang="en-US" sz="4000" b="1" dirty="0">
                <a:solidFill>
                  <a:schemeClr val="accent1"/>
                </a:solidFill>
              </a:rPr>
              <a:t>and White </a:t>
            </a:r>
            <a:r>
              <a:rPr lang="en-US" sz="4000" b="1" dirty="0" smtClean="0">
                <a:solidFill>
                  <a:schemeClr val="accent1"/>
                </a:solidFill>
              </a:rPr>
              <a:t>Fleet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2384" y="1568134"/>
            <a:ext cx="4879508" cy="2765090"/>
          </a:xfrm>
        </p:spPr>
        <p:txBody>
          <a:bodyPr>
            <a:normAutofit/>
          </a:bodyPr>
          <a:lstStyle/>
          <a:p>
            <a:pPr algn="just"/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 in 1892, the historic Red and White Fleet today offers over 5,000 sightseeing trips per year under the Golden Gate Bridge. </a:t>
            </a:r>
          </a:p>
          <a:p>
            <a:pPr algn="just"/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 fleet of four passenger vessels ranging in size from 350 to 600 passenger.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Commitment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9992" y="-128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3" y="245623"/>
            <a:ext cx="1771249" cy="10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0175" y="1977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121275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121275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121275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121275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121275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121275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121275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121275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121275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121275" algn="r"/>
                <a:tab pos="5943600" algn="r"/>
              </a:tabLst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210" y="1540597"/>
            <a:ext cx="2971233" cy="249582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52384" y="1293223"/>
            <a:ext cx="8151223" cy="123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95" y="4333349"/>
            <a:ext cx="3042245" cy="2347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3" y="1540597"/>
            <a:ext cx="2011219" cy="2691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171" y="4333224"/>
            <a:ext cx="3130004" cy="2347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97559" y="782331"/>
            <a:ext cx="253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Captain Joe Burgard</a:t>
            </a:r>
          </a:p>
          <a:p>
            <a:r>
              <a:rPr lang="en-US" sz="1400" dirty="0" smtClean="0"/>
              <a:t>December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802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378030" cy="116898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Key Cost Factors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119" y="1475415"/>
            <a:ext cx="3682496" cy="3777622"/>
          </a:xfrm>
        </p:spPr>
        <p:txBody>
          <a:bodyPr/>
          <a:lstStyle/>
          <a:p>
            <a:r>
              <a:rPr lang="en-US" dirty="0" smtClean="0"/>
              <a:t>Operating profile/energy consumption</a:t>
            </a:r>
          </a:p>
          <a:p>
            <a:r>
              <a:rPr lang="en-US" dirty="0" smtClean="0"/>
              <a:t>ESS capital/replacement costs</a:t>
            </a:r>
          </a:p>
          <a:p>
            <a:r>
              <a:rPr lang="en-US" dirty="0" smtClean="0"/>
              <a:t>Charging Infrastructure</a:t>
            </a:r>
          </a:p>
          <a:p>
            <a:r>
              <a:rPr lang="en-US" dirty="0" smtClean="0"/>
              <a:t>Comparative cost of diesel fuel</a:t>
            </a:r>
          </a:p>
          <a:p>
            <a:r>
              <a:rPr lang="en-US" dirty="0" smtClean="0"/>
              <a:t>Renewable Energy</a:t>
            </a:r>
          </a:p>
          <a:p>
            <a:r>
              <a:rPr lang="en-US" dirty="0" smtClean="0"/>
              <a:t>Operational impacts</a:t>
            </a:r>
          </a:p>
          <a:p>
            <a:r>
              <a:rPr lang="en-US" dirty="0" smtClean="0"/>
              <a:t>Emissions cost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254779"/>
              </p:ext>
            </p:extLst>
          </p:nvPr>
        </p:nvGraphicFramePr>
        <p:xfrm>
          <a:off x="5852290" y="1811490"/>
          <a:ext cx="5251139" cy="310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63" y="160338"/>
            <a:ext cx="1362891" cy="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2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85340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Arial-BoldMT"/>
              </a:rPr>
              <a:t>Guest Experience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20" y="2812868"/>
            <a:ext cx="2833687" cy="3778250"/>
          </a:xfrm>
        </p:spPr>
      </p:pic>
      <p:sp>
        <p:nvSpPr>
          <p:cNvPr id="6" name="TextBox 5"/>
          <p:cNvSpPr txBox="1"/>
          <p:nvPr/>
        </p:nvSpPr>
        <p:spPr>
          <a:xfrm>
            <a:off x="4990011" y="1264555"/>
            <a:ext cx="51203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Quiet, zero emission cruises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Unique experience in competitive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Eco business opportunities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63" y="160338"/>
            <a:ext cx="1362891" cy="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33" y="3225981"/>
            <a:ext cx="5047706" cy="33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7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765" y="439935"/>
            <a:ext cx="3141669" cy="95649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Arial-BoldMT"/>
              </a:rPr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63" y="160338"/>
            <a:ext cx="1362891" cy="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0765" y="1694798"/>
            <a:ext cx="492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Captain Joe Burgard</a:t>
            </a:r>
          </a:p>
          <a:p>
            <a:r>
              <a:rPr lang="en-US" dirty="0" smtClean="0">
                <a:hlinkClick r:id="rId3"/>
              </a:rPr>
              <a:t>jburgard@redandwhite.com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www.redandwhite.com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74" y="1359390"/>
            <a:ext cx="3689746" cy="2459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02" y="4149990"/>
            <a:ext cx="8796718" cy="27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9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531" y="434302"/>
            <a:ext cx="9507071" cy="2452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/>
              <a:t>Renewables Portfolio Standard Targets</a:t>
            </a:r>
          </a:p>
          <a:p>
            <a:pPr marL="0" indent="0">
              <a:buNone/>
            </a:pPr>
            <a:r>
              <a:rPr lang="en-US" sz="5600" dirty="0" smtClean="0"/>
              <a:t>California’s </a:t>
            </a:r>
            <a:r>
              <a:rPr lang="en-US" sz="5600" dirty="0"/>
              <a:t>RPS began in 2002 as a 20 percent requirement by 2017 and increasingly became more</a:t>
            </a:r>
          </a:p>
          <a:p>
            <a:pPr marL="0" indent="0">
              <a:buNone/>
            </a:pPr>
            <a:r>
              <a:rPr lang="en-US" sz="5600" dirty="0"/>
              <a:t>aggressive with requirements for 20 percent by 2010 (set in 2006) and 33 percent by 2020 (set in</a:t>
            </a:r>
          </a:p>
          <a:p>
            <a:pPr marL="0" indent="0">
              <a:buNone/>
            </a:pPr>
            <a:r>
              <a:rPr lang="en-US" sz="5600" dirty="0"/>
              <a:t>2011), and 50 percent by 2030 (set in 2015). </a:t>
            </a:r>
            <a:r>
              <a:rPr lang="en-US" sz="5600" b="1" dirty="0" smtClean="0"/>
              <a:t>California’s </a:t>
            </a:r>
            <a:r>
              <a:rPr lang="en-US" sz="5600" b="1" dirty="0"/>
              <a:t>Progressing Renewables Portfolio </a:t>
            </a:r>
            <a:r>
              <a:rPr lang="en-US" sz="5600" b="1" dirty="0" smtClean="0"/>
              <a:t>Standard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71" y="2170132"/>
            <a:ext cx="7361816" cy="3089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947" y="1815109"/>
            <a:ext cx="113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5723" y="1815109"/>
            <a:ext cx="97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04269" y="1815109"/>
            <a:ext cx="105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2030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7134" y="6255573"/>
            <a:ext cx="10291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http://www.energy.ca.gov/renewables/tracking_progress/documents/renewable.pdf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4875" y="5614977"/>
            <a:ext cx="617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What are our opportunities to get to near zero GHGs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109" y="149560"/>
            <a:ext cx="1362891" cy="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2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347" y="1993200"/>
            <a:ext cx="5795682" cy="8988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017" y="2391505"/>
            <a:ext cx="8400939" cy="26388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1703" y="1638695"/>
            <a:ext cx="630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rial-BoldMT"/>
              </a:rPr>
              <a:t>California’s Progress to Meeting the 33 Percent Renewables Portfolio Standard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017" y="441342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California Responds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109" y="149560"/>
            <a:ext cx="1362891" cy="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4995" y="6457250"/>
            <a:ext cx="9757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http://www.energy.ca.gov/renewables/tracking_progress/documents/renewable.pdf</a:t>
            </a:r>
          </a:p>
        </p:txBody>
      </p:sp>
    </p:spTree>
    <p:extLst>
      <p:ext uri="{BB962C8B-B14F-4D97-AF65-F5344CB8AC3E}">
        <p14:creationId xmlns:p14="http://schemas.microsoft.com/office/powerpoint/2010/main" val="41193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73" y="676362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In-State Renewable Capacity by Resource Type, Includes Self-Generation</a:t>
            </a:r>
            <a:b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of June 30, 2016)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2089" y="2357780"/>
            <a:ext cx="4654454" cy="37782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109" y="149560"/>
            <a:ext cx="1362891" cy="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6287" y="6382669"/>
            <a:ext cx="8186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http://www.energy.ca.gov/renewables/tracking_progress/documents/renewable.pdf</a:t>
            </a:r>
          </a:p>
        </p:txBody>
      </p:sp>
    </p:spTree>
    <p:extLst>
      <p:ext uri="{BB962C8B-B14F-4D97-AF65-F5344CB8AC3E}">
        <p14:creationId xmlns:p14="http://schemas.microsoft.com/office/powerpoint/2010/main" val="263101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1309" y="2135324"/>
            <a:ext cx="6143776" cy="36703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80606" y="1381756"/>
            <a:ext cx="9545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-BoldMT"/>
              </a:rPr>
              <a:t>Annual Additional Installed Self-Generation Capacity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109" y="149560"/>
            <a:ext cx="1362891" cy="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31568" y="6375606"/>
            <a:ext cx="8643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http://www.energy.ca.gov/renewables/tracking_progress/documents/renewable.pdf</a:t>
            </a:r>
          </a:p>
        </p:txBody>
      </p:sp>
    </p:spTree>
    <p:extLst>
      <p:ext uri="{BB962C8B-B14F-4D97-AF65-F5344CB8AC3E}">
        <p14:creationId xmlns:p14="http://schemas.microsoft.com/office/powerpoint/2010/main" val="314671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206" y="858033"/>
            <a:ext cx="4252012" cy="9434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Pacific Gas &amp; Electric 2015 Electric </a:t>
            </a:r>
            <a:r>
              <a:rPr lang="en-US" sz="3100" b="1" dirty="0" smtClean="0">
                <a:solidFill>
                  <a:schemeClr val="accent1"/>
                </a:solidFill>
              </a:rPr>
              <a:t>Power</a:t>
            </a:r>
            <a:r>
              <a:rPr lang="en-US" sz="2800" b="1" dirty="0" smtClean="0">
                <a:solidFill>
                  <a:schemeClr val="accent1"/>
                </a:solidFill>
              </a:rPr>
              <a:t> Mix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241" y="1932986"/>
            <a:ext cx="2935941" cy="3211849"/>
          </a:xfrm>
          <a:prstGeom prst="rect">
            <a:avLst/>
          </a:prstGeom>
        </p:spPr>
      </p:pic>
      <p:sp>
        <p:nvSpPr>
          <p:cNvPr id="5" name="AutoShape 2" descr="PG&amp;E’s 2012 Electric Power Mix Chart"/>
          <p:cNvSpPr>
            <a:spLocks noChangeAspect="1" noChangeArrowheads="1"/>
          </p:cNvSpPr>
          <p:nvPr/>
        </p:nvSpPr>
        <p:spPr bwMode="auto">
          <a:xfrm>
            <a:off x="42863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PG&amp;E’s 2012 Electric Power Mix Chart"/>
          <p:cNvSpPr>
            <a:spLocks noChangeAspect="1" noChangeArrowheads="1"/>
          </p:cNvSpPr>
          <p:nvPr/>
        </p:nvSpPr>
        <p:spPr bwMode="auto">
          <a:xfrm>
            <a:off x="195263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6463553"/>
            <a:ext cx="1083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https://www.pge.com/en_US/about-pge/environment/what-we-are-doing/clean-energy-solutions/clean-energy-solutions.page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5330" y="2808198"/>
            <a:ext cx="4399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Renewable energy is available today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How stable are renewable energy prices?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How connected are renewables prices to fossil fuel prices?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63" y="160338"/>
            <a:ext cx="1362891" cy="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6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33" y="991658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SPUR Report: Fossil-Free Bay Area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358" y="1919020"/>
            <a:ext cx="10515600" cy="185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Electrify most energy </a:t>
            </a:r>
            <a:r>
              <a:rPr lang="en-US" sz="2400" dirty="0" smtClean="0"/>
              <a:t>uses: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• </a:t>
            </a:r>
            <a:r>
              <a:rPr lang="en-US" sz="2400" dirty="0"/>
              <a:t>Electrify passenger vehicles and scale up infrastructure that </a:t>
            </a:r>
            <a:r>
              <a:rPr lang="en-US" sz="2400" dirty="0" smtClean="0"/>
              <a:t>			   supports </a:t>
            </a:r>
            <a:r>
              <a:rPr lang="en-US" sz="2400" dirty="0"/>
              <a:t>them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4635" y="6488668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http://www.energy.ca.gov/renewables/tracking_progress/documents/renewable.pdf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1" y="3044480"/>
            <a:ext cx="5087437" cy="3181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63" y="160338"/>
            <a:ext cx="1362891" cy="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3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54" y="372497"/>
            <a:ext cx="10515600" cy="746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Evolution of Technology &amp; Long Term Investment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Image result for first macinto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62" y="1845082"/>
            <a:ext cx="1865686" cy="10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9722" y="1204759"/>
            <a:ext cx="644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Rate of technology development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Image result for image of steve jobs on iphon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90" y="1814027"/>
            <a:ext cx="2225041" cy="111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irst electric hybrid 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25" y="3591667"/>
            <a:ext cx="2970539" cy="19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esla model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374" y="3591667"/>
            <a:ext cx="3266327" cy="19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5525" y="5673600"/>
            <a:ext cx="348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2000 Honda Insight with 68 mpg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34200" y="5689782"/>
            <a:ext cx="29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2015 Tesla 2015 90mpg equivalent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247990" y="1581156"/>
            <a:ext cx="2377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future of battery technology?</a:t>
            </a:r>
          </a:p>
          <a:p>
            <a:endParaRPr lang="en-US" dirty="0"/>
          </a:p>
          <a:p>
            <a:r>
              <a:rPr lang="en-US" dirty="0" smtClean="0"/>
              <a:t>What developments in charging infrastructure are ahead?</a:t>
            </a:r>
          </a:p>
          <a:p>
            <a:endParaRPr lang="en-US" dirty="0"/>
          </a:p>
          <a:p>
            <a:r>
              <a:rPr lang="en-US" dirty="0" smtClean="0"/>
              <a:t>Can today’s vessel be built to anticipate these </a:t>
            </a:r>
          </a:p>
          <a:p>
            <a:r>
              <a:rPr lang="en-US" dirty="0" smtClean="0"/>
              <a:t>changes?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3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Electric drive train flexibility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3076" name="Picture 4" descr="Image result for ampere all electric drive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10" y="1511758"/>
            <a:ext cx="4877172" cy="30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164" y="4907081"/>
            <a:ext cx="9256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a traction motor, the source of electrical power can varying. </a:t>
            </a:r>
          </a:p>
          <a:p>
            <a:endParaRPr lang="en-US" dirty="0"/>
          </a:p>
          <a:p>
            <a:r>
              <a:rPr lang="en-US" dirty="0" smtClean="0"/>
              <a:t>What near and mid term mobile electrical power supplies are on the horizon?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63" y="160338"/>
            <a:ext cx="1362891" cy="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0164" y="6414072"/>
            <a:ext cx="424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http://www.hybrid-marine.co.uk/10.html</a:t>
            </a:r>
          </a:p>
        </p:txBody>
      </p:sp>
      <p:pic>
        <p:nvPicPr>
          <p:cNvPr id="1028" name="Picture 4" descr="Image result for marine serial hybrid propul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7" y="1624241"/>
            <a:ext cx="5177155" cy="22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0280" y="6418978"/>
            <a:ext cx="4224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http://corvusenergy.com/all-electric-car-ferry/</a:t>
            </a:r>
          </a:p>
        </p:txBody>
      </p:sp>
    </p:spTree>
    <p:extLst>
      <p:ext uri="{BB962C8B-B14F-4D97-AF65-F5344CB8AC3E}">
        <p14:creationId xmlns:p14="http://schemas.microsoft.com/office/powerpoint/2010/main" val="53167474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20678</TotalTime>
  <Words>354</Words>
  <Application>Microsoft Office PowerPoint</Application>
  <PresentationFormat>Custom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  Red and White Fleet</vt:lpstr>
      <vt:lpstr>PowerPoint Presentation</vt:lpstr>
      <vt:lpstr> </vt:lpstr>
      <vt:lpstr>In-State Renewable Capacity by Resource Type, Includes Self-Generation (as of June 30, 2016)</vt:lpstr>
      <vt:lpstr>Annual Additional Installed Self-Generation Capacity</vt:lpstr>
      <vt:lpstr>Pacific Gas &amp; Electric 2015 Electric Power Mix</vt:lpstr>
      <vt:lpstr>SPUR Report: Fossil-Free Bay Area </vt:lpstr>
      <vt:lpstr>Evolution of Technology &amp; Long Term Investment</vt:lpstr>
      <vt:lpstr>Electric drive train flexibility </vt:lpstr>
      <vt:lpstr>Key Cost Factors</vt:lpstr>
      <vt:lpstr>Guest Experience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White Fleet</dc:title>
  <dc:creator>Joseph Burgard</dc:creator>
  <cp:lastModifiedBy>USDOT_User</cp:lastModifiedBy>
  <cp:revision>51</cp:revision>
  <cp:lastPrinted>2016-12-12T22:50:51Z</cp:lastPrinted>
  <dcterms:created xsi:type="dcterms:W3CDTF">2016-10-18T22:52:21Z</dcterms:created>
  <dcterms:modified xsi:type="dcterms:W3CDTF">2017-04-26T13:28:21Z</dcterms:modified>
</cp:coreProperties>
</file>