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  <p:sldMasterId id="2147483743" r:id="rId2"/>
    <p:sldMasterId id="2147483865" r:id="rId3"/>
    <p:sldMasterId id="2147483877" r:id="rId4"/>
    <p:sldMasterId id="2147483891" r:id="rId5"/>
  </p:sldMasterIdLst>
  <p:notesMasterIdLst>
    <p:notesMasterId r:id="rId20"/>
  </p:notesMasterIdLst>
  <p:handoutMasterIdLst>
    <p:handoutMasterId r:id="rId21"/>
  </p:handoutMasterIdLst>
  <p:sldIdLst>
    <p:sldId id="621" r:id="rId6"/>
    <p:sldId id="632" r:id="rId7"/>
    <p:sldId id="633" r:id="rId8"/>
    <p:sldId id="634" r:id="rId9"/>
    <p:sldId id="636" r:id="rId10"/>
    <p:sldId id="616" r:id="rId11"/>
    <p:sldId id="617" r:id="rId12"/>
    <p:sldId id="618" r:id="rId13"/>
    <p:sldId id="635" r:id="rId14"/>
    <p:sldId id="627" r:id="rId15"/>
    <p:sldId id="628" r:id="rId16"/>
    <p:sldId id="629" r:id="rId17"/>
    <p:sldId id="599" r:id="rId18"/>
    <p:sldId id="623" r:id="rId19"/>
  </p:sldIdLst>
  <p:sldSz cx="9144000" cy="6858000" type="screen4x3"/>
  <p:notesSz cx="6858000" cy="9296400"/>
  <p:custShowLst>
    <p:custShow name="middle harbor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292903E8-27D6-F849-ACF2-8A9CD96B31EF}">
          <p14:sldIdLst>
            <p14:sldId id="621"/>
            <p14:sldId id="632"/>
            <p14:sldId id="633"/>
            <p14:sldId id="634"/>
            <p14:sldId id="636"/>
            <p14:sldId id="616"/>
            <p14:sldId id="617"/>
            <p14:sldId id="618"/>
            <p14:sldId id="635"/>
            <p14:sldId id="627"/>
            <p14:sldId id="628"/>
            <p14:sldId id="629"/>
            <p14:sldId id="599"/>
            <p14:sldId id="6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250"/>
    <a:srgbClr val="3DCEEB"/>
    <a:srgbClr val="6ADAF0"/>
    <a:srgbClr val="C34BF3"/>
    <a:srgbClr val="D47EF6"/>
    <a:srgbClr val="C34CF3"/>
    <a:srgbClr val="FF3EC0"/>
    <a:srgbClr val="00EA6A"/>
    <a:srgbClr val="009644"/>
    <a:srgbClr val="DE3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55" autoAdjust="0"/>
    <p:restoredTop sz="85921" autoAdjust="0"/>
  </p:normalViewPr>
  <p:slideViewPr>
    <p:cSldViewPr snapToObjects="1">
      <p:cViewPr varScale="1">
        <p:scale>
          <a:sx n="76" d="100"/>
          <a:sy n="76" d="100"/>
        </p:scale>
        <p:origin x="-1498" y="-77"/>
      </p:cViewPr>
      <p:guideLst>
        <p:guide orient="horz" pos="2064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043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14" cy="464180"/>
          </a:xfrm>
          <a:prstGeom prst="rect">
            <a:avLst/>
          </a:prstGeom>
        </p:spPr>
        <p:txBody>
          <a:bodyPr vert="horz" lIns="91877" tIns="45938" rIns="91877" bIns="459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4" cy="464180"/>
          </a:xfrm>
          <a:prstGeom prst="rect">
            <a:avLst/>
          </a:prstGeom>
        </p:spPr>
        <p:txBody>
          <a:bodyPr vert="horz" lIns="91877" tIns="45938" rIns="91877" bIns="45938" rtlCol="0"/>
          <a:lstStyle>
            <a:lvl1pPr algn="r">
              <a:defRPr sz="1200"/>
            </a:lvl1pPr>
          </a:lstStyle>
          <a:p>
            <a:fld id="{E13DC1DE-7081-3F49-908B-16526298784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1"/>
            <a:ext cx="2972114" cy="464180"/>
          </a:xfrm>
          <a:prstGeom prst="rect">
            <a:avLst/>
          </a:prstGeom>
        </p:spPr>
        <p:txBody>
          <a:bodyPr vert="horz" lIns="91877" tIns="45938" rIns="91877" bIns="459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30621"/>
            <a:ext cx="2972114" cy="464180"/>
          </a:xfrm>
          <a:prstGeom prst="rect">
            <a:avLst/>
          </a:prstGeom>
        </p:spPr>
        <p:txBody>
          <a:bodyPr vert="horz" lIns="91877" tIns="45938" rIns="91877" bIns="45938" rtlCol="0" anchor="b"/>
          <a:lstStyle>
            <a:lvl1pPr algn="r">
              <a:defRPr sz="1200"/>
            </a:lvl1pPr>
          </a:lstStyle>
          <a:p>
            <a:fld id="{6DA2B494-DFCF-764B-A539-CE658DCC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6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742" tIns="46371" rIns="92742" bIns="463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742" tIns="46371" rIns="92742" bIns="46371" rtlCol="0"/>
          <a:lstStyle>
            <a:lvl1pPr algn="r">
              <a:defRPr sz="1200"/>
            </a:lvl1pPr>
          </a:lstStyle>
          <a:p>
            <a:fld id="{E9ECE31D-2A68-44C0-B718-5FB6A069D9F2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2" tIns="46371" rIns="92742" bIns="463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742" tIns="46371" rIns="92742" bIns="463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742" tIns="46371" rIns="92742" bIns="463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742" tIns="46371" rIns="92742" bIns="46371" rtlCol="0" anchor="b"/>
          <a:lstStyle>
            <a:lvl1pPr algn="r">
              <a:defRPr sz="1200"/>
            </a:lvl1pPr>
          </a:lstStyle>
          <a:p>
            <a:fld id="{5310E1D7-4EBA-4993-863E-D16637D35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1D7-4EBA-4993-863E-D16637D350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821E26-F2FA-46A7-BF67-990417C2014C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28FDD9-80D8-4422-A5B1-2BC8820A26B2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55CA15-19BF-42FB-8C34-95F2A7D457AE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1233-D2BD-4A70-B834-90FD835293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9144000" cy="5455920"/>
          </a:xfrm>
          <a:prstGeom prst="rect">
            <a:avLst/>
          </a:prstGeom>
        </p:spPr>
        <p:txBody>
          <a:bodyPr vert="horz" lIns="274320" tIns="274320" rIns="274320" bIns="274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" y="1066800"/>
            <a:ext cx="9144226" cy="550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5257800"/>
            <a:ext cx="9144000" cy="13208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97280"/>
            <a:ext cx="9144000" cy="5486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486400"/>
            <a:ext cx="9144000" cy="1096963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lIns="182880" tIns="91440" rIns="182880" bIns="91440">
            <a:noAutofit/>
          </a:bodyPr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BPilot-45.jpg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10140000" scaled="0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rtScenic-2.jpg"/>
          <p:cNvPicPr preferRelativeResize="0">
            <a:picLocks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01725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01724"/>
            <a:ext cx="8305800" cy="5451475"/>
          </a:xfrm>
          <a:prstGeom prst="rect">
            <a:avLst/>
          </a:prstGeom>
          <a:gradFill flip="none" rotWithShape="1">
            <a:gsLst>
              <a:gs pos="2900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10140000" scaled="0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Night-37[1].jpg"/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"/>
          <a:stretch>
            <a:fillRect/>
          </a:stretch>
        </p:blipFill>
        <p:spPr bwMode="auto">
          <a:xfrm>
            <a:off x="0" y="1103313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1905000"/>
          </a:xfrm>
          <a:prstGeom prst="rect">
            <a:avLst/>
          </a:prstGeom>
          <a:gradFill flip="none" rotWithShape="1">
            <a:gsLst>
              <a:gs pos="2900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10140000" scaled="0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December 16,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384C-12C0-4329-BE6B-0BCBB2F98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382000" cy="488526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05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5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5800" y="38100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343400" y="1097280"/>
            <a:ext cx="4800600" cy="544068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800600" cy="5394960"/>
          </a:xfrm>
          <a:prstGeom prst="rect">
            <a:avLst/>
          </a:prstGeom>
        </p:spPr>
        <p:txBody>
          <a:bodyPr lIns="274320" tIns="457200" rIns="274320"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0" y="1143000"/>
            <a:ext cx="4343400" cy="5410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1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8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0"/>
          <a:stretch/>
        </p:blipFill>
        <p:spPr>
          <a:xfrm>
            <a:off x="-225" y="1066800"/>
            <a:ext cx="9144226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533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4800600"/>
            <a:ext cx="7010400" cy="15832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>
          <a:xfrm>
            <a:off x="0" y="1066800"/>
            <a:ext cx="9144000" cy="58064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382000" cy="488526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533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8866" cy="4724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1069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December 16,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Battery Applications in Maritime Transportation -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F5B4C7-E7CF-1047-8381-02C2304CF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9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December 16,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Battery Applications in Maritime Transportation -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F5B4C7-E7CF-1047-8381-02C2304CF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AEDEA2F5-D5CB-4335-8194-F055931D93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4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6858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343400" y="1097280"/>
            <a:ext cx="4800600" cy="544068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3400" y="1097280"/>
            <a:ext cx="4800600" cy="5455920"/>
          </a:xfrm>
          <a:prstGeom prst="rect">
            <a:avLst/>
          </a:prstGeom>
        </p:spPr>
        <p:txBody>
          <a:bodyPr lIns="274320" tIns="457200" rIns="274320"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0" y="1097280"/>
            <a:ext cx="4343400" cy="544068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4523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071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71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December 16, 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Battery Applications in Maritime Transportation - Workshop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096000"/>
            <a:ext cx="762000" cy="365125"/>
          </a:xfrm>
          <a:prstGeom prst="rect">
            <a:avLst/>
          </a:prstGeom>
        </p:spPr>
        <p:txBody>
          <a:bodyPr/>
          <a:lstStyle/>
          <a:p>
            <a:fld id="{7AE29FCE-9B35-4985-98EC-A3363A251E3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3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E9F10A-32F9-4EDB-9FE2-4C314064A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182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4C5CA77-2E72-4F41-9298-EA126C86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8167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93EEFF-32BD-45F7-B8D3-85C966DB1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525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742D7A-7878-4B4F-B385-8996E72C6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537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89AE63-6B98-443D-9253-0F573631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436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978F7D-6150-4279-BF8E-FE700B777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617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4D9DB6-9F9F-4C5E-8423-DC39B2EA7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966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49A277A-E30E-4D7F-AD08-85F2A8EB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37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43400" y="1097280"/>
            <a:ext cx="4800600" cy="544068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97280"/>
            <a:ext cx="4800600" cy="5440680"/>
          </a:xfrm>
          <a:prstGeom prst="rect">
            <a:avLst/>
          </a:prstGeom>
        </p:spPr>
        <p:txBody>
          <a:bodyPr lIns="274320" tIns="457200" rIns="274320"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1097280"/>
            <a:ext cx="4343400" cy="544068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713DF1-11B8-4EAE-B09A-78F5395B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130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2A4E9C-D3D6-4053-A266-AA91DC1F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944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5588"/>
            <a:ext cx="19431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5588"/>
            <a:ext cx="56769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471ACC-D6FA-4A9B-A07F-48476E40A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456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5800" y="38100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0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5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0"/>
          <a:stretch/>
        </p:blipFill>
        <p:spPr>
          <a:xfrm>
            <a:off x="-225" y="1066800"/>
            <a:ext cx="9144226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533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4800600"/>
            <a:ext cx="7010400" cy="15832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8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>
          <a:xfrm>
            <a:off x="0" y="1066800"/>
            <a:ext cx="9144000" cy="58064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382000" cy="488526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5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533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8866" cy="4724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8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239000" cy="1666875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124200"/>
            <a:ext cx="7239000" cy="509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1069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December 16,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Battery Applications in Maritime Transportation -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F5B4C7-E7CF-1047-8381-02C2304CF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2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December 16,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Battery Applications in Maritime Transportation -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F5B4C7-E7CF-1047-8381-02C2304CFC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2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AEDEA2F5-D5CB-4335-8194-F055931D93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4523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071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71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December 16, 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Battery Applications in Maritime Transportation - Workshop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096000"/>
            <a:ext cx="762000" cy="365125"/>
          </a:xfrm>
          <a:prstGeom prst="rect">
            <a:avLst/>
          </a:prstGeom>
        </p:spPr>
        <p:txBody>
          <a:bodyPr/>
          <a:lstStyle/>
          <a:p>
            <a:fld id="{7AE29FCE-9B35-4985-98EC-A3363A251E3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5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64733"/>
            <a:ext cx="8229600" cy="455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0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15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5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1"/>
            <a:ext cx="9144000" cy="548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181600" cy="55046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1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1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12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10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37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9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01063"/>
            <a:ext cx="9155463" cy="547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181600" cy="55046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3"/>
            <a:ext cx="9144000" cy="541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9907"/>
            <a:ext cx="5181600" cy="541329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6" descr="State_ofthe_Port_slides2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est Of! (hi res)-57.jpg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376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16376"/>
            <a:ext cx="9144000" cy="6553200"/>
          </a:xfrm>
          <a:prstGeom prst="rect">
            <a:avLst/>
          </a:prstGeom>
          <a:solidFill>
            <a:srgbClr val="0070C0">
              <a:alpha val="89000"/>
            </a:srgbClr>
          </a:solidFill>
          <a:ln>
            <a:solidFill>
              <a:srgbClr val="0657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  <p:sldLayoutId id="2147483675" r:id="rId3"/>
    <p:sldLayoutId id="2147483676" r:id="rId4"/>
    <p:sldLayoutId id="2147483651" r:id="rId5"/>
    <p:sldLayoutId id="2147483654" r:id="rId6"/>
    <p:sldLayoutId id="2147483680" r:id="rId7"/>
    <p:sldLayoutId id="2147483673" r:id="rId8"/>
    <p:sldLayoutId id="2147483661" r:id="rId9"/>
    <p:sldLayoutId id="2147483665" r:id="rId10"/>
    <p:sldLayoutId id="2147483664" r:id="rId11"/>
    <p:sldLayoutId id="2147483705" r:id="rId12"/>
    <p:sldLayoutId id="2147483710" r:id="rId13"/>
    <p:sldLayoutId id="2147483713" r:id="rId14"/>
    <p:sldLayoutId id="2147483714" r:id="rId15"/>
    <p:sldLayoutId id="2147483719" r:id="rId16"/>
    <p:sldLayoutId id="2147483723" r:id="rId17"/>
    <p:sldLayoutId id="214748374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5588"/>
            <a:ext cx="6324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33333"/>
                </a:solidFill>
                <a:latin typeface="Adobe Jenson Pro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Battery Applications in Maritime Transportation - Workshop</a:t>
            </a: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33333"/>
                </a:solidFill>
                <a:latin typeface="Adobe Jenson Pro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FE6468A-FA16-41F1-B05D-E01153C3B09F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dobe Jenson Pro Disp" pitchFamily="18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543800" cy="914400"/>
          </a:xfrm>
        </p:spPr>
        <p:txBody>
          <a:bodyPr/>
          <a:lstStyle/>
          <a:p>
            <a:pPr algn="ctr"/>
            <a:r>
              <a:rPr lang="en-US" sz="2800" dirty="0" smtClean="0"/>
              <a:t>Landside Electrical Infrastructure for Shipboard Battery Charging.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305800" cy="3352800"/>
          </a:xfrm>
        </p:spPr>
        <p:txBody>
          <a:bodyPr>
            <a:normAutofit fontScale="70000" lnSpcReduction="20000"/>
          </a:bodyPr>
          <a:lstStyle/>
          <a:p>
            <a:endParaRPr lang="en-US" sz="3500" b="1" i="1" dirty="0" smtClean="0"/>
          </a:p>
          <a:p>
            <a:endParaRPr lang="en-US" sz="3500" b="1" i="1" dirty="0" smtClean="0"/>
          </a:p>
          <a:p>
            <a:r>
              <a:rPr lang="en-US" sz="3500" b="1" i="1" dirty="0" smtClean="0"/>
              <a:t>Battery Applications in Maritime Transportation – Workshop.</a:t>
            </a:r>
          </a:p>
          <a:p>
            <a:r>
              <a:rPr lang="en-US" sz="3500" b="1" i="1" dirty="0" smtClean="0"/>
              <a:t>Washington, DC 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		</a:t>
            </a:r>
            <a:r>
              <a:rPr lang="en-US" b="1" i="1" dirty="0" smtClean="0">
                <a:solidFill>
                  <a:srgbClr val="00B050"/>
                </a:solidFill>
              </a:rPr>
              <a:t>								P. (Ben) Chavdarian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	</a:t>
            </a:r>
            <a:r>
              <a:rPr lang="en-US" b="1" i="1" dirty="0" smtClean="0">
                <a:solidFill>
                  <a:srgbClr val="00B050"/>
                </a:solidFill>
              </a:rPr>
              <a:t>									Sr. Elect. Engr.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										Port of Long Beach</a:t>
            </a:r>
            <a:r>
              <a:rPr lang="en-US" b="1" i="1" dirty="0" smtClean="0"/>
              <a:t>													             </a:t>
            </a:r>
            <a:r>
              <a:rPr lang="en-US" sz="1700" b="1" i="1" dirty="0" smtClean="0"/>
              <a:t>December 16, 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07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48503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Terminal</a:t>
            </a:r>
            <a:endParaRPr lang="en-US" sz="3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42555">
            <a:off x="98367" y="1916671"/>
            <a:ext cx="8153400" cy="1981200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9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8001000" y="2694122"/>
            <a:ext cx="30480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Wharf</a:t>
            </a:r>
            <a:endParaRPr lang="en-US" sz="3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42555">
            <a:off x="770054" y="3691673"/>
            <a:ext cx="7159838" cy="198015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910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Berth</a:t>
            </a:r>
            <a:endParaRPr lang="en-US" sz="3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19200" y="4648200"/>
            <a:ext cx="1066800" cy="381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90083" y="4207897"/>
            <a:ext cx="1066800" cy="381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33800" y="3733800"/>
            <a:ext cx="1066800" cy="381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81600" y="3241312"/>
            <a:ext cx="1066800" cy="381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agon 3"/>
          <p:cNvSpPr/>
          <p:nvPr/>
        </p:nvSpPr>
        <p:spPr>
          <a:xfrm rot="20429393">
            <a:off x="1245905" y="4899300"/>
            <a:ext cx="1254598" cy="1533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20429393">
            <a:off x="2477901" y="4436442"/>
            <a:ext cx="1254598" cy="1533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20429393">
            <a:off x="3754642" y="3962345"/>
            <a:ext cx="1254598" cy="1533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20429393">
            <a:off x="5163367" y="3481580"/>
            <a:ext cx="1254598" cy="1533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December 16,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67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Battery Applications in Maritime Transportation -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8168-236D-47D6-BBB8-D440278FD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1" b="9066"/>
          <a:stretch/>
        </p:blipFill>
        <p:spPr>
          <a:xfrm>
            <a:off x="1" y="23146"/>
            <a:ext cx="9144000" cy="6829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795" y="81987"/>
            <a:ext cx="9144000" cy="68522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0894" y="610564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49075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8894" y="557224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97594" y="511986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41032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19494" y="39508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8425" y="37665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5525" y="35842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85731" y="198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62225" y="1828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81156" y="166771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14600" y="5724646"/>
            <a:ext cx="2590800" cy="1071621"/>
            <a:chOff x="2514600" y="5724646"/>
            <a:chExt cx="2590800" cy="1071621"/>
          </a:xfrm>
        </p:grpSpPr>
        <p:sp>
          <p:nvSpPr>
            <p:cNvPr id="22" name="Rectangular Callout 21"/>
            <p:cNvSpPr/>
            <p:nvPr/>
          </p:nvSpPr>
          <p:spPr>
            <a:xfrm>
              <a:off x="2514600" y="5724646"/>
              <a:ext cx="2590800" cy="1071621"/>
            </a:xfrm>
            <a:prstGeom prst="wedgeRectCallout">
              <a:avLst>
                <a:gd name="adj1" fmla="val 100086"/>
                <a:gd name="adj2" fmla="val -775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5754778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J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PCT/SSA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 berths – J266 &amp; J270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00825" y="4593704"/>
            <a:ext cx="2647950" cy="1071621"/>
            <a:chOff x="6600825" y="4593704"/>
            <a:chExt cx="2647950" cy="1071621"/>
          </a:xfrm>
        </p:grpSpPr>
        <p:sp>
          <p:nvSpPr>
            <p:cNvPr id="24" name="Rectangular Callout 23"/>
            <p:cNvSpPr/>
            <p:nvPr/>
          </p:nvSpPr>
          <p:spPr>
            <a:xfrm>
              <a:off x="6600825" y="4593704"/>
              <a:ext cx="2590800" cy="1071621"/>
            </a:xfrm>
            <a:prstGeom prst="wedgeRectCallout">
              <a:avLst>
                <a:gd name="adj1" fmla="val -60673"/>
                <a:gd name="adj2" fmla="val 4570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57975" y="4667849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J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PCT/SSA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 berths – J245 &amp; J247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52309" y="2899813"/>
            <a:ext cx="2611419" cy="1075730"/>
            <a:chOff x="6392844" y="3179895"/>
            <a:chExt cx="2611419" cy="1075730"/>
          </a:xfrm>
        </p:grpSpPr>
        <p:sp>
          <p:nvSpPr>
            <p:cNvPr id="26" name="Rectangular Callout 25"/>
            <p:cNvSpPr/>
            <p:nvPr/>
          </p:nvSpPr>
          <p:spPr>
            <a:xfrm>
              <a:off x="6413463" y="3184004"/>
              <a:ext cx="2590800" cy="1071621"/>
            </a:xfrm>
            <a:prstGeom prst="wedgeRectCallout">
              <a:avLst>
                <a:gd name="adj1" fmla="val -52379"/>
                <a:gd name="adj2" fmla="val 10504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2844" y="3179895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G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ITS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 berths – G232, G236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0400" y="2057400"/>
            <a:ext cx="2590800" cy="1071621"/>
            <a:chOff x="3200400" y="2057400"/>
            <a:chExt cx="2590800" cy="1071621"/>
          </a:xfrm>
        </p:grpSpPr>
        <p:sp>
          <p:nvSpPr>
            <p:cNvPr id="28" name="Rectangular Callout 27"/>
            <p:cNvSpPr/>
            <p:nvPr/>
          </p:nvSpPr>
          <p:spPr>
            <a:xfrm>
              <a:off x="3200400" y="2057400"/>
              <a:ext cx="2590800" cy="1071621"/>
            </a:xfrm>
            <a:prstGeom prst="wedgeRectCallout">
              <a:avLst>
                <a:gd name="adj1" fmla="val -62381"/>
                <a:gd name="adj2" fmla="val 916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212685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TTI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 berths – T132-T140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95" y="152400"/>
            <a:ext cx="2590800" cy="1071621"/>
            <a:chOff x="3859194" y="316373"/>
            <a:chExt cx="2590800" cy="1071621"/>
          </a:xfrm>
        </p:grpSpPr>
        <p:sp>
          <p:nvSpPr>
            <p:cNvPr id="30" name="Rectangular Callout 29"/>
            <p:cNvSpPr/>
            <p:nvPr/>
          </p:nvSpPr>
          <p:spPr>
            <a:xfrm>
              <a:off x="3859194" y="316373"/>
              <a:ext cx="2590800" cy="1071621"/>
            </a:xfrm>
            <a:prstGeom prst="wedgeRectCallout">
              <a:avLst>
                <a:gd name="adj1" fmla="val 13843"/>
                <a:gd name="adj2" fmla="val 732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9194" y="385823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A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SSA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 berths – A90, A92, A94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3810000" y="168122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80075" y="156836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438161" y="221850"/>
            <a:ext cx="2590800" cy="1071621"/>
            <a:chOff x="457200" y="685800"/>
            <a:chExt cx="2590800" cy="1071621"/>
          </a:xfrm>
        </p:grpSpPr>
        <p:sp>
          <p:nvSpPr>
            <p:cNvPr id="38" name="Rectangular Callout 37"/>
            <p:cNvSpPr/>
            <p:nvPr/>
          </p:nvSpPr>
          <p:spPr>
            <a:xfrm>
              <a:off x="457200" y="685800"/>
              <a:ext cx="2590800" cy="1071621"/>
            </a:xfrm>
            <a:prstGeom prst="wedgeRectCallout">
              <a:avLst>
                <a:gd name="adj1" fmla="val -50979"/>
                <a:gd name="adj2" fmla="val 677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75525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C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Matson/SSAT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 berths – C60 and C62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604075" y="511697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77792" y="4390784"/>
            <a:ext cx="2610091" cy="1071621"/>
            <a:chOff x="277792" y="4390784"/>
            <a:chExt cx="2610091" cy="1071621"/>
          </a:xfrm>
        </p:grpSpPr>
        <p:sp>
          <p:nvSpPr>
            <p:cNvPr id="46" name="Rectangular Callout 45"/>
            <p:cNvSpPr/>
            <p:nvPr/>
          </p:nvSpPr>
          <p:spPr>
            <a:xfrm>
              <a:off x="277792" y="4390784"/>
              <a:ext cx="2590800" cy="1071621"/>
            </a:xfrm>
            <a:prstGeom prst="wedgeRectCallout">
              <a:avLst>
                <a:gd name="adj1" fmla="val 75667"/>
                <a:gd name="adj2" fmla="val -1167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083" y="442358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Pier 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BP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 berth – T121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581400" y="350809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3716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334000"/>
            <a:ext cx="1524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4461" y="5377279"/>
            <a:ext cx="228600" cy="2030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573275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72575" y="573275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1200" y="573867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96945" y="5743114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24922" y="5743114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575643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10200" y="575643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15000" y="575643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83045" y="576087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24922" y="5429433"/>
            <a:ext cx="99947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81600" y="5427212"/>
            <a:ext cx="135384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40294" y="5605879"/>
            <a:ext cx="83228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69247" y="5580356"/>
            <a:ext cx="1" cy="152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7869" y="5448300"/>
            <a:ext cx="0" cy="2844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5420372"/>
            <a:ext cx="0" cy="2844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7" idx="7"/>
          </p:cNvCxnSpPr>
          <p:nvPr/>
        </p:nvCxnSpPr>
        <p:spPr>
          <a:xfrm flipH="1">
            <a:off x="6513127" y="5420372"/>
            <a:ext cx="22318" cy="3628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0"/>
          </p:cNvCxnSpPr>
          <p:nvPr/>
        </p:nvCxnSpPr>
        <p:spPr>
          <a:xfrm flipH="1">
            <a:off x="1432635" y="5738675"/>
            <a:ext cx="624765" cy="85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449345" y="5739231"/>
            <a:ext cx="624765" cy="85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410200" y="5730726"/>
            <a:ext cx="501217" cy="1275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19200" y="6049107"/>
            <a:ext cx="1676400" cy="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00400" y="6018490"/>
            <a:ext cx="1676400" cy="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181600" y="6005630"/>
            <a:ext cx="1676400" cy="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62939" y="5378825"/>
            <a:ext cx="228600" cy="2030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8016172">
            <a:off x="2592600" y="3098337"/>
            <a:ext cx="457200" cy="2667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16,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Battery Applications in Maritime Transportation - Workshop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International Standard – Committee at Work</a:t>
            </a:r>
            <a:endParaRPr lang="en-US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Pier A – Design Completed: January 2012</a:t>
            </a:r>
            <a:endParaRPr lang="en-US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233487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Infrastructure Development on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Shore for Battery Charging.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considerations: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Standards.</a:t>
            </a:r>
            <a:endParaRPr lang="en-US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Availability of Electrical Infrastructure on Shore, for Battery Charging.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Pilot Demonstration.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Electrical System Considerations for Regulators/Designers/Owners.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</a:rPr>
              <a:t>December 16, 2016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172200"/>
            <a:ext cx="5410200" cy="365125"/>
          </a:xfrm>
        </p:spPr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Applications in Maritime Transportation - Workshop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4800"/>
            <a:ext cx="6781800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  <a:endParaRPr lang="en-US" altLang="en-US" sz="3600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233487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 Ships With Batteries.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large electrical services.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several years of planning and Development.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Availability of large funds.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</a:rPr>
              <a:t>December 16, 2016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172200"/>
            <a:ext cx="5410200" cy="365125"/>
          </a:xfrm>
        </p:spPr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Applications in Maritime Transportation - Workshop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4800"/>
            <a:ext cx="7924800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Development - Shore</a:t>
            </a:r>
            <a:endParaRPr lang="en-US" altLang="en-US" sz="3600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233487"/>
            <a:ext cx="8229600" cy="4953000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Infrastructure planning implementation begins with availability of funds.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Early starters Usually find Grants.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Late starters become Responsible for Development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themselves.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</a:rPr>
              <a:t>December 16, 2016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172200"/>
            <a:ext cx="5410200" cy="365125"/>
          </a:xfrm>
        </p:spPr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Applications in Maritime Transportation - Workshop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4800"/>
            <a:ext cx="6781800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for Infrastructure</a:t>
            </a:r>
            <a:endParaRPr lang="en-US" altLang="en-US" sz="3600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233487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IEC/ISO/IEEE 80005 Series Standards.</a:t>
            </a:r>
          </a:p>
          <a:p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IEC/ISO/IEEE 80005-1 : Utility Connections in port – Part 1: High Voltage Shore Connection (HVSC) Systems – General Requirements.</a:t>
            </a:r>
          </a:p>
          <a:p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IEC/ISO/IEEE 80005-2 :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Utility Connections in port – Part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low Voltage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Shore Connection (HVSC) Systems –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communication for monitoring and control.</a:t>
            </a:r>
          </a:p>
          <a:p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IEC/ISO/IEEE 80005-3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Utility Connections in port – Part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Low 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Voltage Shore Connection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(LVSC</a:t>
            </a:r>
            <a:r>
              <a:rPr lang="en-US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Systems –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 Requirements.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</a:rPr>
              <a:t>December 16, 2016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172200"/>
            <a:ext cx="5410200" cy="365125"/>
          </a:xfrm>
        </p:spPr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Applications in Maritime Transportation - Workshop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349" y="304800"/>
            <a:ext cx="6781800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Considerations: Standards</a:t>
            </a:r>
            <a:endParaRPr lang="en-US" altLang="en-US" sz="3600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Snow Day</a:t>
            </a: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632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International Standards</a:t>
            </a:r>
          </a:p>
        </p:txBody>
      </p:sp>
      <p:sp>
        <p:nvSpPr>
          <p:cNvPr id="20484" name="Rectangle 13"/>
          <p:cNvSpPr txBox="1">
            <a:spLocks/>
          </p:cNvSpPr>
          <p:nvPr/>
        </p:nvSpPr>
        <p:spPr bwMode="auto">
          <a:xfrm>
            <a:off x="457200" y="1562100"/>
            <a:ext cx="8229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69913" indent="-5699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  <a:buFont typeface="Symbol" pitchFamily="18" charset="2"/>
              <a:buChar char="¨"/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ISO.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(International Organization for Standardization). Sept. 14-15, 2006  First meeting.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  <a:buFont typeface="Symbol" pitchFamily="18" charset="2"/>
              <a:buChar char="¨"/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IEC.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(International Electrotechnical Commission) July 9. 2007 Publicly Available Specification (PAS)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  <a:buFont typeface="Symbol" pitchFamily="18" charset="2"/>
              <a:buChar char="¨"/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IEEE.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(Institute  of Electrical and Electronics Engineers) May 2007 First meeting.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	</a:t>
            </a: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IEC and ISO merged officially November 2008.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500"/>
              </a:spcAft>
            </a:pP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	</a:t>
            </a:r>
            <a:r>
              <a:rPr lang="en-US" altLang="en-US" sz="24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IEC/ISO and IEEE agreed to merge June 2009.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057400" y="6248400"/>
            <a:ext cx="5029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Battery Applications in Maritime Transportation -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9F10A-32F9-4EDB-9FE2-4C314064A2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1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Snow Day</a:t>
            </a: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632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Challenges of International Standards</a:t>
            </a: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542925" y="1676400"/>
            <a:ext cx="804862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4"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	Participating Members’ Interests: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USCG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  <a:r>
              <a:rPr lang="en-US" altLang="en-US" b="1" i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			Retired Engineer (Convener)</a:t>
            </a:r>
            <a:endParaRPr lang="en-US" altLang="en-US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IAPH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		American Bureau of Shipping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Classification Society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 	Japan Port Assoc.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Manufacturer (</a:t>
            </a:r>
            <a:r>
              <a:rPr lang="en-US" altLang="en-US" sz="2000" b="1" dirty="0" err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Cavotec</a:t>
            </a: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)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 Ship-Builder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Consultant (P2S)	</a:t>
            </a:r>
            <a:r>
              <a:rPr lang="en-US" altLang="en-US" sz="20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	Manufacturer (Eaton)</a:t>
            </a:r>
            <a:endParaRPr lang="en-US" altLang="en-US" sz="2000" b="1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Princess Cruises 	</a:t>
            </a:r>
            <a:r>
              <a:rPr lang="en-US" altLang="en-US" sz="20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	Manufacturer (Sam El.)</a:t>
            </a:r>
            <a:endParaRPr lang="en-US" altLang="en-US" sz="2000" b="1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Port of Gothenburg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 	Manufacturer (JRCS)</a:t>
            </a:r>
            <a:endParaRPr lang="en-US" altLang="en-US" b="1" i="1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POLA</a:t>
            </a:r>
            <a:r>
              <a:rPr lang="en-US" altLang="en-US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 			Manufacturer (ABB)</a:t>
            </a: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POLB				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Others – Come and go.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  <a:endParaRPr lang="en-US" altLang="en-US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  <a:r>
              <a:rPr lang="en-US" altLang="en-US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000" b="1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  <a:endParaRPr lang="en-US" altLang="en-US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33600" y="6248400"/>
            <a:ext cx="4953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Battery Applications in Maritime Transportation -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9F10A-32F9-4EDB-9FE2-4C314064A2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2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Snow Day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6324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Challenges of International Standards (cont’d)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28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 	Members’ Countries: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China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Belgium		Indonesia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France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Brazil		Korea (Rep. of)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Germany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Bulgaria		Poland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Italy (N)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Croatia		Portugal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Japan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Czech Republic	Romania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Netherlands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Denmark		Russian Fed.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Norway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Finland		Serbia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U.S.A.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Greece		Spain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United Kingdom	</a:t>
            </a:r>
            <a:r>
              <a:rPr lang="en-US" altLang="en-US" sz="160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India		Ukraine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ts val="500"/>
              </a:spcAft>
            </a:pPr>
            <a:r>
              <a:rPr lang="en-US" altLang="en-US" sz="1600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  <a:r>
              <a:rPr lang="en-US" alt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Sweden (N)</a:t>
            </a:r>
            <a:endParaRPr lang="en-US" altLang="en-US" sz="160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40429" y="6400800"/>
            <a:ext cx="48768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Battery Applications in Maritime Transportation -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5712" y="6400800"/>
            <a:ext cx="1905000" cy="457200"/>
          </a:xfrm>
        </p:spPr>
        <p:txBody>
          <a:bodyPr/>
          <a:lstStyle/>
          <a:p>
            <a:pPr>
              <a:defRPr/>
            </a:pPr>
            <a:fld id="{04E9F10A-32F9-4EDB-9FE2-4C314064A2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233487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 investigation for availability is worthwhile effort.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Ports may already have Electrical Infrastructure In Place.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</a:rPr>
              <a:t>December 16, 2016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172200"/>
            <a:ext cx="5410200" cy="365125"/>
          </a:xfrm>
        </p:spPr>
        <p:txBody>
          <a:bodyPr/>
          <a:lstStyle/>
          <a:p>
            <a:r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Battery Applications in Maritime Transportation - Workshop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F5B4C7-E7CF-1047-8381-02C2304CFC4B}" type="slidenum">
              <a:rPr lang="en-US" sz="12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4800"/>
            <a:ext cx="6781800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Infrastructures</a:t>
            </a:r>
            <a:endParaRPr lang="en-US" altLang="en-US" sz="3600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en 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ap_content_slide_2">
  <a:themeElements>
    <a:clrScheme name="">
      <a:dk1>
        <a:srgbClr val="333333"/>
      </a:dk1>
      <a:lt1>
        <a:srgbClr val="FFFFFF"/>
      </a:lt1>
      <a:dk2>
        <a:srgbClr val="00563B"/>
      </a:dk2>
      <a:lt2>
        <a:srgbClr val="808080"/>
      </a:lt2>
      <a:accent1>
        <a:srgbClr val="33464D"/>
      </a:accent1>
      <a:accent2>
        <a:srgbClr val="DFD2AD"/>
      </a:accent2>
      <a:accent3>
        <a:srgbClr val="FFFFFF"/>
      </a:accent3>
      <a:accent4>
        <a:srgbClr val="2A2A2A"/>
      </a:accent4>
      <a:accent5>
        <a:srgbClr val="ADB0B2"/>
      </a:accent5>
      <a:accent6>
        <a:srgbClr val="CABE9C"/>
      </a:accent6>
      <a:hlink>
        <a:srgbClr val="B4C6CB"/>
      </a:hlink>
      <a:folHlink>
        <a:srgbClr val="FFFFFF"/>
      </a:folHlink>
    </a:clrScheme>
    <a:fontScheme name="caap_content_slide_2">
      <a:majorFont>
        <a:latin typeface="Adobe Jenson Pro Disp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aap_content_slid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ap_content_slid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ap_content_slid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ap_content_slid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ap_content_slid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ap_content_slid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ap_content_slid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Green 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powerpoint template v.2.1</Template>
  <TotalTime>0</TotalTime>
  <Words>455</Words>
  <Application>Microsoft Office PowerPoint</Application>
  <PresentationFormat>On-screen Show (4:3)</PresentationFormat>
  <Paragraphs>139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Office Theme</vt:lpstr>
      <vt:lpstr>Green Port</vt:lpstr>
      <vt:lpstr>caap_content_slide_2</vt:lpstr>
      <vt:lpstr>4_Green Port</vt:lpstr>
      <vt:lpstr>3_Office Theme</vt:lpstr>
      <vt:lpstr>Landside Electrical Infrastructure for Shipboard Battery Charging.</vt:lpstr>
      <vt:lpstr>PowerPoint Presentation</vt:lpstr>
      <vt:lpstr>PowerPoint Presentation</vt:lpstr>
      <vt:lpstr>PowerPoint Presentation</vt:lpstr>
      <vt:lpstr>PowerPoint Presentation</vt:lpstr>
      <vt:lpstr>Snow Day</vt:lpstr>
      <vt:lpstr>Snow Day</vt:lpstr>
      <vt:lpstr>Snow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International Standard – Committee at Work Pier A – Design Completed: January 2012</vt:lpstr>
      <vt:lpstr>middle harbor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2013-07-05T22:09:06Z</dcterms:created>
  <dcterms:modified xsi:type="dcterms:W3CDTF">2017-04-26T13:32:02Z</dcterms:modified>
</cp:coreProperties>
</file>