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881" r:id="rId2"/>
    <p:sldId id="1002" r:id="rId3"/>
    <p:sldId id="1014" r:id="rId4"/>
    <p:sldId id="1018" r:id="rId5"/>
    <p:sldId id="1003" r:id="rId6"/>
    <p:sldId id="996" r:id="rId7"/>
    <p:sldId id="1006" r:id="rId8"/>
    <p:sldId id="1010" r:id="rId9"/>
    <p:sldId id="1019" r:id="rId10"/>
    <p:sldId id="1020" r:id="rId11"/>
    <p:sldId id="1021" r:id="rId12"/>
    <p:sldId id="1022" r:id="rId13"/>
    <p:sldId id="1017" r:id="rId14"/>
    <p:sldId id="1012" r:id="rId15"/>
    <p:sldId id="1011" r:id="rId16"/>
    <p:sldId id="1016" r:id="rId17"/>
    <p:sldId id="1009" r:id="rId18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3399"/>
    <a:srgbClr val="003399"/>
    <a:srgbClr val="FFFFCC"/>
    <a:srgbClr val="FF0000"/>
    <a:srgbClr val="EAEAEA"/>
    <a:srgbClr val="3399FF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43" autoAdjust="0"/>
    <p:restoredTop sz="99818" autoAdjust="0"/>
  </p:normalViewPr>
  <p:slideViewPr>
    <p:cSldViewPr snapToGrid="0">
      <p:cViewPr>
        <p:scale>
          <a:sx n="96" d="100"/>
          <a:sy n="96" d="100"/>
        </p:scale>
        <p:origin x="-58" y="-58"/>
      </p:cViewPr>
      <p:guideLst>
        <p:guide orient="horz" pos="2147"/>
        <p:guide pos="28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6" d="100"/>
          <a:sy n="116" d="100"/>
        </p:scale>
        <p:origin x="-4932" y="-9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0600" cy="46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4" tIns="46206" rIns="92414" bIns="46206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452" y="0"/>
            <a:ext cx="3042124" cy="46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4" tIns="46206" rIns="92414" bIns="46206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9F36D58A-BA06-4960-B7E5-A17455541CF0}" type="datetime1">
              <a:rPr lang="en-US"/>
              <a:pPr>
                <a:defRPr/>
              </a:pPr>
              <a:t>4/26/2017</a:t>
            </a:fld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1183"/>
            <a:ext cx="3040600" cy="46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4" tIns="46206" rIns="92414" bIns="46206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452" y="8841183"/>
            <a:ext cx="3042124" cy="46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4" tIns="46206" rIns="92414" bIns="46206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43E20386-FEC3-4F55-813D-F69FF7361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43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0600" cy="46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5" tIns="46431" rIns="92865" bIns="46431" numCol="1" anchor="t" anchorCtr="0" compatLnSpc="1">
            <a:prstTxWarp prst="textNoShape">
              <a:avLst/>
            </a:prstTxWarp>
          </a:bodyPr>
          <a:lstStyle>
            <a:lvl1pPr algn="l" defTabSz="928275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452" y="0"/>
            <a:ext cx="3042124" cy="46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5" tIns="46431" rIns="92865" bIns="46431" numCol="1" anchor="t" anchorCtr="0" compatLnSpc="1">
            <a:prstTxWarp prst="textNoShape">
              <a:avLst/>
            </a:prstTxWarp>
          </a:bodyPr>
          <a:lstStyle>
            <a:lvl1pPr algn="r" defTabSz="928275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92593333-48C0-41B0-B58B-1BF8DC10E94F}" type="datetime1">
              <a:rPr lang="en-US"/>
              <a:pPr>
                <a:defRPr/>
              </a:pPr>
              <a:t>4/26/2017</a:t>
            </a:fld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6913"/>
            <a:ext cx="46545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616" y="4422131"/>
            <a:ext cx="5617870" cy="418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5" tIns="46431" rIns="92865" bIns="464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1183"/>
            <a:ext cx="3040600" cy="46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5" tIns="46431" rIns="92865" bIns="46431" numCol="1" anchor="b" anchorCtr="0" compatLnSpc="1">
            <a:prstTxWarp prst="textNoShape">
              <a:avLst/>
            </a:prstTxWarp>
          </a:bodyPr>
          <a:lstStyle>
            <a:lvl1pPr algn="l" defTabSz="928275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452" y="8841183"/>
            <a:ext cx="3042124" cy="46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5" tIns="46431" rIns="92865" bIns="46431" numCol="1" anchor="b" anchorCtr="0" compatLnSpc="1">
            <a:prstTxWarp prst="textNoShape">
              <a:avLst/>
            </a:prstTxWarp>
          </a:bodyPr>
          <a:lstStyle>
            <a:lvl1pPr algn="r" defTabSz="928275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4CD7F70-8E9C-46EC-9852-DA6D23E03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48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0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748239"/>
              </p:ext>
            </p:extLst>
          </p:nvPr>
        </p:nvGraphicFramePr>
        <p:xfrm>
          <a:off x="0" y="6326188"/>
          <a:ext cx="9144000" cy="508000"/>
        </p:xfrm>
        <a:graphic>
          <a:graphicData uri="http://schemas.openxmlformats.org/drawingml/2006/table">
            <a:tbl>
              <a:tblPr/>
              <a:tblGrid>
                <a:gridCol w="2625725"/>
                <a:gridCol w="3346450"/>
                <a:gridCol w="3171825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DISTRIBUTION STATEMENT A: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Distribution is unlimited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18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95288" y="1958975"/>
            <a:ext cx="4448175" cy="1470025"/>
          </a:xfrm>
        </p:spPr>
        <p:txBody>
          <a:bodyPr/>
          <a:lstStyle>
            <a:lvl1pPr>
              <a:defRPr>
                <a:solidFill>
                  <a:srgbClr val="002B8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18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147763" y="3878263"/>
            <a:ext cx="2943225" cy="1517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19440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9757" y="6611779"/>
            <a:ext cx="2627642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accent2"/>
                </a:solidFill>
              </a:rPr>
              <a:t>Distribution Statement</a:t>
            </a:r>
            <a:r>
              <a:rPr lang="en-US" sz="800" baseline="0" dirty="0" smtClean="0">
                <a:solidFill>
                  <a:schemeClr val="accent2"/>
                </a:solidFill>
              </a:rPr>
              <a:t> A: Distribution is unlimited</a:t>
            </a:r>
            <a:endParaRPr lang="en-US" sz="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564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2900" y="152400"/>
            <a:ext cx="2132013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688" y="152400"/>
            <a:ext cx="6246812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9757" y="6611779"/>
            <a:ext cx="2627642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accent2"/>
                </a:solidFill>
              </a:rPr>
              <a:t>Distribution Statement</a:t>
            </a:r>
            <a:r>
              <a:rPr lang="en-US" sz="800" baseline="0" dirty="0" smtClean="0">
                <a:solidFill>
                  <a:schemeClr val="accent2"/>
                </a:solidFill>
              </a:rPr>
              <a:t> A: Distribution is unlimited</a:t>
            </a:r>
            <a:endParaRPr lang="en-US" sz="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93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9757" y="6611779"/>
            <a:ext cx="2627642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accent2"/>
                </a:solidFill>
              </a:rPr>
              <a:t>Distribution Statement</a:t>
            </a:r>
            <a:r>
              <a:rPr lang="en-US" sz="800" baseline="0" dirty="0" smtClean="0">
                <a:solidFill>
                  <a:schemeClr val="accent2"/>
                </a:solidFill>
              </a:rPr>
              <a:t> A: Distribution is unlimited</a:t>
            </a:r>
            <a:endParaRPr lang="en-US" sz="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586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6110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97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02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39757" y="6611779"/>
            <a:ext cx="2627642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accent2"/>
                </a:solidFill>
              </a:rPr>
              <a:t>Distribution Statement</a:t>
            </a:r>
            <a:r>
              <a:rPr lang="en-US" sz="800" baseline="0" dirty="0" smtClean="0">
                <a:solidFill>
                  <a:schemeClr val="accent2"/>
                </a:solidFill>
              </a:rPr>
              <a:t> A: Distribution is unlimited</a:t>
            </a:r>
            <a:endParaRPr lang="en-US" sz="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994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9757" y="6611779"/>
            <a:ext cx="2627642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accent2"/>
                </a:solidFill>
              </a:rPr>
              <a:t>Distribution Statement</a:t>
            </a:r>
            <a:r>
              <a:rPr lang="en-US" sz="800" baseline="0" dirty="0" smtClean="0">
                <a:solidFill>
                  <a:schemeClr val="accent2"/>
                </a:solidFill>
              </a:rPr>
              <a:t> A: Distribution is unlimited</a:t>
            </a:r>
            <a:endParaRPr lang="en-US" sz="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344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39757" y="6611779"/>
            <a:ext cx="2627642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accent2"/>
                </a:solidFill>
              </a:rPr>
              <a:t>Distribution Statement</a:t>
            </a:r>
            <a:r>
              <a:rPr lang="en-US" sz="800" baseline="0" dirty="0" smtClean="0">
                <a:solidFill>
                  <a:schemeClr val="accent2"/>
                </a:solidFill>
              </a:rPr>
              <a:t> A: Distribution is unlimited</a:t>
            </a:r>
            <a:endParaRPr lang="en-US" sz="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69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39757" y="6611779"/>
            <a:ext cx="2627642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accent2"/>
                </a:solidFill>
              </a:rPr>
              <a:t>Distribution Statement</a:t>
            </a:r>
            <a:r>
              <a:rPr lang="en-US" sz="800" baseline="0" dirty="0" smtClean="0">
                <a:solidFill>
                  <a:schemeClr val="accent2"/>
                </a:solidFill>
              </a:rPr>
              <a:t> A: Distribution is unlimited</a:t>
            </a:r>
            <a:endParaRPr lang="en-US" sz="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4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8838" y="152400"/>
            <a:ext cx="79660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14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1029" name="Rectangle 16"/>
          <p:cNvSpPr>
            <a:spLocks noChangeArrowheads="1"/>
          </p:cNvSpPr>
          <p:nvPr/>
        </p:nvSpPr>
        <p:spPr bwMode="auto">
          <a:xfrm>
            <a:off x="8229600" y="6629400"/>
            <a:ext cx="838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tabLst>
                <a:tab pos="1825625" algn="l"/>
                <a:tab pos="2289175" algn="l"/>
              </a:tabLst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825625" algn="l"/>
                <a:tab pos="2289175" algn="l"/>
              </a:tabLst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825625" algn="l"/>
                <a:tab pos="2289175" algn="l"/>
              </a:tabLst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825625" algn="l"/>
                <a:tab pos="2289175" algn="l"/>
              </a:tabLst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825625" algn="l"/>
                <a:tab pos="2289175" algn="l"/>
              </a:tabLst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25" algn="l"/>
                <a:tab pos="2289175" algn="l"/>
              </a:tabLs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25" algn="l"/>
                <a:tab pos="2289175" algn="l"/>
              </a:tabLs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25" algn="l"/>
                <a:tab pos="2289175" algn="l"/>
              </a:tabLs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25" algn="l"/>
                <a:tab pos="2289175" algn="l"/>
              </a:tabLs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770120F3-1CB4-43B9-92C2-62EAB0245F48}" type="datetime1">
              <a:rPr lang="en-US" altLang="en-US" sz="700" b="0" smtClean="0">
                <a:solidFill>
                  <a:schemeClr val="accent2"/>
                </a:solidFill>
                <a:latin typeface="Arial Narrow" pitchFamily="34" charset="0"/>
              </a:rPr>
              <a:pPr>
                <a:defRPr/>
              </a:pPr>
              <a:t>4/26/2017</a:t>
            </a:fld>
            <a:endParaRPr lang="en-US" altLang="en-US" sz="700" b="0" smtClean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1030" name="Rectangle 17"/>
          <p:cNvSpPr>
            <a:spLocks noChangeArrowheads="1"/>
          </p:cNvSpPr>
          <p:nvPr/>
        </p:nvSpPr>
        <p:spPr bwMode="auto">
          <a:xfrm>
            <a:off x="4114800" y="6629400"/>
            <a:ext cx="6858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tabLst>
                <a:tab pos="1825625" algn="l"/>
                <a:tab pos="2289175" algn="l"/>
              </a:tabLst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825625" algn="l"/>
                <a:tab pos="2289175" algn="l"/>
              </a:tabLst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825625" algn="l"/>
                <a:tab pos="2289175" algn="l"/>
              </a:tabLst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825625" algn="l"/>
                <a:tab pos="2289175" algn="l"/>
              </a:tabLst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825625" algn="l"/>
                <a:tab pos="2289175" algn="l"/>
              </a:tabLst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25" algn="l"/>
                <a:tab pos="2289175" algn="l"/>
              </a:tabLs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25" algn="l"/>
                <a:tab pos="2289175" algn="l"/>
              </a:tabLs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25" algn="l"/>
                <a:tab pos="2289175" algn="l"/>
              </a:tabLs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25" algn="l"/>
                <a:tab pos="2289175" algn="l"/>
              </a:tabLs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700" b="0" smtClean="0">
                <a:solidFill>
                  <a:schemeClr val="accent2"/>
                </a:solidFill>
                <a:latin typeface="Arial Narrow" pitchFamily="34" charset="0"/>
              </a:rPr>
              <a:t>Slide </a:t>
            </a:r>
            <a:fld id="{6C32E65D-53C1-45DF-9140-B553B4AF38BD}" type="slidenum">
              <a:rPr lang="en-US" altLang="en-US" sz="700" b="0" smtClean="0">
                <a:solidFill>
                  <a:schemeClr val="accent2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en-US" altLang="en-US" sz="700" b="0" smtClean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1033" name="Rectangle 16"/>
          <p:cNvSpPr>
            <a:spLocks noChangeArrowheads="1"/>
          </p:cNvSpPr>
          <p:nvPr userDrawn="1"/>
        </p:nvSpPr>
        <p:spPr bwMode="auto">
          <a:xfrm>
            <a:off x="63500" y="6615113"/>
            <a:ext cx="13970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tabLst>
                <a:tab pos="1825625" algn="l"/>
                <a:tab pos="2289175" algn="l"/>
              </a:tabLst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825625" algn="l"/>
                <a:tab pos="2289175" algn="l"/>
              </a:tabLst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825625" algn="l"/>
                <a:tab pos="2289175" algn="l"/>
              </a:tabLst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825625" algn="l"/>
                <a:tab pos="2289175" algn="l"/>
              </a:tabLst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825625" algn="l"/>
                <a:tab pos="2289175" algn="l"/>
              </a:tabLst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25" algn="l"/>
                <a:tab pos="2289175" algn="l"/>
              </a:tabLs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25" algn="l"/>
                <a:tab pos="2289175" algn="l"/>
              </a:tabLs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25" algn="l"/>
                <a:tab pos="2289175" algn="l"/>
              </a:tabLs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25" algn="l"/>
                <a:tab pos="2289175" algn="l"/>
              </a:tabLs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700" b="0" dirty="0" smtClean="0">
                <a:solidFill>
                  <a:schemeClr val="accent2"/>
                </a:solidFill>
                <a:latin typeface="Arial Narrow" pitchFamily="34" charset="0"/>
              </a:rPr>
              <a:t>Distribution D</a:t>
            </a:r>
          </a:p>
        </p:txBody>
      </p:sp>
      <p:pic>
        <p:nvPicPr>
          <p:cNvPr id="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168275"/>
            <a:ext cx="1371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39757" y="6611779"/>
            <a:ext cx="2627642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accent2"/>
                </a:solidFill>
              </a:rPr>
              <a:t>Distribution Statement</a:t>
            </a:r>
            <a:r>
              <a:rPr lang="en-US" sz="800" baseline="0" dirty="0" smtClean="0">
                <a:solidFill>
                  <a:schemeClr val="accent2"/>
                </a:solidFill>
              </a:rPr>
              <a:t> A: Distribution is unlimited</a:t>
            </a:r>
            <a:endParaRPr lang="en-US" sz="800" dirty="0">
              <a:solidFill>
                <a:schemeClr val="accent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</p:sldLayoutIdLst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 i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 i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 i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 i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 i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 i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 i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 i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 i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•"/>
        <a:defRPr sz="2800" b="1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–"/>
        <a:defRPr sz="2800" b="1">
          <a:solidFill>
            <a:srgbClr val="003399"/>
          </a:solidFill>
          <a:latin typeface="+mn-lt"/>
        </a:defRPr>
      </a:lvl2pPr>
      <a:lvl3pPr marL="11430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•"/>
        <a:defRPr sz="2800" b="1">
          <a:solidFill>
            <a:srgbClr val="003399"/>
          </a:solidFill>
          <a:latin typeface="+mn-lt"/>
        </a:defRPr>
      </a:lvl3pPr>
      <a:lvl4pPr marL="16002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–"/>
        <a:defRPr sz="2800" b="1">
          <a:solidFill>
            <a:srgbClr val="003399"/>
          </a:solidFill>
          <a:latin typeface="+mn-lt"/>
        </a:defRPr>
      </a:lvl4pPr>
      <a:lvl5pPr marL="20574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2800" b="1">
          <a:solidFill>
            <a:srgbClr val="003399"/>
          </a:solidFill>
          <a:latin typeface="+mn-lt"/>
        </a:defRPr>
      </a:lvl5pPr>
      <a:lvl6pPr marL="251460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800" b="1">
          <a:solidFill>
            <a:srgbClr val="003399"/>
          </a:solidFill>
          <a:latin typeface="+mn-lt"/>
        </a:defRPr>
      </a:lvl6pPr>
      <a:lvl7pPr marL="297180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800" b="1">
          <a:solidFill>
            <a:srgbClr val="003399"/>
          </a:solidFill>
          <a:latin typeface="+mn-lt"/>
        </a:defRPr>
      </a:lvl7pPr>
      <a:lvl8pPr marL="342900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800" b="1">
          <a:solidFill>
            <a:srgbClr val="003399"/>
          </a:solidFill>
          <a:latin typeface="+mn-lt"/>
        </a:defRPr>
      </a:lvl8pPr>
      <a:lvl9pPr marL="388620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800" b="1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fpa.org/journalDetail.asp?categoryID=2461&amp;itemID=55690&amp;src=NFPAJournal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2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hyperlink" Target="http://upload.wikimedia.org/wikipedia/commons/f/f2/US_Navy_071128-N-7676W-101_The_Office_of_Naval_Research_32_MJ_(megajoules)_Electromagnetic_Railgun_(EMRG)_laboratory_launcher,_located_on_board_the_Naval_Surface_Warfare_Center_Dahlgren_Division,_is_operational.jpg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10.jpe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hyperlink" Target="https://www.google.com/url?sa=i&amp;rct=j&amp;q=&amp;esrc=s&amp;source=images&amp;cd=&amp;cad=rja&amp;uact=8&amp;ved=0ahUKEwj5uazC3sHMAhWCPiYKHZ3SDpgQjRwIBQ&amp;url=https://www.utexas.edu/research/cem/Energy_storage_photos/UT-CEM%20Flywheel%20Energy%20Storage%20System%20Technology%20Jan%202015.pdf&amp;bvm=bv.121099550,d.eWE&amp;psig=AFQjCNFXxK4YERH-V2LYzUzxRXQsQQsJMA&amp;ust=146249659356624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9315" y="1204341"/>
            <a:ext cx="5554639" cy="1470025"/>
          </a:xfrm>
        </p:spPr>
        <p:txBody>
          <a:bodyPr/>
          <a:lstStyle/>
          <a:p>
            <a:pPr eaLnBrk="1" hangingPunct="1"/>
            <a:r>
              <a:rPr lang="en-US" altLang="en-US" sz="3400" dirty="0" smtClean="0">
                <a:effectLst/>
              </a:rPr>
              <a:t>Balancing Shipboard Energy with </a:t>
            </a:r>
            <a:r>
              <a:rPr lang="en-US" altLang="en-US" sz="3400" dirty="0" err="1" smtClean="0">
                <a:effectLst/>
              </a:rPr>
              <a:t>Warfighting</a:t>
            </a:r>
            <a:r>
              <a:rPr lang="en-US" altLang="en-US" sz="3400" dirty="0" smtClean="0">
                <a:effectLst/>
              </a:rPr>
              <a:t> Needs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7137" y="2762664"/>
            <a:ext cx="4949687" cy="101758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Marine High Power Battery Workshop: Electric/Hybrid Vessel</a:t>
            </a:r>
          </a:p>
          <a:p>
            <a:pPr eaLnBrk="1" hangingPunct="1"/>
            <a:r>
              <a:rPr lang="en-US" altLang="en-US" sz="2000" dirty="0" smtClean="0"/>
              <a:t>15 Dec 2016</a:t>
            </a:r>
          </a:p>
          <a:p>
            <a:pPr eaLnBrk="1" hangingPunct="1"/>
            <a:endParaRPr lang="en-US" altLang="en-US" sz="1400" dirty="0" smtClean="0"/>
          </a:p>
          <a:p>
            <a:pPr eaLnBrk="1" hangingPunct="1"/>
            <a:r>
              <a:rPr lang="en-US" altLang="en-US" sz="2000" dirty="0" smtClean="0"/>
              <a:t>John Heinzel, </a:t>
            </a:r>
            <a:r>
              <a:rPr lang="en-US" altLang="en-US" sz="2000" dirty="0" err="1" smtClean="0"/>
              <a:t>Ph.D</a:t>
            </a:r>
            <a:endParaRPr lang="en-US" altLang="en-US" sz="2000" dirty="0" smtClean="0"/>
          </a:p>
          <a:p>
            <a:pPr eaLnBrk="1" hangingPunct="1"/>
            <a:r>
              <a:rPr lang="en-US" altLang="en-US" sz="2000" dirty="0" smtClean="0"/>
              <a:t>Naval Surface Warfare Center, Philadelphia Division</a:t>
            </a:r>
            <a:endParaRPr lang="en-US" altLang="en-US" sz="1800" dirty="0" smtClean="0"/>
          </a:p>
          <a:p>
            <a:pPr eaLnBrk="1" hangingPunct="1"/>
            <a:endParaRPr lang="en-US" altLang="en-US" sz="1800" dirty="0" smtClean="0"/>
          </a:p>
        </p:txBody>
      </p:sp>
      <p:pic>
        <p:nvPicPr>
          <p:cNvPr id="307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42863"/>
            <a:ext cx="2193925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Li-ion Baggage…</a:t>
            </a:r>
            <a:endParaRPr lang="en-US" dirty="0"/>
          </a:p>
        </p:txBody>
      </p:sp>
      <p:pic>
        <p:nvPicPr>
          <p:cNvPr id="24579" name="Picture 2" descr="http://upload.wikimedia.org/wikipedia/commons/2/20/1-7-12_JAL787_APU_Batt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039813"/>
            <a:ext cx="31019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4513" y="3079750"/>
            <a:ext cx="2168525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787 APU Battery (NTSB.gov)</a:t>
            </a:r>
          </a:p>
        </p:txBody>
      </p:sp>
      <p:pic>
        <p:nvPicPr>
          <p:cNvPr id="24581" name="Picture 4" descr="car fir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06488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65738" y="3135313"/>
            <a:ext cx="15843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EV Fires (NFPA.org)</a:t>
            </a:r>
          </a:p>
        </p:txBody>
      </p:sp>
      <p:pic>
        <p:nvPicPr>
          <p:cNvPr id="24583" name="Picture 6" descr="http://www.wired.com/images_blogs/photos/uncategorized/2008/04/11/battery_fi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3733800"/>
            <a:ext cx="30194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57313" y="6181725"/>
            <a:ext cx="26193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Consumer Electronics (wired.com)</a:t>
            </a:r>
          </a:p>
        </p:txBody>
      </p:sp>
      <p:pic>
        <p:nvPicPr>
          <p:cNvPr id="24585" name="Picture 8" descr="http://tingilinde.typepad.com/photos/uncategorized/upsfir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13" y="3733800"/>
            <a:ext cx="3214687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46800" y="6145213"/>
            <a:ext cx="189706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Li-ion Cargo (NTSB.gov)</a:t>
            </a:r>
          </a:p>
        </p:txBody>
      </p:sp>
    </p:spTree>
    <p:extLst>
      <p:ext uri="{BB962C8B-B14F-4D97-AF65-F5344CB8AC3E}">
        <p14:creationId xmlns:p14="http://schemas.microsoft.com/office/powerpoint/2010/main" val="283331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4000" smtClean="0">
                <a:solidFill>
                  <a:schemeClr val="tx1"/>
                </a:solidFill>
              </a:rPr>
              <a:t>Chemistry Selection</a:t>
            </a:r>
          </a:p>
          <a:p>
            <a:r>
              <a:rPr lang="en-US" altLang="en-US" sz="4000" smtClean="0">
                <a:solidFill>
                  <a:schemeClr val="tx1"/>
                </a:solidFill>
              </a:rPr>
              <a:t>Engineering design and controls</a:t>
            </a:r>
          </a:p>
          <a:p>
            <a:r>
              <a:rPr lang="en-US" altLang="en-US" sz="4000" smtClean="0">
                <a:solidFill>
                  <a:schemeClr val="tx1"/>
                </a:solidFill>
              </a:rPr>
              <a:t>Abusive testing and mitigations</a:t>
            </a:r>
          </a:p>
          <a:p>
            <a:r>
              <a:rPr lang="en-US" altLang="en-US" sz="4000" smtClean="0">
                <a:solidFill>
                  <a:schemeClr val="tx1"/>
                </a:solidFill>
              </a:rPr>
              <a:t>Unique NAVSEA 9310, MIL-882 and SG-270 analyses and safety packages</a:t>
            </a:r>
          </a:p>
          <a:p>
            <a:endParaRPr lang="en-US" altLang="en-US" sz="400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Safety is Paramount</a:t>
            </a:r>
            <a:endParaRPr lang="en-US" dirty="0"/>
          </a:p>
        </p:txBody>
      </p:sp>
      <p:pic>
        <p:nvPicPr>
          <p:cNvPr id="25604" name="Snagit_PPT3E4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4784725"/>
            <a:ext cx="1249363" cy="1652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Snagit_PPTFCB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4818063"/>
            <a:ext cx="1287462" cy="1652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Snagit_PPT7D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4784725"/>
            <a:ext cx="1276350" cy="1652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0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3"/>
          <p:cNvGrpSpPr>
            <a:grpSpLocks/>
          </p:cNvGrpSpPr>
          <p:nvPr/>
        </p:nvGrpSpPr>
        <p:grpSpPr bwMode="auto">
          <a:xfrm>
            <a:off x="217488" y="685800"/>
            <a:ext cx="8697912" cy="5489575"/>
            <a:chOff x="211" y="1029"/>
            <a:chExt cx="5404" cy="2934"/>
          </a:xfrm>
        </p:grpSpPr>
        <p:graphicFrame>
          <p:nvGraphicFramePr>
            <p:cNvPr id="26635" name="Object 4"/>
            <p:cNvGraphicFramePr>
              <a:graphicFrameLocks noChangeAspect="1"/>
            </p:cNvGraphicFramePr>
            <p:nvPr/>
          </p:nvGraphicFramePr>
          <p:xfrm>
            <a:off x="211" y="1029"/>
            <a:ext cx="5404" cy="29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Graphique" r:id="rId3" imgW="5600700" imgH="2886075" progId="Excel.Chart.8">
                    <p:embed/>
                  </p:oleObj>
                </mc:Choice>
                <mc:Fallback>
                  <p:oleObj name="Graphique" r:id="rId3" imgW="5600700" imgH="2886075" progId="Excel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" y="1029"/>
                          <a:ext cx="5404" cy="29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BD1B4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0">
                              <a:solidFill>
                                <a:srgbClr val="C0C0C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00000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36" name="Freeform 5"/>
            <p:cNvSpPr>
              <a:spLocks/>
            </p:cNvSpPr>
            <p:nvPr/>
          </p:nvSpPr>
          <p:spPr bwMode="auto">
            <a:xfrm>
              <a:off x="813" y="1532"/>
              <a:ext cx="1105" cy="456"/>
            </a:xfrm>
            <a:custGeom>
              <a:avLst/>
              <a:gdLst>
                <a:gd name="T0" fmla="*/ 1 w 3072"/>
                <a:gd name="T1" fmla="*/ 0 h 2896"/>
                <a:gd name="T2" fmla="*/ 0 w 3072"/>
                <a:gd name="T3" fmla="*/ 0 h 2896"/>
                <a:gd name="T4" fmla="*/ 0 w 3072"/>
                <a:gd name="T5" fmla="*/ 0 h 2896"/>
                <a:gd name="T6" fmla="*/ 1 w 3072"/>
                <a:gd name="T7" fmla="*/ 0 h 2896"/>
                <a:gd name="T8" fmla="*/ 1 w 3072"/>
                <a:gd name="T9" fmla="*/ 0 h 2896"/>
                <a:gd name="T10" fmla="*/ 2 w 3072"/>
                <a:gd name="T11" fmla="*/ 0 h 2896"/>
                <a:gd name="T12" fmla="*/ 2 w 3072"/>
                <a:gd name="T13" fmla="*/ 0 h 2896"/>
                <a:gd name="T14" fmla="*/ 2 w 3072"/>
                <a:gd name="T15" fmla="*/ 0 h 2896"/>
                <a:gd name="T16" fmla="*/ 2 w 3072"/>
                <a:gd name="T17" fmla="*/ 0 h 2896"/>
                <a:gd name="T18" fmla="*/ 2 w 3072"/>
                <a:gd name="T19" fmla="*/ 0 h 2896"/>
                <a:gd name="T20" fmla="*/ 2 w 3072"/>
                <a:gd name="T21" fmla="*/ 0 h 2896"/>
                <a:gd name="T22" fmla="*/ 2 w 3072"/>
                <a:gd name="T23" fmla="*/ 0 h 2896"/>
                <a:gd name="T24" fmla="*/ 2 w 3072"/>
                <a:gd name="T25" fmla="*/ 0 h 2896"/>
                <a:gd name="T26" fmla="*/ 1 w 3072"/>
                <a:gd name="T27" fmla="*/ 0 h 28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072" h="2896">
                  <a:moveTo>
                    <a:pt x="1669" y="463"/>
                  </a:moveTo>
                  <a:cubicBezTo>
                    <a:pt x="1330" y="253"/>
                    <a:pt x="899" y="85"/>
                    <a:pt x="491" y="13"/>
                  </a:cubicBezTo>
                  <a:cubicBezTo>
                    <a:pt x="253" y="0"/>
                    <a:pt x="335" y="22"/>
                    <a:pt x="0" y="17"/>
                  </a:cubicBezTo>
                  <a:cubicBezTo>
                    <a:pt x="606" y="190"/>
                    <a:pt x="881" y="320"/>
                    <a:pt x="1128" y="421"/>
                  </a:cubicBezTo>
                  <a:cubicBezTo>
                    <a:pt x="1376" y="522"/>
                    <a:pt x="1825" y="863"/>
                    <a:pt x="2022" y="1065"/>
                  </a:cubicBezTo>
                  <a:cubicBezTo>
                    <a:pt x="2220" y="1267"/>
                    <a:pt x="2366" y="1457"/>
                    <a:pt x="2449" y="1621"/>
                  </a:cubicBezTo>
                  <a:cubicBezTo>
                    <a:pt x="2531" y="1785"/>
                    <a:pt x="2609" y="1983"/>
                    <a:pt x="2669" y="2215"/>
                  </a:cubicBezTo>
                  <a:cubicBezTo>
                    <a:pt x="2729" y="2446"/>
                    <a:pt x="2752" y="2543"/>
                    <a:pt x="2779" y="2896"/>
                  </a:cubicBezTo>
                  <a:cubicBezTo>
                    <a:pt x="2926" y="2892"/>
                    <a:pt x="3072" y="2888"/>
                    <a:pt x="3072" y="2888"/>
                  </a:cubicBezTo>
                  <a:lnTo>
                    <a:pt x="3017" y="2484"/>
                  </a:lnTo>
                  <a:cubicBezTo>
                    <a:pt x="2990" y="2337"/>
                    <a:pt x="2972" y="2164"/>
                    <a:pt x="2917" y="2000"/>
                  </a:cubicBezTo>
                  <a:cubicBezTo>
                    <a:pt x="2862" y="1836"/>
                    <a:pt x="2793" y="1663"/>
                    <a:pt x="2692" y="1495"/>
                  </a:cubicBezTo>
                  <a:cubicBezTo>
                    <a:pt x="2596" y="1326"/>
                    <a:pt x="2486" y="1158"/>
                    <a:pt x="2316" y="985"/>
                  </a:cubicBezTo>
                  <a:cubicBezTo>
                    <a:pt x="2146" y="813"/>
                    <a:pt x="2009" y="674"/>
                    <a:pt x="1669" y="463"/>
                  </a:cubicBezTo>
                  <a:close/>
                </a:path>
              </a:pathLst>
            </a:custGeom>
            <a:solidFill>
              <a:srgbClr val="000000"/>
            </a:solidFill>
            <a:ln w="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26637" name="Freeform 6"/>
            <p:cNvSpPr>
              <a:spLocks/>
            </p:cNvSpPr>
            <p:nvPr/>
          </p:nvSpPr>
          <p:spPr bwMode="auto">
            <a:xfrm>
              <a:off x="913" y="1647"/>
              <a:ext cx="1738" cy="625"/>
            </a:xfrm>
            <a:custGeom>
              <a:avLst/>
              <a:gdLst>
                <a:gd name="T0" fmla="*/ 31 w 3072"/>
                <a:gd name="T1" fmla="*/ 0 h 2896"/>
                <a:gd name="T2" fmla="*/ 9 w 3072"/>
                <a:gd name="T3" fmla="*/ 0 h 2896"/>
                <a:gd name="T4" fmla="*/ 0 w 3072"/>
                <a:gd name="T5" fmla="*/ 0 h 2896"/>
                <a:gd name="T6" fmla="*/ 21 w 3072"/>
                <a:gd name="T7" fmla="*/ 0 h 2896"/>
                <a:gd name="T8" fmla="*/ 37 w 3072"/>
                <a:gd name="T9" fmla="*/ 0 h 2896"/>
                <a:gd name="T10" fmla="*/ 45 w 3072"/>
                <a:gd name="T11" fmla="*/ 0 h 2896"/>
                <a:gd name="T12" fmla="*/ 49 w 3072"/>
                <a:gd name="T13" fmla="*/ 0 h 2896"/>
                <a:gd name="T14" fmla="*/ 51 w 3072"/>
                <a:gd name="T15" fmla="*/ 0 h 2896"/>
                <a:gd name="T16" fmla="*/ 57 w 3072"/>
                <a:gd name="T17" fmla="*/ 0 h 2896"/>
                <a:gd name="T18" fmla="*/ 56 w 3072"/>
                <a:gd name="T19" fmla="*/ 0 h 2896"/>
                <a:gd name="T20" fmla="*/ 54 w 3072"/>
                <a:gd name="T21" fmla="*/ 0 h 2896"/>
                <a:gd name="T22" fmla="*/ 50 w 3072"/>
                <a:gd name="T23" fmla="*/ 0 h 2896"/>
                <a:gd name="T24" fmla="*/ 43 w 3072"/>
                <a:gd name="T25" fmla="*/ 0 h 2896"/>
                <a:gd name="T26" fmla="*/ 31 w 3072"/>
                <a:gd name="T27" fmla="*/ 0 h 28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072" h="2896">
                  <a:moveTo>
                    <a:pt x="1669" y="463"/>
                  </a:moveTo>
                  <a:cubicBezTo>
                    <a:pt x="1330" y="253"/>
                    <a:pt x="899" y="85"/>
                    <a:pt x="491" y="13"/>
                  </a:cubicBezTo>
                  <a:cubicBezTo>
                    <a:pt x="253" y="0"/>
                    <a:pt x="335" y="22"/>
                    <a:pt x="0" y="17"/>
                  </a:cubicBezTo>
                  <a:cubicBezTo>
                    <a:pt x="606" y="190"/>
                    <a:pt x="881" y="320"/>
                    <a:pt x="1128" y="421"/>
                  </a:cubicBezTo>
                  <a:cubicBezTo>
                    <a:pt x="1376" y="522"/>
                    <a:pt x="1825" y="863"/>
                    <a:pt x="2022" y="1065"/>
                  </a:cubicBezTo>
                  <a:cubicBezTo>
                    <a:pt x="2220" y="1267"/>
                    <a:pt x="2366" y="1457"/>
                    <a:pt x="2449" y="1621"/>
                  </a:cubicBezTo>
                  <a:cubicBezTo>
                    <a:pt x="2531" y="1785"/>
                    <a:pt x="2609" y="1983"/>
                    <a:pt x="2669" y="2215"/>
                  </a:cubicBezTo>
                  <a:cubicBezTo>
                    <a:pt x="2729" y="2446"/>
                    <a:pt x="2752" y="2543"/>
                    <a:pt x="2779" y="2896"/>
                  </a:cubicBezTo>
                  <a:cubicBezTo>
                    <a:pt x="2926" y="2892"/>
                    <a:pt x="3072" y="2888"/>
                    <a:pt x="3072" y="2888"/>
                  </a:cubicBezTo>
                  <a:lnTo>
                    <a:pt x="3017" y="2484"/>
                  </a:lnTo>
                  <a:cubicBezTo>
                    <a:pt x="2990" y="2337"/>
                    <a:pt x="2972" y="2164"/>
                    <a:pt x="2917" y="2000"/>
                  </a:cubicBezTo>
                  <a:cubicBezTo>
                    <a:pt x="2862" y="1836"/>
                    <a:pt x="2793" y="1663"/>
                    <a:pt x="2692" y="1495"/>
                  </a:cubicBezTo>
                  <a:cubicBezTo>
                    <a:pt x="2596" y="1326"/>
                    <a:pt x="2486" y="1158"/>
                    <a:pt x="2316" y="985"/>
                  </a:cubicBezTo>
                  <a:cubicBezTo>
                    <a:pt x="2146" y="813"/>
                    <a:pt x="2009" y="674"/>
                    <a:pt x="1669" y="463"/>
                  </a:cubicBezTo>
                  <a:close/>
                </a:path>
              </a:pathLst>
            </a:custGeom>
            <a:solidFill>
              <a:srgbClr val="000066"/>
            </a:solidFill>
            <a:ln w="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26638" name="Freeform 8"/>
            <p:cNvSpPr>
              <a:spLocks/>
            </p:cNvSpPr>
            <p:nvPr/>
          </p:nvSpPr>
          <p:spPr bwMode="auto">
            <a:xfrm>
              <a:off x="1816" y="2187"/>
              <a:ext cx="716" cy="799"/>
            </a:xfrm>
            <a:custGeom>
              <a:avLst/>
              <a:gdLst>
                <a:gd name="T0" fmla="*/ 594291456 w 71"/>
                <a:gd name="T1" fmla="*/ 239201776 h 84"/>
                <a:gd name="T2" fmla="*/ 488002749 w 71"/>
                <a:gd name="T3" fmla="*/ 148100167 h 84"/>
                <a:gd name="T4" fmla="*/ 402792426 w 71"/>
                <a:gd name="T5" fmla="*/ 84405276 h 84"/>
                <a:gd name="T6" fmla="*/ 318729760 w 71"/>
                <a:gd name="T7" fmla="*/ 35584159 h 84"/>
                <a:gd name="T8" fmla="*/ 254483110 w 71"/>
                <a:gd name="T9" fmla="*/ 0 h 84"/>
                <a:gd name="T10" fmla="*/ 0 w 71"/>
                <a:gd name="T11" fmla="*/ 0 h 84"/>
                <a:gd name="T12" fmla="*/ 106277423 w 71"/>
                <a:gd name="T13" fmla="*/ 49599124 h 84"/>
                <a:gd name="T14" fmla="*/ 212452337 w 71"/>
                <a:gd name="T15" fmla="*/ 119990348 h 84"/>
                <a:gd name="T16" fmla="*/ 286090113 w 71"/>
                <a:gd name="T17" fmla="*/ 176284901 h 84"/>
                <a:gd name="T18" fmla="*/ 371300335 w 71"/>
                <a:gd name="T19" fmla="*/ 246594419 h 84"/>
                <a:gd name="T20" fmla="*/ 423859626 w 71"/>
                <a:gd name="T21" fmla="*/ 302888972 h 84"/>
                <a:gd name="T22" fmla="*/ 467039075 w 71"/>
                <a:gd name="T23" fmla="*/ 380680525 h 84"/>
                <a:gd name="T24" fmla="*/ 509070968 w 71"/>
                <a:gd name="T25" fmla="*/ 471782144 h 84"/>
                <a:gd name="T26" fmla="*/ 530148344 w 71"/>
                <a:gd name="T27" fmla="*/ 591763893 h 84"/>
                <a:gd name="T28" fmla="*/ 753129188 w 71"/>
                <a:gd name="T29" fmla="*/ 591763893 h 84"/>
                <a:gd name="T30" fmla="*/ 732061988 w 71"/>
                <a:gd name="T31" fmla="*/ 479173873 h 84"/>
                <a:gd name="T32" fmla="*/ 688882539 w 71"/>
                <a:gd name="T33" fmla="*/ 359183525 h 84"/>
                <a:gd name="T34" fmla="*/ 594291456 w 71"/>
                <a:gd name="T35" fmla="*/ 239201776 h 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84">
                  <a:moveTo>
                    <a:pt x="56" y="34"/>
                  </a:moveTo>
                  <a:cubicBezTo>
                    <a:pt x="53" y="29"/>
                    <a:pt x="49" y="25"/>
                    <a:pt x="46" y="21"/>
                  </a:cubicBezTo>
                  <a:cubicBezTo>
                    <a:pt x="43" y="17"/>
                    <a:pt x="41" y="15"/>
                    <a:pt x="38" y="12"/>
                  </a:cubicBezTo>
                  <a:cubicBezTo>
                    <a:pt x="35" y="9"/>
                    <a:pt x="32" y="7"/>
                    <a:pt x="30" y="5"/>
                  </a:cubicBezTo>
                  <a:lnTo>
                    <a:pt x="24" y="0"/>
                  </a:lnTo>
                  <a:lnTo>
                    <a:pt x="0" y="0"/>
                  </a:lnTo>
                  <a:lnTo>
                    <a:pt x="10" y="7"/>
                  </a:lnTo>
                  <a:lnTo>
                    <a:pt x="20" y="17"/>
                  </a:lnTo>
                  <a:lnTo>
                    <a:pt x="27" y="25"/>
                  </a:lnTo>
                  <a:lnTo>
                    <a:pt x="35" y="35"/>
                  </a:lnTo>
                  <a:lnTo>
                    <a:pt x="40" y="43"/>
                  </a:lnTo>
                  <a:lnTo>
                    <a:pt x="44" y="54"/>
                  </a:lnTo>
                  <a:lnTo>
                    <a:pt x="48" y="67"/>
                  </a:lnTo>
                  <a:lnTo>
                    <a:pt x="50" y="84"/>
                  </a:lnTo>
                  <a:lnTo>
                    <a:pt x="71" y="84"/>
                  </a:lnTo>
                  <a:lnTo>
                    <a:pt x="69" y="68"/>
                  </a:lnTo>
                  <a:cubicBezTo>
                    <a:pt x="68" y="63"/>
                    <a:pt x="67" y="57"/>
                    <a:pt x="65" y="51"/>
                  </a:cubicBezTo>
                  <a:cubicBezTo>
                    <a:pt x="63" y="45"/>
                    <a:pt x="59" y="39"/>
                    <a:pt x="56" y="34"/>
                  </a:cubicBez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5400000" scaled="1"/>
            </a:gradFill>
            <a:ln w="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26639" name="Freeform 9"/>
            <p:cNvSpPr>
              <a:spLocks/>
            </p:cNvSpPr>
            <p:nvPr/>
          </p:nvSpPr>
          <p:spPr bwMode="auto">
            <a:xfrm>
              <a:off x="773" y="1592"/>
              <a:ext cx="140" cy="1919"/>
            </a:xfrm>
            <a:custGeom>
              <a:avLst/>
              <a:gdLst>
                <a:gd name="T0" fmla="*/ 0 w 103351"/>
                <a:gd name="T1" fmla="*/ 0 h 1654628"/>
                <a:gd name="T2" fmla="*/ 0 w 103351"/>
                <a:gd name="T3" fmla="*/ 0 h 1654628"/>
                <a:gd name="T4" fmla="*/ 0 w 103351"/>
                <a:gd name="T5" fmla="*/ 0 h 1654628"/>
                <a:gd name="T6" fmla="*/ 0 w 103351"/>
                <a:gd name="T7" fmla="*/ 0 h 1654628"/>
                <a:gd name="T8" fmla="*/ 0 w 103351"/>
                <a:gd name="T9" fmla="*/ 0 h 1654628"/>
                <a:gd name="T10" fmla="*/ 0 w 103351"/>
                <a:gd name="T11" fmla="*/ 0 h 1654628"/>
                <a:gd name="T12" fmla="*/ 0 w 103351"/>
                <a:gd name="T13" fmla="*/ 0 h 1654628"/>
                <a:gd name="T14" fmla="*/ 0 w 103351"/>
                <a:gd name="T15" fmla="*/ 0 h 1654628"/>
                <a:gd name="T16" fmla="*/ 0 w 103351"/>
                <a:gd name="T17" fmla="*/ 0 h 1654628"/>
                <a:gd name="T18" fmla="*/ 0 w 103351"/>
                <a:gd name="T19" fmla="*/ 0 h 1654628"/>
                <a:gd name="T20" fmla="*/ 0 w 103351"/>
                <a:gd name="T21" fmla="*/ 0 h 1654628"/>
                <a:gd name="T22" fmla="*/ 0 w 103351"/>
                <a:gd name="T23" fmla="*/ 0 h 1654628"/>
                <a:gd name="T24" fmla="*/ 0 w 103351"/>
                <a:gd name="T25" fmla="*/ 0 h 16546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3351" h="1654628">
                  <a:moveTo>
                    <a:pt x="51497" y="1654628"/>
                  </a:moveTo>
                  <a:cubicBezTo>
                    <a:pt x="72351" y="1654628"/>
                    <a:pt x="86066" y="1653408"/>
                    <a:pt x="103351" y="1654628"/>
                  </a:cubicBezTo>
                  <a:cubicBezTo>
                    <a:pt x="102599" y="1347741"/>
                    <a:pt x="102599" y="1357198"/>
                    <a:pt x="101660" y="1253478"/>
                  </a:cubicBezTo>
                  <a:cubicBezTo>
                    <a:pt x="101660" y="1148539"/>
                    <a:pt x="99030" y="1071054"/>
                    <a:pt x="99030" y="1033532"/>
                  </a:cubicBezTo>
                  <a:lnTo>
                    <a:pt x="99030" y="1029567"/>
                  </a:lnTo>
                  <a:lnTo>
                    <a:pt x="80054" y="635128"/>
                  </a:lnTo>
                  <a:lnTo>
                    <a:pt x="64460" y="332207"/>
                  </a:lnTo>
                  <a:lnTo>
                    <a:pt x="38533" y="0"/>
                  </a:lnTo>
                  <a:lnTo>
                    <a:pt x="0" y="48985"/>
                  </a:lnTo>
                  <a:cubicBezTo>
                    <a:pt x="16533" y="181685"/>
                    <a:pt x="6594" y="228488"/>
                    <a:pt x="15236" y="340443"/>
                  </a:cubicBezTo>
                  <a:cubicBezTo>
                    <a:pt x="25569" y="448433"/>
                    <a:pt x="28200" y="571371"/>
                    <a:pt x="34212" y="711392"/>
                  </a:cubicBezTo>
                  <a:cubicBezTo>
                    <a:pt x="40224" y="851108"/>
                    <a:pt x="50557" y="1022550"/>
                    <a:pt x="53187" y="1180265"/>
                  </a:cubicBezTo>
                  <a:cubicBezTo>
                    <a:pt x="59387" y="1340725"/>
                    <a:pt x="49806" y="1567687"/>
                    <a:pt x="51497" y="1654628"/>
                  </a:cubicBezTo>
                  <a:close/>
                </a:path>
              </a:pathLst>
            </a:custGeom>
            <a:solidFill>
              <a:srgbClr val="DDDDDD"/>
            </a:solidFill>
            <a:ln w="0" cmpd="sng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Rectangle 10"/>
            <p:cNvSpPr>
              <a:spLocks noChangeArrowheads="1"/>
            </p:cNvSpPr>
            <p:nvPr/>
          </p:nvSpPr>
          <p:spPr bwMode="auto">
            <a:xfrm>
              <a:off x="779" y="2904"/>
              <a:ext cx="409" cy="227"/>
            </a:xfrm>
            <a:prstGeom prst="rect">
              <a:avLst/>
            </a:prstGeom>
            <a:solidFill>
              <a:srgbClr val="DDDDDD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>
              <a:lvl1pPr eaLnBrk="0" hangingPunct="0">
                <a:lnSpc>
                  <a:spcPct val="85000"/>
                </a:lnSpc>
                <a:spcBef>
                  <a:spcPct val="20000"/>
                </a:spcBef>
                <a:buChar char="•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1pPr>
              <a:lvl2pPr marL="742950" indent="-285750" eaLnBrk="0" hangingPunct="0">
                <a:lnSpc>
                  <a:spcPct val="85000"/>
                </a:lnSpc>
                <a:spcBef>
                  <a:spcPct val="20000"/>
                </a:spcBef>
                <a:buChar char="–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lnSpc>
                  <a:spcPct val="85000"/>
                </a:lnSpc>
                <a:spcBef>
                  <a:spcPct val="20000"/>
                </a:spcBef>
                <a:buChar char="•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lnSpc>
                  <a:spcPct val="85000"/>
                </a:lnSpc>
                <a:spcBef>
                  <a:spcPct val="20000"/>
                </a:spcBef>
                <a:buChar char="–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lnSpc>
                  <a:spcPct val="85000"/>
                </a:lnSpc>
                <a:spcBef>
                  <a:spcPct val="20000"/>
                </a:spcBef>
                <a:buChar char="»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100">
                  <a:solidFill>
                    <a:srgbClr val="000000"/>
                  </a:solidFill>
                  <a:latin typeface="Arial" charset="0"/>
                </a:rPr>
                <a:t>Super Capacitor</a:t>
              </a:r>
              <a:endParaRPr lang="fr-FR" altLang="en-US" sz="11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641" name="Rectangle 11"/>
            <p:cNvSpPr>
              <a:spLocks noChangeArrowheads="1"/>
            </p:cNvSpPr>
            <p:nvPr/>
          </p:nvSpPr>
          <p:spPr bwMode="auto">
            <a:xfrm>
              <a:off x="2064" y="2614"/>
              <a:ext cx="453" cy="163"/>
            </a:xfrm>
            <a:prstGeom prst="rect">
              <a:avLst/>
            </a:prstGeom>
            <a:solidFill>
              <a:srgbClr val="B2B2B2"/>
            </a:solidFill>
            <a:ln w="0">
              <a:solidFill>
                <a:srgbClr val="5F5F5F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>
              <a:lvl1pPr eaLnBrk="0" hangingPunct="0">
                <a:lnSpc>
                  <a:spcPct val="85000"/>
                </a:lnSpc>
                <a:spcBef>
                  <a:spcPct val="20000"/>
                </a:spcBef>
                <a:buChar char="•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1pPr>
              <a:lvl2pPr marL="742950" indent="-285750" eaLnBrk="0" hangingPunct="0">
                <a:lnSpc>
                  <a:spcPct val="85000"/>
                </a:lnSpc>
                <a:spcBef>
                  <a:spcPct val="20000"/>
                </a:spcBef>
                <a:buChar char="–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lnSpc>
                  <a:spcPct val="85000"/>
                </a:lnSpc>
                <a:spcBef>
                  <a:spcPct val="20000"/>
                </a:spcBef>
                <a:buChar char="•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lnSpc>
                  <a:spcPct val="85000"/>
                </a:lnSpc>
                <a:spcBef>
                  <a:spcPct val="20000"/>
                </a:spcBef>
                <a:buChar char="–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lnSpc>
                  <a:spcPct val="85000"/>
                </a:lnSpc>
                <a:spcBef>
                  <a:spcPct val="20000"/>
                </a:spcBef>
                <a:buChar char="»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100">
                  <a:solidFill>
                    <a:srgbClr val="000000"/>
                  </a:solidFill>
                  <a:latin typeface="Arial" charset="0"/>
                </a:rPr>
                <a:t>Ni-MH</a:t>
              </a:r>
              <a:endParaRPr lang="fr-FR" altLang="en-US" sz="11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642" name="Freeform 13"/>
            <p:cNvSpPr>
              <a:spLocks/>
            </p:cNvSpPr>
            <p:nvPr/>
          </p:nvSpPr>
          <p:spPr bwMode="auto">
            <a:xfrm>
              <a:off x="1748" y="1806"/>
              <a:ext cx="1699" cy="922"/>
            </a:xfrm>
            <a:custGeom>
              <a:avLst/>
              <a:gdLst>
                <a:gd name="T0" fmla="*/ 27 w 3072"/>
                <a:gd name="T1" fmla="*/ 0 h 2896"/>
                <a:gd name="T2" fmla="*/ 8 w 3072"/>
                <a:gd name="T3" fmla="*/ 0 h 2896"/>
                <a:gd name="T4" fmla="*/ 0 w 3072"/>
                <a:gd name="T5" fmla="*/ 0 h 2896"/>
                <a:gd name="T6" fmla="*/ 18 w 3072"/>
                <a:gd name="T7" fmla="*/ 0 h 2896"/>
                <a:gd name="T8" fmla="*/ 32 w 3072"/>
                <a:gd name="T9" fmla="*/ 0 h 2896"/>
                <a:gd name="T10" fmla="*/ 39 w 3072"/>
                <a:gd name="T11" fmla="*/ 1 h 2896"/>
                <a:gd name="T12" fmla="*/ 42 w 3072"/>
                <a:gd name="T13" fmla="*/ 1 h 2896"/>
                <a:gd name="T14" fmla="*/ 44 w 3072"/>
                <a:gd name="T15" fmla="*/ 1 h 2896"/>
                <a:gd name="T16" fmla="*/ 49 w 3072"/>
                <a:gd name="T17" fmla="*/ 1 h 2896"/>
                <a:gd name="T18" fmla="*/ 48 w 3072"/>
                <a:gd name="T19" fmla="*/ 1 h 2896"/>
                <a:gd name="T20" fmla="*/ 46 w 3072"/>
                <a:gd name="T21" fmla="*/ 1 h 2896"/>
                <a:gd name="T22" fmla="*/ 43 w 3072"/>
                <a:gd name="T23" fmla="*/ 1 h 2896"/>
                <a:gd name="T24" fmla="*/ 37 w 3072"/>
                <a:gd name="T25" fmla="*/ 0 h 2896"/>
                <a:gd name="T26" fmla="*/ 27 w 3072"/>
                <a:gd name="T27" fmla="*/ 0 h 28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072" h="2896">
                  <a:moveTo>
                    <a:pt x="1669" y="463"/>
                  </a:moveTo>
                  <a:cubicBezTo>
                    <a:pt x="1330" y="253"/>
                    <a:pt x="899" y="85"/>
                    <a:pt x="491" y="13"/>
                  </a:cubicBezTo>
                  <a:cubicBezTo>
                    <a:pt x="253" y="0"/>
                    <a:pt x="335" y="22"/>
                    <a:pt x="0" y="17"/>
                  </a:cubicBezTo>
                  <a:cubicBezTo>
                    <a:pt x="606" y="190"/>
                    <a:pt x="881" y="320"/>
                    <a:pt x="1128" y="421"/>
                  </a:cubicBezTo>
                  <a:cubicBezTo>
                    <a:pt x="1376" y="522"/>
                    <a:pt x="1825" y="863"/>
                    <a:pt x="2022" y="1065"/>
                  </a:cubicBezTo>
                  <a:cubicBezTo>
                    <a:pt x="2220" y="1267"/>
                    <a:pt x="2366" y="1457"/>
                    <a:pt x="2449" y="1621"/>
                  </a:cubicBezTo>
                  <a:cubicBezTo>
                    <a:pt x="2531" y="1785"/>
                    <a:pt x="2609" y="1983"/>
                    <a:pt x="2669" y="2215"/>
                  </a:cubicBezTo>
                  <a:cubicBezTo>
                    <a:pt x="2729" y="2446"/>
                    <a:pt x="2752" y="2543"/>
                    <a:pt x="2779" y="2896"/>
                  </a:cubicBezTo>
                  <a:cubicBezTo>
                    <a:pt x="2926" y="2892"/>
                    <a:pt x="3072" y="2888"/>
                    <a:pt x="3072" y="2888"/>
                  </a:cubicBezTo>
                  <a:lnTo>
                    <a:pt x="3017" y="2484"/>
                  </a:lnTo>
                  <a:cubicBezTo>
                    <a:pt x="2990" y="2337"/>
                    <a:pt x="2972" y="2164"/>
                    <a:pt x="2917" y="2000"/>
                  </a:cubicBezTo>
                  <a:cubicBezTo>
                    <a:pt x="2862" y="1836"/>
                    <a:pt x="2793" y="1663"/>
                    <a:pt x="2692" y="1495"/>
                  </a:cubicBezTo>
                  <a:cubicBezTo>
                    <a:pt x="2596" y="1326"/>
                    <a:pt x="2486" y="1158"/>
                    <a:pt x="2316" y="985"/>
                  </a:cubicBezTo>
                  <a:cubicBezTo>
                    <a:pt x="2146" y="813"/>
                    <a:pt x="2009" y="674"/>
                    <a:pt x="1669" y="463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rgbClr val="00005E"/>
                </a:gs>
              </a:gsLst>
              <a:lin ang="5400000" scaled="1"/>
            </a:gradFill>
            <a:ln w="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8000" tIns="36000" rIns="18000" bIns="36000" anchor="ctr" anchorCtr="1"/>
            <a:lstStyle/>
            <a:p>
              <a:endParaRPr lang="en-US"/>
            </a:p>
          </p:txBody>
        </p:sp>
        <p:sp>
          <p:nvSpPr>
            <p:cNvPr id="26643" name="Freeform 14"/>
            <p:cNvSpPr>
              <a:spLocks/>
            </p:cNvSpPr>
            <p:nvPr/>
          </p:nvSpPr>
          <p:spPr bwMode="auto">
            <a:xfrm>
              <a:off x="2374" y="2004"/>
              <a:ext cx="1698" cy="1020"/>
            </a:xfrm>
            <a:custGeom>
              <a:avLst/>
              <a:gdLst>
                <a:gd name="T0" fmla="*/ 27 w 3072"/>
                <a:gd name="T1" fmla="*/ 0 h 2896"/>
                <a:gd name="T2" fmla="*/ 8 w 3072"/>
                <a:gd name="T3" fmla="*/ 0 h 2896"/>
                <a:gd name="T4" fmla="*/ 0 w 3072"/>
                <a:gd name="T5" fmla="*/ 0 h 2896"/>
                <a:gd name="T6" fmla="*/ 18 w 3072"/>
                <a:gd name="T7" fmla="*/ 0 h 2896"/>
                <a:gd name="T8" fmla="*/ 32 w 3072"/>
                <a:gd name="T9" fmla="*/ 1 h 2896"/>
                <a:gd name="T10" fmla="*/ 39 w 3072"/>
                <a:gd name="T11" fmla="*/ 1 h 2896"/>
                <a:gd name="T12" fmla="*/ 42 w 3072"/>
                <a:gd name="T13" fmla="*/ 1 h 2896"/>
                <a:gd name="T14" fmla="*/ 44 w 3072"/>
                <a:gd name="T15" fmla="*/ 2 h 2896"/>
                <a:gd name="T16" fmla="*/ 49 w 3072"/>
                <a:gd name="T17" fmla="*/ 2 h 2896"/>
                <a:gd name="T18" fmla="*/ 48 w 3072"/>
                <a:gd name="T19" fmla="*/ 2 h 2896"/>
                <a:gd name="T20" fmla="*/ 46 w 3072"/>
                <a:gd name="T21" fmla="*/ 1 h 2896"/>
                <a:gd name="T22" fmla="*/ 43 w 3072"/>
                <a:gd name="T23" fmla="*/ 1 h 2896"/>
                <a:gd name="T24" fmla="*/ 36 w 3072"/>
                <a:gd name="T25" fmla="*/ 1 h 2896"/>
                <a:gd name="T26" fmla="*/ 27 w 3072"/>
                <a:gd name="T27" fmla="*/ 0 h 28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072" h="2896">
                  <a:moveTo>
                    <a:pt x="1669" y="463"/>
                  </a:moveTo>
                  <a:cubicBezTo>
                    <a:pt x="1330" y="253"/>
                    <a:pt x="899" y="85"/>
                    <a:pt x="491" y="13"/>
                  </a:cubicBezTo>
                  <a:cubicBezTo>
                    <a:pt x="253" y="0"/>
                    <a:pt x="335" y="22"/>
                    <a:pt x="0" y="17"/>
                  </a:cubicBezTo>
                  <a:cubicBezTo>
                    <a:pt x="606" y="190"/>
                    <a:pt x="881" y="320"/>
                    <a:pt x="1128" y="421"/>
                  </a:cubicBezTo>
                  <a:cubicBezTo>
                    <a:pt x="1376" y="522"/>
                    <a:pt x="1825" y="863"/>
                    <a:pt x="2022" y="1065"/>
                  </a:cubicBezTo>
                  <a:cubicBezTo>
                    <a:pt x="2220" y="1267"/>
                    <a:pt x="2366" y="1457"/>
                    <a:pt x="2449" y="1621"/>
                  </a:cubicBezTo>
                  <a:cubicBezTo>
                    <a:pt x="2531" y="1785"/>
                    <a:pt x="2609" y="1983"/>
                    <a:pt x="2669" y="2215"/>
                  </a:cubicBezTo>
                  <a:cubicBezTo>
                    <a:pt x="2729" y="2446"/>
                    <a:pt x="2752" y="2543"/>
                    <a:pt x="2779" y="2896"/>
                  </a:cubicBezTo>
                  <a:cubicBezTo>
                    <a:pt x="2926" y="2892"/>
                    <a:pt x="3072" y="2888"/>
                    <a:pt x="3072" y="2888"/>
                  </a:cubicBezTo>
                  <a:lnTo>
                    <a:pt x="3017" y="2484"/>
                  </a:lnTo>
                  <a:cubicBezTo>
                    <a:pt x="2990" y="2337"/>
                    <a:pt x="2972" y="2164"/>
                    <a:pt x="2917" y="2000"/>
                  </a:cubicBezTo>
                  <a:cubicBezTo>
                    <a:pt x="2862" y="1836"/>
                    <a:pt x="2793" y="1663"/>
                    <a:pt x="2692" y="1495"/>
                  </a:cubicBezTo>
                  <a:cubicBezTo>
                    <a:pt x="2596" y="1326"/>
                    <a:pt x="2486" y="1158"/>
                    <a:pt x="2316" y="985"/>
                  </a:cubicBezTo>
                  <a:cubicBezTo>
                    <a:pt x="2146" y="813"/>
                    <a:pt x="2009" y="674"/>
                    <a:pt x="1669" y="463"/>
                  </a:cubicBezTo>
                  <a:close/>
                </a:path>
              </a:pathLst>
            </a:custGeom>
            <a:gradFill rotWithShape="1">
              <a:gsLst>
                <a:gs pos="0">
                  <a:srgbClr val="0066CC"/>
                </a:gs>
                <a:gs pos="100000">
                  <a:srgbClr val="002F5E"/>
                </a:gs>
              </a:gsLst>
              <a:lin ang="5400000" scaled="1"/>
            </a:gradFill>
            <a:ln w="0" cap="flat" cmpd="sng">
              <a:solidFill>
                <a:srgbClr val="000066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8000" tIns="36000" rIns="18000" bIns="36000" anchor="ctr" anchorCtr="1"/>
            <a:lstStyle/>
            <a:p>
              <a:endParaRPr lang="en-US"/>
            </a:p>
          </p:txBody>
        </p:sp>
        <p:sp>
          <p:nvSpPr>
            <p:cNvPr id="26644" name="Freeform 15"/>
            <p:cNvSpPr>
              <a:spLocks/>
            </p:cNvSpPr>
            <p:nvPr/>
          </p:nvSpPr>
          <p:spPr bwMode="auto">
            <a:xfrm>
              <a:off x="3143" y="2315"/>
              <a:ext cx="1690" cy="1196"/>
            </a:xfrm>
            <a:custGeom>
              <a:avLst/>
              <a:gdLst>
                <a:gd name="T0" fmla="*/ 25 w 3072"/>
                <a:gd name="T1" fmla="*/ 1 h 2896"/>
                <a:gd name="T2" fmla="*/ 8 w 3072"/>
                <a:gd name="T3" fmla="*/ 0 h 2896"/>
                <a:gd name="T4" fmla="*/ 0 w 3072"/>
                <a:gd name="T5" fmla="*/ 0 h 2896"/>
                <a:gd name="T6" fmla="*/ 17 w 3072"/>
                <a:gd name="T7" fmla="*/ 1 h 2896"/>
                <a:gd name="T8" fmla="*/ 31 w 3072"/>
                <a:gd name="T9" fmla="*/ 2 h 2896"/>
                <a:gd name="T10" fmla="*/ 37 w 3072"/>
                <a:gd name="T11" fmla="*/ 3 h 2896"/>
                <a:gd name="T12" fmla="*/ 41 w 3072"/>
                <a:gd name="T13" fmla="*/ 5 h 2896"/>
                <a:gd name="T14" fmla="*/ 42 w 3072"/>
                <a:gd name="T15" fmla="*/ 6 h 2896"/>
                <a:gd name="T16" fmla="*/ 47 w 3072"/>
                <a:gd name="T17" fmla="*/ 6 h 2896"/>
                <a:gd name="T18" fmla="*/ 46 w 3072"/>
                <a:gd name="T19" fmla="*/ 5 h 2896"/>
                <a:gd name="T20" fmla="*/ 45 w 3072"/>
                <a:gd name="T21" fmla="*/ 4 h 2896"/>
                <a:gd name="T22" fmla="*/ 41 w 3072"/>
                <a:gd name="T23" fmla="*/ 3 h 2896"/>
                <a:gd name="T24" fmla="*/ 35 w 3072"/>
                <a:gd name="T25" fmla="*/ 2 h 2896"/>
                <a:gd name="T26" fmla="*/ 25 w 3072"/>
                <a:gd name="T27" fmla="*/ 1 h 28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072" h="2896">
                  <a:moveTo>
                    <a:pt x="1669" y="463"/>
                  </a:moveTo>
                  <a:cubicBezTo>
                    <a:pt x="1330" y="253"/>
                    <a:pt x="899" y="85"/>
                    <a:pt x="491" y="13"/>
                  </a:cubicBezTo>
                  <a:cubicBezTo>
                    <a:pt x="253" y="0"/>
                    <a:pt x="335" y="22"/>
                    <a:pt x="0" y="17"/>
                  </a:cubicBezTo>
                  <a:cubicBezTo>
                    <a:pt x="606" y="190"/>
                    <a:pt x="881" y="320"/>
                    <a:pt x="1128" y="421"/>
                  </a:cubicBezTo>
                  <a:cubicBezTo>
                    <a:pt x="1376" y="522"/>
                    <a:pt x="1825" y="863"/>
                    <a:pt x="2022" y="1065"/>
                  </a:cubicBezTo>
                  <a:cubicBezTo>
                    <a:pt x="2220" y="1267"/>
                    <a:pt x="2366" y="1457"/>
                    <a:pt x="2449" y="1621"/>
                  </a:cubicBezTo>
                  <a:cubicBezTo>
                    <a:pt x="2531" y="1785"/>
                    <a:pt x="2609" y="1983"/>
                    <a:pt x="2669" y="2215"/>
                  </a:cubicBezTo>
                  <a:cubicBezTo>
                    <a:pt x="2729" y="2446"/>
                    <a:pt x="2752" y="2543"/>
                    <a:pt x="2779" y="2896"/>
                  </a:cubicBezTo>
                  <a:cubicBezTo>
                    <a:pt x="2926" y="2892"/>
                    <a:pt x="3072" y="2888"/>
                    <a:pt x="3072" y="2888"/>
                  </a:cubicBezTo>
                  <a:lnTo>
                    <a:pt x="3017" y="2484"/>
                  </a:lnTo>
                  <a:cubicBezTo>
                    <a:pt x="2990" y="2337"/>
                    <a:pt x="2972" y="2164"/>
                    <a:pt x="2917" y="2000"/>
                  </a:cubicBezTo>
                  <a:cubicBezTo>
                    <a:pt x="2862" y="1836"/>
                    <a:pt x="2793" y="1663"/>
                    <a:pt x="2692" y="1495"/>
                  </a:cubicBezTo>
                  <a:cubicBezTo>
                    <a:pt x="2596" y="1326"/>
                    <a:pt x="2486" y="1158"/>
                    <a:pt x="2316" y="985"/>
                  </a:cubicBezTo>
                  <a:cubicBezTo>
                    <a:pt x="2146" y="813"/>
                    <a:pt x="2009" y="674"/>
                    <a:pt x="1669" y="463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BBC"/>
                </a:gs>
                <a:gs pos="100000">
                  <a:srgbClr val="004057"/>
                </a:gs>
              </a:gsLst>
              <a:lin ang="5400000" scaled="1"/>
            </a:gradFill>
            <a:ln w="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8000" tIns="36000" rIns="18000" bIns="36000" anchor="ctr" anchorCtr="1"/>
            <a:lstStyle/>
            <a:p>
              <a:endParaRPr lang="en-US"/>
            </a:p>
          </p:txBody>
        </p:sp>
        <p:sp>
          <p:nvSpPr>
            <p:cNvPr id="26645" name="Rectangle 16"/>
            <p:cNvSpPr>
              <a:spLocks noChangeArrowheads="1"/>
            </p:cNvSpPr>
            <p:nvPr/>
          </p:nvSpPr>
          <p:spPr bwMode="auto">
            <a:xfrm>
              <a:off x="2622" y="1860"/>
              <a:ext cx="1188" cy="161"/>
            </a:xfrm>
            <a:prstGeom prst="rect">
              <a:avLst/>
            </a:prstGeom>
            <a:solidFill>
              <a:srgbClr val="0000CC"/>
            </a:solidFill>
            <a:ln w="0" cap="rnd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lnSpc>
                  <a:spcPct val="85000"/>
                </a:lnSpc>
                <a:spcBef>
                  <a:spcPct val="20000"/>
                </a:spcBef>
                <a:buChar char="•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1pPr>
              <a:lvl2pPr marL="742950" indent="-285750" eaLnBrk="0" hangingPunct="0">
                <a:lnSpc>
                  <a:spcPct val="85000"/>
                </a:lnSpc>
                <a:spcBef>
                  <a:spcPct val="20000"/>
                </a:spcBef>
                <a:buChar char="–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lnSpc>
                  <a:spcPct val="85000"/>
                </a:lnSpc>
                <a:spcBef>
                  <a:spcPct val="20000"/>
                </a:spcBef>
                <a:buChar char="•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lnSpc>
                  <a:spcPct val="85000"/>
                </a:lnSpc>
                <a:spcBef>
                  <a:spcPct val="20000"/>
                </a:spcBef>
                <a:buChar char="–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lnSpc>
                  <a:spcPct val="85000"/>
                </a:lnSpc>
                <a:spcBef>
                  <a:spcPct val="20000"/>
                </a:spcBef>
                <a:buChar char="»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100">
                  <a:solidFill>
                    <a:srgbClr val="FFFFFF"/>
                  </a:solidFill>
                  <a:latin typeface="Arial" charset="0"/>
                </a:rPr>
                <a:t>High Power Li-ion </a:t>
              </a:r>
              <a:endParaRPr lang="fr-FR" altLang="en-US" sz="32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646" name="Rectangle 17"/>
            <p:cNvSpPr>
              <a:spLocks noChangeArrowheads="1"/>
            </p:cNvSpPr>
            <p:nvPr/>
          </p:nvSpPr>
          <p:spPr bwMode="auto">
            <a:xfrm>
              <a:off x="3286" y="2116"/>
              <a:ext cx="1182" cy="164"/>
            </a:xfrm>
            <a:prstGeom prst="rect">
              <a:avLst/>
            </a:prstGeom>
            <a:solidFill>
              <a:srgbClr val="0066CC"/>
            </a:solidFill>
            <a:ln w="0" algn="ctr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lnSpc>
                  <a:spcPct val="85000"/>
                </a:lnSpc>
                <a:spcBef>
                  <a:spcPct val="20000"/>
                </a:spcBef>
                <a:buChar char="•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1pPr>
              <a:lvl2pPr marL="742950" indent="-285750" eaLnBrk="0" hangingPunct="0">
                <a:lnSpc>
                  <a:spcPct val="85000"/>
                </a:lnSpc>
                <a:spcBef>
                  <a:spcPct val="20000"/>
                </a:spcBef>
                <a:buChar char="–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lnSpc>
                  <a:spcPct val="85000"/>
                </a:lnSpc>
                <a:spcBef>
                  <a:spcPct val="20000"/>
                </a:spcBef>
                <a:buChar char="•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lnSpc>
                  <a:spcPct val="85000"/>
                </a:lnSpc>
                <a:spcBef>
                  <a:spcPct val="20000"/>
                </a:spcBef>
                <a:buChar char="–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lnSpc>
                  <a:spcPct val="85000"/>
                </a:lnSpc>
                <a:spcBef>
                  <a:spcPct val="20000"/>
                </a:spcBef>
                <a:buChar char="»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100">
                  <a:solidFill>
                    <a:srgbClr val="FFFFFF"/>
                  </a:solidFill>
                  <a:latin typeface="Arial" charset="0"/>
                </a:rPr>
                <a:t>Medium Power Li-ion </a:t>
              </a:r>
              <a:endParaRPr lang="fr-FR" altLang="en-US" sz="11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647" name="Rectangle 18"/>
            <p:cNvSpPr>
              <a:spLocks noChangeArrowheads="1"/>
            </p:cNvSpPr>
            <p:nvPr/>
          </p:nvSpPr>
          <p:spPr bwMode="auto">
            <a:xfrm>
              <a:off x="3944" y="2375"/>
              <a:ext cx="1183" cy="161"/>
            </a:xfrm>
            <a:prstGeom prst="rect">
              <a:avLst/>
            </a:prstGeom>
            <a:solidFill>
              <a:srgbClr val="008BBC"/>
            </a:solidFill>
            <a:ln w="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lnSpc>
                  <a:spcPct val="85000"/>
                </a:lnSpc>
                <a:spcBef>
                  <a:spcPct val="20000"/>
                </a:spcBef>
                <a:buChar char="•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1pPr>
              <a:lvl2pPr marL="742950" indent="-285750" eaLnBrk="0" hangingPunct="0">
                <a:lnSpc>
                  <a:spcPct val="85000"/>
                </a:lnSpc>
                <a:spcBef>
                  <a:spcPct val="20000"/>
                </a:spcBef>
                <a:buChar char="–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lnSpc>
                  <a:spcPct val="85000"/>
                </a:lnSpc>
                <a:spcBef>
                  <a:spcPct val="20000"/>
                </a:spcBef>
                <a:buChar char="•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lnSpc>
                  <a:spcPct val="85000"/>
                </a:lnSpc>
                <a:spcBef>
                  <a:spcPct val="20000"/>
                </a:spcBef>
                <a:buChar char="–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lnSpc>
                  <a:spcPct val="85000"/>
                </a:lnSpc>
                <a:spcBef>
                  <a:spcPct val="20000"/>
                </a:spcBef>
                <a:buChar char="»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100">
                  <a:solidFill>
                    <a:srgbClr val="FFFFFF"/>
                  </a:solidFill>
                  <a:latin typeface="Arial" charset="0"/>
                </a:rPr>
                <a:t>High Energy Li-ion </a:t>
              </a:r>
              <a:endParaRPr lang="fr-FR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648" name="Rectangle 19"/>
            <p:cNvSpPr>
              <a:spLocks noChangeArrowheads="1"/>
            </p:cNvSpPr>
            <p:nvPr/>
          </p:nvSpPr>
          <p:spPr bwMode="auto">
            <a:xfrm>
              <a:off x="1549" y="1606"/>
              <a:ext cx="1596" cy="159"/>
            </a:xfrm>
            <a:prstGeom prst="rect">
              <a:avLst/>
            </a:prstGeom>
            <a:solidFill>
              <a:srgbClr val="000066"/>
            </a:solidFill>
            <a:ln w="0" cap="rnd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lnSpc>
                  <a:spcPct val="85000"/>
                </a:lnSpc>
                <a:spcBef>
                  <a:spcPct val="20000"/>
                </a:spcBef>
                <a:buChar char="•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1pPr>
              <a:lvl2pPr marL="742950" indent="-285750" eaLnBrk="0" hangingPunct="0">
                <a:lnSpc>
                  <a:spcPct val="85000"/>
                </a:lnSpc>
                <a:spcBef>
                  <a:spcPct val="20000"/>
                </a:spcBef>
                <a:buChar char="–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lnSpc>
                  <a:spcPct val="85000"/>
                </a:lnSpc>
                <a:spcBef>
                  <a:spcPct val="20000"/>
                </a:spcBef>
                <a:buChar char="•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lnSpc>
                  <a:spcPct val="85000"/>
                </a:lnSpc>
                <a:spcBef>
                  <a:spcPct val="20000"/>
                </a:spcBef>
                <a:buChar char="–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lnSpc>
                  <a:spcPct val="85000"/>
                </a:lnSpc>
                <a:spcBef>
                  <a:spcPct val="20000"/>
                </a:spcBef>
                <a:buChar char="»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100">
                  <a:solidFill>
                    <a:srgbClr val="FFFFFF"/>
                  </a:solidFill>
                  <a:latin typeface="Arial" charset="0"/>
                </a:rPr>
                <a:t>Very-High Power Li-ion </a:t>
              </a:r>
              <a:endParaRPr lang="fr-FR" altLang="en-US" sz="11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649" name="Rectangle 20"/>
            <p:cNvSpPr>
              <a:spLocks noChangeArrowheads="1"/>
            </p:cNvSpPr>
            <p:nvPr/>
          </p:nvSpPr>
          <p:spPr bwMode="auto">
            <a:xfrm>
              <a:off x="1081" y="1340"/>
              <a:ext cx="1591" cy="160"/>
            </a:xfrm>
            <a:prstGeom prst="rect">
              <a:avLst/>
            </a:prstGeom>
            <a:solidFill>
              <a:srgbClr val="000000"/>
            </a:solidFill>
            <a:ln w="0" cap="rnd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lnSpc>
                  <a:spcPct val="85000"/>
                </a:lnSpc>
                <a:spcBef>
                  <a:spcPct val="20000"/>
                </a:spcBef>
                <a:buChar char="•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1pPr>
              <a:lvl2pPr marL="742950" indent="-285750" eaLnBrk="0" hangingPunct="0">
                <a:lnSpc>
                  <a:spcPct val="85000"/>
                </a:lnSpc>
                <a:spcBef>
                  <a:spcPct val="20000"/>
                </a:spcBef>
                <a:buChar char="–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lnSpc>
                  <a:spcPct val="85000"/>
                </a:lnSpc>
                <a:spcBef>
                  <a:spcPct val="20000"/>
                </a:spcBef>
                <a:buChar char="•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lnSpc>
                  <a:spcPct val="85000"/>
                </a:lnSpc>
                <a:spcBef>
                  <a:spcPct val="20000"/>
                </a:spcBef>
                <a:buChar char="–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lnSpc>
                  <a:spcPct val="85000"/>
                </a:lnSpc>
                <a:spcBef>
                  <a:spcPct val="20000"/>
                </a:spcBef>
                <a:buChar char="»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100">
                  <a:solidFill>
                    <a:srgbClr val="FFFFFF"/>
                  </a:solidFill>
                  <a:latin typeface="Arial" charset="0"/>
                </a:rPr>
                <a:t>Ultra-High Power Li-ion</a:t>
              </a:r>
              <a:endParaRPr lang="fr-FR" altLang="en-US" sz="11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650" name="Freeform 23"/>
            <p:cNvSpPr>
              <a:spLocks/>
            </p:cNvSpPr>
            <p:nvPr/>
          </p:nvSpPr>
          <p:spPr bwMode="auto">
            <a:xfrm>
              <a:off x="2608" y="2341"/>
              <a:ext cx="1690" cy="1196"/>
            </a:xfrm>
            <a:custGeom>
              <a:avLst/>
              <a:gdLst>
                <a:gd name="T0" fmla="*/ 25 w 3072"/>
                <a:gd name="T1" fmla="*/ 1 h 2896"/>
                <a:gd name="T2" fmla="*/ 8 w 3072"/>
                <a:gd name="T3" fmla="*/ 0 h 2896"/>
                <a:gd name="T4" fmla="*/ 0 w 3072"/>
                <a:gd name="T5" fmla="*/ 0 h 2896"/>
                <a:gd name="T6" fmla="*/ 17 w 3072"/>
                <a:gd name="T7" fmla="*/ 1 h 2896"/>
                <a:gd name="T8" fmla="*/ 31 w 3072"/>
                <a:gd name="T9" fmla="*/ 2 h 2896"/>
                <a:gd name="T10" fmla="*/ 37 w 3072"/>
                <a:gd name="T11" fmla="*/ 3 h 2896"/>
                <a:gd name="T12" fmla="*/ 41 w 3072"/>
                <a:gd name="T13" fmla="*/ 5 h 2896"/>
                <a:gd name="T14" fmla="*/ 42 w 3072"/>
                <a:gd name="T15" fmla="*/ 6 h 2896"/>
                <a:gd name="T16" fmla="*/ 47 w 3072"/>
                <a:gd name="T17" fmla="*/ 6 h 2896"/>
                <a:gd name="T18" fmla="*/ 46 w 3072"/>
                <a:gd name="T19" fmla="*/ 5 h 2896"/>
                <a:gd name="T20" fmla="*/ 45 w 3072"/>
                <a:gd name="T21" fmla="*/ 4 h 2896"/>
                <a:gd name="T22" fmla="*/ 41 w 3072"/>
                <a:gd name="T23" fmla="*/ 3 h 2896"/>
                <a:gd name="T24" fmla="*/ 35 w 3072"/>
                <a:gd name="T25" fmla="*/ 2 h 2896"/>
                <a:gd name="T26" fmla="*/ 25 w 3072"/>
                <a:gd name="T27" fmla="*/ 1 h 28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072" h="2896">
                  <a:moveTo>
                    <a:pt x="1669" y="463"/>
                  </a:moveTo>
                  <a:cubicBezTo>
                    <a:pt x="1330" y="253"/>
                    <a:pt x="899" y="85"/>
                    <a:pt x="491" y="13"/>
                  </a:cubicBezTo>
                  <a:cubicBezTo>
                    <a:pt x="253" y="0"/>
                    <a:pt x="335" y="22"/>
                    <a:pt x="0" y="17"/>
                  </a:cubicBezTo>
                  <a:cubicBezTo>
                    <a:pt x="606" y="190"/>
                    <a:pt x="881" y="320"/>
                    <a:pt x="1128" y="421"/>
                  </a:cubicBezTo>
                  <a:cubicBezTo>
                    <a:pt x="1376" y="522"/>
                    <a:pt x="1825" y="863"/>
                    <a:pt x="2022" y="1065"/>
                  </a:cubicBezTo>
                  <a:cubicBezTo>
                    <a:pt x="2220" y="1267"/>
                    <a:pt x="2366" y="1457"/>
                    <a:pt x="2449" y="1621"/>
                  </a:cubicBezTo>
                  <a:cubicBezTo>
                    <a:pt x="2531" y="1785"/>
                    <a:pt x="2609" y="1983"/>
                    <a:pt x="2669" y="2215"/>
                  </a:cubicBezTo>
                  <a:cubicBezTo>
                    <a:pt x="2729" y="2446"/>
                    <a:pt x="2752" y="2543"/>
                    <a:pt x="2779" y="2896"/>
                  </a:cubicBezTo>
                  <a:cubicBezTo>
                    <a:pt x="2926" y="2892"/>
                    <a:pt x="3072" y="2888"/>
                    <a:pt x="3072" y="2888"/>
                  </a:cubicBezTo>
                  <a:lnTo>
                    <a:pt x="3017" y="2484"/>
                  </a:lnTo>
                  <a:cubicBezTo>
                    <a:pt x="2990" y="2337"/>
                    <a:pt x="2972" y="2164"/>
                    <a:pt x="2917" y="2000"/>
                  </a:cubicBezTo>
                  <a:cubicBezTo>
                    <a:pt x="2862" y="1836"/>
                    <a:pt x="2793" y="1663"/>
                    <a:pt x="2692" y="1495"/>
                  </a:cubicBezTo>
                  <a:cubicBezTo>
                    <a:pt x="2596" y="1326"/>
                    <a:pt x="2486" y="1158"/>
                    <a:pt x="2316" y="985"/>
                  </a:cubicBezTo>
                  <a:cubicBezTo>
                    <a:pt x="2146" y="813"/>
                    <a:pt x="2009" y="674"/>
                    <a:pt x="1669" y="463"/>
                  </a:cubicBezTo>
                  <a:close/>
                </a:path>
              </a:pathLst>
            </a:custGeom>
            <a:gradFill rotWithShape="1">
              <a:gsLst>
                <a:gs pos="0">
                  <a:srgbClr val="CC99FF"/>
                </a:gs>
                <a:gs pos="100000">
                  <a:srgbClr val="5E4776"/>
                </a:gs>
              </a:gsLst>
              <a:lin ang="5400000" scaled="1"/>
            </a:gradFill>
            <a:ln w="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8000" tIns="36000" rIns="18000" bIns="36000" anchor="ctr" anchorCtr="1"/>
            <a:lstStyle/>
            <a:p>
              <a:endParaRPr lang="en-US"/>
            </a:p>
          </p:txBody>
        </p:sp>
        <p:sp>
          <p:nvSpPr>
            <p:cNvPr id="26651" name="Freeform 24"/>
            <p:cNvSpPr>
              <a:spLocks/>
            </p:cNvSpPr>
            <p:nvPr/>
          </p:nvSpPr>
          <p:spPr bwMode="auto">
            <a:xfrm>
              <a:off x="2193" y="2080"/>
              <a:ext cx="756" cy="399"/>
            </a:xfrm>
            <a:custGeom>
              <a:avLst/>
              <a:gdLst>
                <a:gd name="T0" fmla="*/ 0 w 691049"/>
                <a:gd name="T1" fmla="*/ 0 h 419759"/>
                <a:gd name="T2" fmla="*/ 0 w 691049"/>
                <a:gd name="T3" fmla="*/ 0 h 419759"/>
                <a:gd name="T4" fmla="*/ 0 w 691049"/>
                <a:gd name="T5" fmla="*/ 0 h 419759"/>
                <a:gd name="T6" fmla="*/ 0 w 691049"/>
                <a:gd name="T7" fmla="*/ 0 h 419759"/>
                <a:gd name="T8" fmla="*/ 0 w 691049"/>
                <a:gd name="T9" fmla="*/ 0 h 419759"/>
                <a:gd name="T10" fmla="*/ 0 w 691049"/>
                <a:gd name="T11" fmla="*/ 0 h 419759"/>
                <a:gd name="T12" fmla="*/ 0 w 691049"/>
                <a:gd name="T13" fmla="*/ 0 h 419759"/>
                <a:gd name="T14" fmla="*/ 0 w 691049"/>
                <a:gd name="T15" fmla="*/ 0 h 419759"/>
                <a:gd name="T16" fmla="*/ 0 w 691049"/>
                <a:gd name="T17" fmla="*/ 0 h 419759"/>
                <a:gd name="T18" fmla="*/ 0 w 691049"/>
                <a:gd name="T19" fmla="*/ 0 h 419759"/>
                <a:gd name="T20" fmla="*/ 0 w 691049"/>
                <a:gd name="T21" fmla="*/ 0 h 419759"/>
                <a:gd name="T22" fmla="*/ 0 w 691049"/>
                <a:gd name="T23" fmla="*/ 0 h 419759"/>
                <a:gd name="T24" fmla="*/ 0 w 691049"/>
                <a:gd name="T25" fmla="*/ 0 h 4197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91049" h="419759">
                  <a:moveTo>
                    <a:pt x="264757" y="10763"/>
                  </a:moveTo>
                  <a:cubicBezTo>
                    <a:pt x="218409" y="8641"/>
                    <a:pt x="74041" y="662"/>
                    <a:pt x="8981" y="0"/>
                  </a:cubicBezTo>
                  <a:cubicBezTo>
                    <a:pt x="0" y="9252"/>
                    <a:pt x="159945" y="46026"/>
                    <a:pt x="210874" y="66277"/>
                  </a:cubicBezTo>
                  <a:cubicBezTo>
                    <a:pt x="264411" y="85200"/>
                    <a:pt x="287463" y="84085"/>
                    <a:pt x="330206" y="113542"/>
                  </a:cubicBezTo>
                  <a:cubicBezTo>
                    <a:pt x="372949" y="142998"/>
                    <a:pt x="435611" y="191982"/>
                    <a:pt x="467331" y="243018"/>
                  </a:cubicBezTo>
                  <a:cubicBezTo>
                    <a:pt x="499052" y="294055"/>
                    <a:pt x="504414" y="326862"/>
                    <a:pt x="520531" y="419759"/>
                  </a:cubicBezTo>
                  <a:cubicBezTo>
                    <a:pt x="605791" y="419759"/>
                    <a:pt x="691049" y="419759"/>
                    <a:pt x="691049" y="419759"/>
                  </a:cubicBezTo>
                  <a:lnTo>
                    <a:pt x="680390" y="355009"/>
                  </a:lnTo>
                  <a:cubicBezTo>
                    <a:pt x="675064" y="331390"/>
                    <a:pt x="671470" y="303790"/>
                    <a:pt x="660812" y="277518"/>
                  </a:cubicBezTo>
                  <a:cubicBezTo>
                    <a:pt x="650155" y="251114"/>
                    <a:pt x="636771" y="223515"/>
                    <a:pt x="617191" y="196448"/>
                  </a:cubicBezTo>
                  <a:cubicBezTo>
                    <a:pt x="598077" y="172290"/>
                    <a:pt x="578173" y="155846"/>
                    <a:pt x="555015" y="136285"/>
                  </a:cubicBezTo>
                  <a:cubicBezTo>
                    <a:pt x="531857" y="116724"/>
                    <a:pt x="526620" y="100004"/>
                    <a:pt x="478244" y="79084"/>
                  </a:cubicBezTo>
                  <a:cubicBezTo>
                    <a:pt x="419504" y="48137"/>
                    <a:pt x="353939" y="29905"/>
                    <a:pt x="264757" y="10763"/>
                  </a:cubicBez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5400000" scaled="1"/>
            </a:gradFill>
            <a:ln w="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26652" name="Rectangle 25"/>
            <p:cNvSpPr>
              <a:spLocks noChangeArrowheads="1"/>
            </p:cNvSpPr>
            <p:nvPr/>
          </p:nvSpPr>
          <p:spPr bwMode="auto">
            <a:xfrm>
              <a:off x="2562" y="2251"/>
              <a:ext cx="445" cy="170"/>
            </a:xfrm>
            <a:prstGeom prst="rect">
              <a:avLst/>
            </a:prstGeom>
            <a:solidFill>
              <a:srgbClr val="B2B2B2"/>
            </a:solidFill>
            <a:ln w="0">
              <a:solidFill>
                <a:srgbClr val="5F5F5F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>
              <a:lvl1pPr eaLnBrk="0" hangingPunct="0">
                <a:lnSpc>
                  <a:spcPct val="85000"/>
                </a:lnSpc>
                <a:spcBef>
                  <a:spcPct val="20000"/>
                </a:spcBef>
                <a:buChar char="•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1pPr>
              <a:lvl2pPr marL="742950" indent="-285750" eaLnBrk="0" hangingPunct="0">
                <a:lnSpc>
                  <a:spcPct val="85000"/>
                </a:lnSpc>
                <a:spcBef>
                  <a:spcPct val="20000"/>
                </a:spcBef>
                <a:buChar char="–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lnSpc>
                  <a:spcPct val="85000"/>
                </a:lnSpc>
                <a:spcBef>
                  <a:spcPct val="20000"/>
                </a:spcBef>
                <a:buChar char="•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lnSpc>
                  <a:spcPct val="85000"/>
                </a:lnSpc>
                <a:spcBef>
                  <a:spcPct val="20000"/>
                </a:spcBef>
                <a:buChar char="–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lnSpc>
                  <a:spcPct val="85000"/>
                </a:lnSpc>
                <a:spcBef>
                  <a:spcPct val="20000"/>
                </a:spcBef>
                <a:buChar char="»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100">
                  <a:solidFill>
                    <a:srgbClr val="000000"/>
                  </a:solidFill>
                  <a:latin typeface="Arial" charset="0"/>
                </a:rPr>
                <a:t>AgO-Zn</a:t>
              </a:r>
              <a:endParaRPr lang="fr-FR" altLang="en-US" sz="11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653" name="Rectangle 26"/>
            <p:cNvSpPr>
              <a:spLocks noChangeArrowheads="1"/>
            </p:cNvSpPr>
            <p:nvPr/>
          </p:nvSpPr>
          <p:spPr bwMode="auto">
            <a:xfrm>
              <a:off x="2881" y="3113"/>
              <a:ext cx="1273" cy="161"/>
            </a:xfrm>
            <a:prstGeom prst="rect">
              <a:avLst/>
            </a:prstGeom>
            <a:solidFill>
              <a:srgbClr val="CC99FF"/>
            </a:solidFill>
            <a:ln w="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lnSpc>
                  <a:spcPct val="85000"/>
                </a:lnSpc>
                <a:spcBef>
                  <a:spcPct val="20000"/>
                </a:spcBef>
                <a:buChar char="•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1pPr>
              <a:lvl2pPr marL="742950" indent="-285750" eaLnBrk="0" hangingPunct="0">
                <a:lnSpc>
                  <a:spcPct val="85000"/>
                </a:lnSpc>
                <a:spcBef>
                  <a:spcPct val="20000"/>
                </a:spcBef>
                <a:buChar char="–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lnSpc>
                  <a:spcPct val="85000"/>
                </a:lnSpc>
                <a:spcBef>
                  <a:spcPct val="20000"/>
                </a:spcBef>
                <a:buChar char="•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lnSpc>
                  <a:spcPct val="85000"/>
                </a:lnSpc>
                <a:spcBef>
                  <a:spcPct val="20000"/>
                </a:spcBef>
                <a:buChar char="–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lnSpc>
                  <a:spcPct val="85000"/>
                </a:lnSpc>
                <a:spcBef>
                  <a:spcPct val="20000"/>
                </a:spcBef>
                <a:buChar char="»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100">
                  <a:solidFill>
                    <a:srgbClr val="FFFFFF"/>
                  </a:solidFill>
                  <a:latin typeface="Arial" charset="0"/>
                </a:rPr>
                <a:t>High Energy LFP</a:t>
              </a:r>
              <a:endParaRPr lang="fr-FR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654" name="Freeform 27"/>
            <p:cNvSpPr>
              <a:spLocks/>
            </p:cNvSpPr>
            <p:nvPr/>
          </p:nvSpPr>
          <p:spPr bwMode="auto">
            <a:xfrm>
              <a:off x="936" y="1697"/>
              <a:ext cx="1532" cy="603"/>
            </a:xfrm>
            <a:custGeom>
              <a:avLst/>
              <a:gdLst>
                <a:gd name="T0" fmla="*/ 12 w 3072"/>
                <a:gd name="T1" fmla="*/ 0 h 2896"/>
                <a:gd name="T2" fmla="*/ 3 w 3072"/>
                <a:gd name="T3" fmla="*/ 0 h 2896"/>
                <a:gd name="T4" fmla="*/ 0 w 3072"/>
                <a:gd name="T5" fmla="*/ 0 h 2896"/>
                <a:gd name="T6" fmla="*/ 8 w 3072"/>
                <a:gd name="T7" fmla="*/ 0 h 2896"/>
                <a:gd name="T8" fmla="*/ 15 w 3072"/>
                <a:gd name="T9" fmla="*/ 0 h 2896"/>
                <a:gd name="T10" fmla="*/ 19 w 3072"/>
                <a:gd name="T11" fmla="*/ 0 h 2896"/>
                <a:gd name="T12" fmla="*/ 20 w 3072"/>
                <a:gd name="T13" fmla="*/ 0 h 2896"/>
                <a:gd name="T14" fmla="*/ 21 w 3072"/>
                <a:gd name="T15" fmla="*/ 0 h 2896"/>
                <a:gd name="T16" fmla="*/ 23 w 3072"/>
                <a:gd name="T17" fmla="*/ 0 h 2896"/>
                <a:gd name="T18" fmla="*/ 23 w 3072"/>
                <a:gd name="T19" fmla="*/ 0 h 2896"/>
                <a:gd name="T20" fmla="*/ 22 w 3072"/>
                <a:gd name="T21" fmla="*/ 0 h 2896"/>
                <a:gd name="T22" fmla="*/ 20 w 3072"/>
                <a:gd name="T23" fmla="*/ 0 h 2896"/>
                <a:gd name="T24" fmla="*/ 17 w 3072"/>
                <a:gd name="T25" fmla="*/ 0 h 2896"/>
                <a:gd name="T26" fmla="*/ 12 w 3072"/>
                <a:gd name="T27" fmla="*/ 0 h 28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072" h="2896">
                  <a:moveTo>
                    <a:pt x="1669" y="463"/>
                  </a:moveTo>
                  <a:cubicBezTo>
                    <a:pt x="1330" y="253"/>
                    <a:pt x="899" y="85"/>
                    <a:pt x="491" y="13"/>
                  </a:cubicBezTo>
                  <a:cubicBezTo>
                    <a:pt x="253" y="0"/>
                    <a:pt x="335" y="22"/>
                    <a:pt x="0" y="17"/>
                  </a:cubicBezTo>
                  <a:cubicBezTo>
                    <a:pt x="606" y="190"/>
                    <a:pt x="881" y="320"/>
                    <a:pt x="1128" y="421"/>
                  </a:cubicBezTo>
                  <a:cubicBezTo>
                    <a:pt x="1376" y="522"/>
                    <a:pt x="1825" y="863"/>
                    <a:pt x="2022" y="1065"/>
                  </a:cubicBezTo>
                  <a:cubicBezTo>
                    <a:pt x="2220" y="1267"/>
                    <a:pt x="2366" y="1457"/>
                    <a:pt x="2449" y="1621"/>
                  </a:cubicBezTo>
                  <a:cubicBezTo>
                    <a:pt x="2531" y="1785"/>
                    <a:pt x="2609" y="1983"/>
                    <a:pt x="2669" y="2215"/>
                  </a:cubicBezTo>
                  <a:cubicBezTo>
                    <a:pt x="2729" y="2446"/>
                    <a:pt x="2752" y="2543"/>
                    <a:pt x="2779" y="2896"/>
                  </a:cubicBezTo>
                  <a:cubicBezTo>
                    <a:pt x="2926" y="2892"/>
                    <a:pt x="3072" y="2888"/>
                    <a:pt x="3072" y="2888"/>
                  </a:cubicBezTo>
                  <a:lnTo>
                    <a:pt x="3017" y="2484"/>
                  </a:lnTo>
                  <a:cubicBezTo>
                    <a:pt x="2990" y="2337"/>
                    <a:pt x="2972" y="2164"/>
                    <a:pt x="2917" y="2000"/>
                  </a:cubicBezTo>
                  <a:cubicBezTo>
                    <a:pt x="2862" y="1836"/>
                    <a:pt x="2793" y="1663"/>
                    <a:pt x="2692" y="1495"/>
                  </a:cubicBezTo>
                  <a:cubicBezTo>
                    <a:pt x="2596" y="1326"/>
                    <a:pt x="2486" y="1158"/>
                    <a:pt x="2316" y="985"/>
                  </a:cubicBezTo>
                  <a:cubicBezTo>
                    <a:pt x="2146" y="813"/>
                    <a:pt x="2009" y="674"/>
                    <a:pt x="1669" y="463"/>
                  </a:cubicBezTo>
                  <a:close/>
                </a:path>
              </a:pathLst>
            </a:custGeom>
            <a:gradFill rotWithShape="1">
              <a:gsLst>
                <a:gs pos="0">
                  <a:srgbClr val="CC99FF"/>
                </a:gs>
                <a:gs pos="100000">
                  <a:srgbClr val="5E4776"/>
                </a:gs>
              </a:gsLst>
              <a:lin ang="5400000" scaled="1"/>
            </a:gradFill>
            <a:ln w="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8000" tIns="36000" rIns="18000" bIns="36000" anchor="ctr" anchorCtr="1"/>
            <a:lstStyle/>
            <a:p>
              <a:endParaRPr lang="en-US"/>
            </a:p>
          </p:txBody>
        </p:sp>
        <p:sp>
          <p:nvSpPr>
            <p:cNvPr id="26655" name="Rectangle 28"/>
            <p:cNvSpPr>
              <a:spLocks noChangeArrowheads="1"/>
            </p:cNvSpPr>
            <p:nvPr/>
          </p:nvSpPr>
          <p:spPr bwMode="auto">
            <a:xfrm>
              <a:off x="961" y="1921"/>
              <a:ext cx="1418" cy="161"/>
            </a:xfrm>
            <a:prstGeom prst="rect">
              <a:avLst/>
            </a:prstGeom>
            <a:solidFill>
              <a:srgbClr val="CC99FF"/>
            </a:solidFill>
            <a:ln w="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lnSpc>
                  <a:spcPct val="85000"/>
                </a:lnSpc>
                <a:spcBef>
                  <a:spcPct val="20000"/>
                </a:spcBef>
                <a:buChar char="•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1pPr>
              <a:lvl2pPr marL="742950" indent="-285750" eaLnBrk="0" hangingPunct="0">
                <a:lnSpc>
                  <a:spcPct val="85000"/>
                </a:lnSpc>
                <a:spcBef>
                  <a:spcPct val="20000"/>
                </a:spcBef>
                <a:buChar char="–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lnSpc>
                  <a:spcPct val="85000"/>
                </a:lnSpc>
                <a:spcBef>
                  <a:spcPct val="20000"/>
                </a:spcBef>
                <a:buChar char="•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lnSpc>
                  <a:spcPct val="85000"/>
                </a:lnSpc>
                <a:spcBef>
                  <a:spcPct val="20000"/>
                </a:spcBef>
                <a:buChar char="–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lnSpc>
                  <a:spcPct val="85000"/>
                </a:lnSpc>
                <a:spcBef>
                  <a:spcPct val="20000"/>
                </a:spcBef>
                <a:buChar char="»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100">
                  <a:solidFill>
                    <a:srgbClr val="FFFFFF"/>
                  </a:solidFill>
                  <a:latin typeface="Arial" charset="0"/>
                </a:rPr>
                <a:t>High Power LFP</a:t>
              </a:r>
              <a:endParaRPr lang="fr-FR" altLang="en-US" sz="110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0" name="Freeform 29"/>
          <p:cNvSpPr/>
          <p:nvPr/>
        </p:nvSpPr>
        <p:spPr>
          <a:xfrm>
            <a:off x="1025525" y="2403475"/>
            <a:ext cx="7219950" cy="2001838"/>
          </a:xfrm>
          <a:custGeom>
            <a:avLst/>
            <a:gdLst>
              <a:gd name="connsiteX0" fmla="*/ 7220609 w 7220609"/>
              <a:gd name="connsiteY0" fmla="*/ 0 h 2002221"/>
              <a:gd name="connsiteX1" fmla="*/ 6495395 w 7220609"/>
              <a:gd name="connsiteY1" fmla="*/ 47297 h 2002221"/>
              <a:gd name="connsiteX2" fmla="*/ 4335519 w 7220609"/>
              <a:gd name="connsiteY2" fmla="*/ 204952 h 2002221"/>
              <a:gd name="connsiteX3" fmla="*/ 3153105 w 7220609"/>
              <a:gd name="connsiteY3" fmla="*/ 331076 h 2002221"/>
              <a:gd name="connsiteX4" fmla="*/ 2175643 w 7220609"/>
              <a:gd name="connsiteY4" fmla="*/ 457200 h 2002221"/>
              <a:gd name="connsiteX5" fmla="*/ 961698 w 7220609"/>
              <a:gd name="connsiteY5" fmla="*/ 804042 h 2002221"/>
              <a:gd name="connsiteX6" fmla="*/ 157657 w 7220609"/>
              <a:gd name="connsiteY6" fmla="*/ 1560787 h 2002221"/>
              <a:gd name="connsiteX7" fmla="*/ 2 w 7220609"/>
              <a:gd name="connsiteY7" fmla="*/ 2002221 h 2002221"/>
              <a:gd name="connsiteX8" fmla="*/ 2 w 7220609"/>
              <a:gd name="connsiteY8" fmla="*/ 2002221 h 200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0609" h="2002221">
                <a:moveTo>
                  <a:pt x="7220609" y="0"/>
                </a:moveTo>
                <a:lnTo>
                  <a:pt x="6495395" y="47297"/>
                </a:lnTo>
                <a:lnTo>
                  <a:pt x="4335519" y="204952"/>
                </a:lnTo>
                <a:cubicBezTo>
                  <a:pt x="3778471" y="252248"/>
                  <a:pt x="3513084" y="289035"/>
                  <a:pt x="3153105" y="331076"/>
                </a:cubicBezTo>
                <a:cubicBezTo>
                  <a:pt x="2793126" y="373117"/>
                  <a:pt x="2540877" y="378372"/>
                  <a:pt x="2175643" y="457200"/>
                </a:cubicBezTo>
                <a:cubicBezTo>
                  <a:pt x="1810408" y="536028"/>
                  <a:pt x="1298029" y="620111"/>
                  <a:pt x="961698" y="804042"/>
                </a:cubicBezTo>
                <a:cubicBezTo>
                  <a:pt x="625367" y="987973"/>
                  <a:pt x="317940" y="1361091"/>
                  <a:pt x="157657" y="1560787"/>
                </a:cubicBezTo>
                <a:cubicBezTo>
                  <a:pt x="-2626" y="1760483"/>
                  <a:pt x="2" y="2002221"/>
                  <a:pt x="2" y="2002221"/>
                </a:cubicBezTo>
                <a:lnTo>
                  <a:pt x="2" y="2002221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200400" y="2189163"/>
            <a:ext cx="1087438" cy="6318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29" name="TextBox 31"/>
          <p:cNvSpPr txBox="1">
            <a:spLocks noChangeArrowheads="1"/>
          </p:cNvSpPr>
          <p:nvPr/>
        </p:nvSpPr>
        <p:spPr bwMode="auto">
          <a:xfrm>
            <a:off x="6140450" y="920750"/>
            <a:ext cx="2105025" cy="646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0000"/>
              </a:spcBef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Target operational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P/E Ratio and C-rate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4178300" y="1536700"/>
            <a:ext cx="2768600" cy="838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LFP for Medium-Rate Ops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09600" y="6096000"/>
            <a:ext cx="77422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~20% Energy Density Reduction for Increase in Safety</a:t>
            </a:r>
          </a:p>
        </p:txBody>
      </p:sp>
      <p:sp>
        <p:nvSpPr>
          <p:cNvPr id="37" name="Left-Right Arrow 36"/>
          <p:cNvSpPr/>
          <p:nvPr/>
        </p:nvSpPr>
        <p:spPr>
          <a:xfrm rot="21202084" flipV="1">
            <a:off x="3338513" y="2333625"/>
            <a:ext cx="835025" cy="301625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245475" y="2189163"/>
            <a:ext cx="458788" cy="4492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605197" y="114300"/>
            <a:ext cx="79660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2pPr>
            <a:lvl3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3pPr>
            <a:lvl4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4pPr>
            <a:lvl5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en-US" sz="3200" dirty="0" smtClean="0"/>
              <a:t>Battery Safety: Heat Release </a:t>
            </a:r>
          </a:p>
          <a:p>
            <a:pPr>
              <a:defRPr/>
            </a:pPr>
            <a:r>
              <a:rPr lang="en-US" sz="3200" dirty="0" smtClean="0"/>
              <a:t>Under Abuse/Failure</a:t>
            </a:r>
            <a:endParaRPr lang="en-US" sz="3200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4924" y="1679827"/>
            <a:ext cx="5845175" cy="3811587"/>
            <a:chOff x="1172000" y="1309952"/>
            <a:chExt cx="6800000" cy="4348505"/>
          </a:xfrm>
        </p:grpSpPr>
        <p:pic>
          <p:nvPicPr>
            <p:cNvPr id="5" name="Snagit_PPTC88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000" y="1309952"/>
              <a:ext cx="6800000" cy="4238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965277" y="1833635"/>
              <a:ext cx="4366339" cy="3824822"/>
              <a:chOff x="1965277" y="1833635"/>
              <a:chExt cx="4366339" cy="3824822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121266" y="1833366"/>
                <a:ext cx="4210755" cy="35135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400" dirty="0">
                    <a:latin typeface="Calibri" pitchFamily="34" charset="0"/>
                    <a:cs typeface="Calibri" pitchFamily="34" charset="0"/>
                  </a:rPr>
                  <a:t>LFP Minimal Heat Release at Elevated Temps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66133" y="5397655"/>
                <a:ext cx="1076698" cy="26080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050" dirty="0"/>
                  <a:t>Courtesy: </a:t>
                </a:r>
                <a:r>
                  <a:rPr lang="en-US" sz="1050" dirty="0" err="1"/>
                  <a:t>Saft</a:t>
                </a:r>
                <a:endParaRPr lang="en-US" sz="1050" dirty="0"/>
              </a:p>
            </p:txBody>
          </p:sp>
        </p:grpSp>
      </p:grpSp>
      <p:pic>
        <p:nvPicPr>
          <p:cNvPr id="9" name="Picture 2" descr="http://m.eet.com/media/1179014/figure_1_arcx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24" y="3662620"/>
            <a:ext cx="49815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>
            <a:stCxn id="7" idx="3"/>
          </p:cNvCxnSpPr>
          <p:nvPr/>
        </p:nvCxnSpPr>
        <p:spPr>
          <a:xfrm>
            <a:off x="4470399" y="2292602"/>
            <a:ext cx="571500" cy="2266955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56149" y="6405406"/>
            <a:ext cx="94138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/>
              <a:t>Courtesy: SNL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5099" y="6167689"/>
            <a:ext cx="3505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latin typeface="+mn-lt"/>
              </a:rPr>
              <a:t>Electrolyte, separator and negative electrode are still thermal contributors</a:t>
            </a:r>
          </a:p>
        </p:txBody>
      </p:sp>
      <p:sp>
        <p:nvSpPr>
          <p:cNvPr id="13" name="Down Arrow 12"/>
          <p:cNvSpPr/>
          <p:nvPr/>
        </p:nvSpPr>
        <p:spPr>
          <a:xfrm rot="10800000">
            <a:off x="1346199" y="5339014"/>
            <a:ext cx="1143000" cy="895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5646737" y="2295783"/>
            <a:ext cx="3505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0000"/>
              </a:spcBef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Minimal positive electrode contribution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7251699" y="2865695"/>
            <a:ext cx="201613" cy="3387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12364" y="1033496"/>
            <a:ext cx="6694974" cy="646331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Lithium Iron Phosphate (LFP) Optimal Near-Term Selection </a:t>
            </a:r>
          </a:p>
          <a:p>
            <a:pPr algn="ctr"/>
            <a:r>
              <a:rPr lang="en-US" sz="1800" dirty="0" smtClean="0"/>
              <a:t>Li-ion Chemistry for Power, Impedance and Safety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02952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Combined Electric Ship With Storage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47" y="5097391"/>
            <a:ext cx="2679714" cy="1297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383" y="6395246"/>
            <a:ext cx="4637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Higher Efficiency of Power Utilization for Electrical and Propulsion Loads</a:t>
            </a:r>
          </a:p>
          <a:p>
            <a:r>
              <a:rPr lang="en-US" sz="800" dirty="0" smtClean="0"/>
              <a:t>Source: Doerry et. al, 2010</a:t>
            </a:r>
            <a:endParaRPr lang="en-US" sz="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13" y="1679243"/>
            <a:ext cx="1643243" cy="110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77904" y="2787859"/>
            <a:ext cx="21451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Optimization of Plant </a:t>
            </a:r>
            <a:r>
              <a:rPr lang="en-US" sz="1100" dirty="0" err="1" smtClean="0"/>
              <a:t>Genset</a:t>
            </a:r>
            <a:r>
              <a:rPr lang="en-US" sz="1100" dirty="0" smtClean="0"/>
              <a:t> </a:t>
            </a:r>
          </a:p>
          <a:p>
            <a:r>
              <a:rPr lang="en-US" sz="1100" dirty="0" smtClean="0"/>
              <a:t>Lineup and Loading</a:t>
            </a:r>
            <a:endParaRPr lang="en-US" dirty="0"/>
          </a:p>
        </p:txBody>
      </p:sp>
      <p:pic>
        <p:nvPicPr>
          <p:cNvPr id="7" name="Picture 103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47" y="3286384"/>
            <a:ext cx="1733971" cy="13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 flipH="1">
            <a:off x="124227" y="4666504"/>
            <a:ext cx="17485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Future High-Efficiency Sources, e.g. Fuel Cells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384" y="1108483"/>
            <a:ext cx="9066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Plant Efficiency        +          Power Accessibility        =     Efficient ,           							     Available Power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					     that is part of the 							     Kill Chain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459420" y="2963361"/>
            <a:ext cx="12526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+</a:t>
            </a:r>
            <a:endParaRPr lang="en-US" sz="6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6597" y="1561060"/>
            <a:ext cx="1051385" cy="850782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057" y="2765111"/>
            <a:ext cx="2301931" cy="1717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562" y="1459843"/>
            <a:ext cx="1455753" cy="105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080237" y="2960781"/>
            <a:ext cx="12526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=</a:t>
            </a:r>
            <a:endParaRPr lang="en-US" sz="6000" dirty="0"/>
          </a:p>
        </p:txBody>
      </p:sp>
      <p:sp>
        <p:nvSpPr>
          <p:cNvPr id="17" name="TextBox 16"/>
          <p:cNvSpPr txBox="1"/>
          <p:nvPr/>
        </p:nvSpPr>
        <p:spPr>
          <a:xfrm flipH="1">
            <a:off x="3712057" y="2446287"/>
            <a:ext cx="17485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Storage Components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flipH="1">
            <a:off x="3631909" y="4366774"/>
            <a:ext cx="17485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Integration and Control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flipH="1">
            <a:off x="6839119" y="4361455"/>
            <a:ext cx="19895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SEA 05D Rendition of a Notional Next-Generation Flex-Ship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23" y="4659916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 flipH="1">
            <a:off x="3685862" y="6088666"/>
            <a:ext cx="17485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Active Decision Making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555" y="2783506"/>
            <a:ext cx="2355379" cy="144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79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Opportunities for Industry Innovation</a:t>
            </a:r>
            <a:endParaRPr lang="en-US" sz="28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985340"/>
            <a:ext cx="8229600" cy="5334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rgbClr val="003399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3399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rgbClr val="003399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+mn-lt"/>
              </a:defRPr>
            </a:lvl5pPr>
            <a:lvl6pPr marL="2514600" indent="-2286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+mn-lt"/>
              </a:defRPr>
            </a:lvl6pPr>
            <a:lvl7pPr marL="2971800" indent="-2286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+mn-lt"/>
              </a:defRPr>
            </a:lvl7pPr>
            <a:lvl8pPr marL="3429000" indent="-2286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+mn-lt"/>
              </a:defRPr>
            </a:lvl8pPr>
            <a:lvl9pPr marL="3886200" indent="-2286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+mn-lt"/>
              </a:defRPr>
            </a:lvl9pPr>
          </a:lstStyle>
          <a:p>
            <a:r>
              <a:rPr lang="en-US" altLang="en-US" dirty="0" smtClean="0">
                <a:solidFill>
                  <a:schemeClr val="tx1"/>
                </a:solidFill>
              </a:rPr>
              <a:t>Safe, common, affordable batteries, capacitors, flywheels and other storage innovations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Compact and efficient power conversion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Innovative means of managing highly transient loads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New approaches to improve engine (diesel &amp; GT) response rates</a:t>
            </a:r>
          </a:p>
          <a:p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Thermal management</a:t>
            </a:r>
          </a:p>
          <a:p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Commonality</a:t>
            </a:r>
          </a:p>
        </p:txBody>
      </p:sp>
    </p:spTree>
    <p:extLst>
      <p:ext uri="{BB962C8B-B14F-4D97-AF65-F5344CB8AC3E}">
        <p14:creationId xmlns:p14="http://schemas.microsoft.com/office/powerpoint/2010/main" val="320408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kern="1200" dirty="0">
                <a:solidFill>
                  <a:schemeClr val="tx1"/>
                </a:solidFill>
              </a:rPr>
              <a:t>Present and emerging threats will continue </a:t>
            </a:r>
            <a:r>
              <a:rPr lang="en-US" kern="1200" dirty="0" smtClean="0">
                <a:solidFill>
                  <a:schemeClr val="tx1"/>
                </a:solidFill>
              </a:rPr>
              <a:t>to increase </a:t>
            </a:r>
            <a:r>
              <a:rPr lang="en-US" kern="1200" dirty="0">
                <a:solidFill>
                  <a:schemeClr val="tx1"/>
                </a:solidFill>
              </a:rPr>
              <a:t>the </a:t>
            </a:r>
            <a:r>
              <a:rPr lang="en-US" kern="1200" dirty="0" smtClean="0">
                <a:solidFill>
                  <a:schemeClr val="tx1"/>
                </a:solidFill>
              </a:rPr>
              <a:t>electrical power </a:t>
            </a:r>
            <a:r>
              <a:rPr lang="en-US" kern="1200" dirty="0">
                <a:solidFill>
                  <a:schemeClr val="tx1"/>
                </a:solidFill>
              </a:rPr>
              <a:t>demand on warships</a:t>
            </a:r>
          </a:p>
          <a:p>
            <a:endParaRPr lang="en-US" kern="1200" dirty="0" smtClean="0">
              <a:solidFill>
                <a:schemeClr val="tx1"/>
              </a:solidFill>
            </a:endParaRPr>
          </a:p>
          <a:p>
            <a:r>
              <a:rPr lang="en-US" kern="1200" dirty="0" smtClean="0">
                <a:solidFill>
                  <a:schemeClr val="tx1"/>
                </a:solidFill>
              </a:rPr>
              <a:t>Considered </a:t>
            </a:r>
            <a:r>
              <a:rPr lang="en-US" kern="1200" dirty="0">
                <a:solidFill>
                  <a:schemeClr val="tx1"/>
                </a:solidFill>
              </a:rPr>
              <a:t>management of generation, quality, and load will enhance the ability of the warfighter to fight, </a:t>
            </a:r>
            <a:r>
              <a:rPr lang="en-US" kern="1200" dirty="0" smtClean="0">
                <a:solidFill>
                  <a:schemeClr val="tx1"/>
                </a:solidFill>
              </a:rPr>
              <a:t>indeed, perhaps </a:t>
            </a:r>
            <a:r>
              <a:rPr lang="en-US" i="1" kern="1200" dirty="0" smtClean="0">
                <a:solidFill>
                  <a:schemeClr val="tx1"/>
                </a:solidFill>
              </a:rPr>
              <a:t>enable</a:t>
            </a:r>
            <a:r>
              <a:rPr lang="en-US" kern="1200" dirty="0" smtClean="0">
                <a:solidFill>
                  <a:schemeClr val="tx1"/>
                </a:solidFill>
              </a:rPr>
              <a:t> the fight</a:t>
            </a:r>
            <a:endParaRPr lang="en-US" kern="1200" dirty="0">
              <a:solidFill>
                <a:schemeClr val="tx1"/>
              </a:solidFill>
            </a:endParaRPr>
          </a:p>
          <a:p>
            <a:endParaRPr lang="en-US" kern="1200" dirty="0" smtClean="0">
              <a:solidFill>
                <a:schemeClr val="tx1"/>
              </a:solidFill>
            </a:endParaRPr>
          </a:p>
          <a:p>
            <a:r>
              <a:rPr lang="en-US" kern="1200" dirty="0" smtClean="0">
                <a:solidFill>
                  <a:schemeClr val="tx1"/>
                </a:solidFill>
              </a:rPr>
              <a:t>The ideal power management architecture will harness all installed power yet provide the </a:t>
            </a:r>
            <a:r>
              <a:rPr lang="en-US" kern="1200" dirty="0">
                <a:solidFill>
                  <a:schemeClr val="tx1"/>
                </a:solidFill>
              </a:rPr>
              <a:t>maximum </a:t>
            </a:r>
            <a:r>
              <a:rPr lang="en-US" kern="1200" dirty="0" smtClean="0">
                <a:solidFill>
                  <a:schemeClr val="tx1"/>
                </a:solidFill>
              </a:rPr>
              <a:t>flexibility</a:t>
            </a:r>
          </a:p>
          <a:p>
            <a:pPr lvl="1"/>
            <a:r>
              <a:rPr lang="en-US" kern="1200" dirty="0" smtClean="0">
                <a:solidFill>
                  <a:schemeClr val="tx1"/>
                </a:solidFill>
              </a:rPr>
              <a:t>Margin in the form of quantity </a:t>
            </a:r>
          </a:p>
          <a:p>
            <a:pPr lvl="1"/>
            <a:r>
              <a:rPr lang="en-US" kern="1200" dirty="0" smtClean="0">
                <a:solidFill>
                  <a:schemeClr val="tx1"/>
                </a:solidFill>
              </a:rPr>
              <a:t>Flexibility to quickly switch electrical power use between propulsion, weapons, sensors and more</a:t>
            </a:r>
            <a:endParaRPr lang="en-US" kern="1200" dirty="0">
              <a:solidFill>
                <a:schemeClr val="tx1"/>
              </a:solidFill>
            </a:endParaRPr>
          </a:p>
          <a:p>
            <a:endParaRPr lang="en-US" kern="1200" dirty="0">
              <a:solidFill>
                <a:schemeClr val="tx1"/>
              </a:solidFill>
            </a:endParaRPr>
          </a:p>
          <a:p>
            <a:endParaRPr lang="en-US" kern="12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Conclusions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114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5843" name="Picture 2" descr="http://www.pacom.mil/imagery/archive/0307photos/030709usslassen-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519113"/>
            <a:ext cx="9144001" cy="595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95600" y="0"/>
            <a:ext cx="3392488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dirty="0">
                <a:solidFill>
                  <a:schemeClr val="bg1"/>
                </a:solidFill>
                <a:latin typeface="+mj-lt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/>
              <a:t>Don’t Ships Have Lots of Power?</a:t>
            </a:r>
            <a:endParaRPr lang="en-US" sz="3200" dirty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1160575"/>
            <a:ext cx="266065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3522656"/>
            <a:ext cx="2619375" cy="174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24200" y="1024095"/>
            <a:ext cx="526618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smtClean="0">
                <a:latin typeface="+mn-lt"/>
              </a:rPr>
              <a:t>DDG-51 Flight 2A: </a:t>
            </a:r>
          </a:p>
          <a:p>
            <a:pPr>
              <a:defRPr/>
            </a:pPr>
            <a:r>
              <a:rPr lang="en-US" sz="1400" dirty="0" smtClean="0">
                <a:latin typeface="+mn-lt"/>
              </a:rPr>
              <a:t>~</a:t>
            </a:r>
            <a:r>
              <a:rPr lang="en-US" sz="1400" u="sng" dirty="0">
                <a:latin typeface="+mn-lt"/>
              </a:rPr>
              <a:t>9MW </a:t>
            </a:r>
            <a:r>
              <a:rPr lang="en-US" sz="1400" dirty="0">
                <a:latin typeface="+mn-lt"/>
              </a:rPr>
              <a:t>installed electric </a:t>
            </a:r>
            <a:r>
              <a:rPr lang="en-US" sz="1400" dirty="0" smtClean="0">
                <a:latin typeface="+mn-lt"/>
              </a:rPr>
              <a:t>power; ~75MW installed mechanical propulsion</a:t>
            </a:r>
            <a:endParaRPr lang="en-US" sz="1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199" y="3461302"/>
            <a:ext cx="31654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DDG-1000: </a:t>
            </a:r>
            <a:r>
              <a:rPr lang="en-US" sz="1400" dirty="0" smtClean="0">
                <a:latin typeface="+mn-lt"/>
              </a:rPr>
              <a:t>~</a:t>
            </a:r>
            <a:r>
              <a:rPr lang="en-US" sz="1400" u="sng" dirty="0">
                <a:latin typeface="+mn-lt"/>
              </a:rPr>
              <a:t>78MW</a:t>
            </a:r>
            <a:r>
              <a:rPr lang="en-US" sz="1400" dirty="0">
                <a:latin typeface="+mn-lt"/>
              </a:rPr>
              <a:t> installed electric power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1800" y="1547116"/>
            <a:ext cx="5407974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24200" y="3812507"/>
            <a:ext cx="4951256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>
            <a:off x="191069" y="3328171"/>
            <a:ext cx="8488907" cy="0"/>
          </a:xfrm>
          <a:prstGeom prst="line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/>
          <p:nvPr/>
        </p:nvSpPr>
        <p:spPr bwMode="auto">
          <a:xfrm>
            <a:off x="0" y="5774634"/>
            <a:ext cx="9147334" cy="488837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Accessing Power is Key…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Shipboard Electrical Power </a:t>
            </a:r>
            <a:br>
              <a:rPr lang="en-US" sz="2800" dirty="0" smtClean="0"/>
            </a:br>
            <a:r>
              <a:rPr lang="en-US" sz="2800" dirty="0" smtClean="0"/>
              <a:t>to Meet Mission Loads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87626" y="6341166"/>
            <a:ext cx="7997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Adapted from </a:t>
            </a:r>
            <a:r>
              <a:rPr lang="en-US" dirty="0"/>
              <a:t>http://www.navsea.navy.mil/Portals/103/Images/TeamShips/PEOShips/ESO/Integrated_Architectures_figure2ex.jpg</a:t>
            </a:r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1001268"/>
            <a:ext cx="9144000" cy="4855464"/>
            <a:chOff x="0" y="1001268"/>
            <a:chExt cx="9144000" cy="485546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01268"/>
              <a:ext cx="9144000" cy="485546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513983" y="1172818"/>
              <a:ext cx="1630017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Integrated </a:t>
              </a:r>
            </a:p>
            <a:p>
              <a:pPr algn="ctr"/>
              <a:r>
                <a:rPr lang="en-US" sz="1600" dirty="0" smtClean="0"/>
                <a:t>Architectures</a:t>
              </a:r>
              <a:endParaRPr 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13983" y="3136612"/>
              <a:ext cx="1630017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Traditional</a:t>
              </a:r>
            </a:p>
            <a:p>
              <a:pPr algn="ctr"/>
              <a:r>
                <a:rPr lang="en-US" sz="1600" dirty="0" smtClean="0"/>
                <a:t>Architectures</a:t>
              </a:r>
              <a:endParaRPr lang="en-US" sz="1600" dirty="0"/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7513983" y="1987826"/>
              <a:ext cx="1630017" cy="111896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63070" y="1989821"/>
              <a:ext cx="1480930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Extra </a:t>
              </a:r>
            </a:p>
            <a:p>
              <a:pPr algn="ctr"/>
              <a:r>
                <a:rPr lang="en-US" sz="1600" dirty="0" smtClean="0"/>
                <a:t>Power </a:t>
              </a:r>
              <a:r>
                <a:rPr lang="en-US" sz="1600" dirty="0"/>
                <a:t>Available</a:t>
              </a:r>
              <a:r>
                <a:rPr lang="en-US" sz="1600" dirty="0" smtClean="0"/>
                <a:t> to </a:t>
              </a:r>
            </a:p>
            <a:p>
              <a:pPr algn="ctr"/>
              <a:r>
                <a:rPr lang="en-US" sz="1600" dirty="0" smtClean="0"/>
                <a:t>Loads</a:t>
              </a:r>
              <a:endParaRPr lang="en-US" sz="1600" dirty="0"/>
            </a:p>
          </p:txBody>
        </p:sp>
        <p:sp>
          <p:nvSpPr>
            <p:cNvPr id="9" name="Right Brace 8"/>
            <p:cNvSpPr/>
            <p:nvPr/>
          </p:nvSpPr>
          <p:spPr bwMode="auto">
            <a:xfrm>
              <a:off x="7513983" y="2027583"/>
              <a:ext cx="238539" cy="1039456"/>
            </a:xfrm>
            <a:prstGeom prst="rightBrac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0576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Leveraging ALL Installed Power</a:t>
            </a:r>
            <a:endParaRPr lang="en-US" dirty="0"/>
          </a:p>
        </p:txBody>
      </p:sp>
      <p:sp>
        <p:nvSpPr>
          <p:cNvPr id="3" name="Line 38"/>
          <p:cNvSpPr>
            <a:spLocks noChangeShapeType="1"/>
          </p:cNvSpPr>
          <p:nvPr/>
        </p:nvSpPr>
        <p:spPr bwMode="auto">
          <a:xfrm>
            <a:off x="4586287" y="2151063"/>
            <a:ext cx="841375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Line 39"/>
          <p:cNvSpPr>
            <a:spLocks noChangeShapeType="1"/>
          </p:cNvSpPr>
          <p:nvPr/>
        </p:nvSpPr>
        <p:spPr bwMode="auto">
          <a:xfrm>
            <a:off x="5695950" y="2160588"/>
            <a:ext cx="571500" cy="1587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Line 40"/>
          <p:cNvSpPr>
            <a:spLocks noChangeShapeType="1"/>
          </p:cNvSpPr>
          <p:nvPr/>
        </p:nvSpPr>
        <p:spPr bwMode="auto">
          <a:xfrm>
            <a:off x="2116137" y="2160588"/>
            <a:ext cx="571500" cy="1587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Line 41"/>
          <p:cNvSpPr>
            <a:spLocks noChangeShapeType="1"/>
          </p:cNvSpPr>
          <p:nvPr/>
        </p:nvSpPr>
        <p:spPr bwMode="auto">
          <a:xfrm>
            <a:off x="3376612" y="2160588"/>
            <a:ext cx="334963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AutoShape 43"/>
          <p:cNvSpPr>
            <a:spLocks noChangeArrowheads="1"/>
          </p:cNvSpPr>
          <p:nvPr/>
        </p:nvSpPr>
        <p:spPr bwMode="auto">
          <a:xfrm rot="5400000" flipV="1">
            <a:off x="5991224" y="1812926"/>
            <a:ext cx="930275" cy="6477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79 w 21600"/>
              <a:gd name="T13" fmla="*/ 4484 h 21600"/>
              <a:gd name="T14" fmla="*/ 17121 w 21600"/>
              <a:gd name="T15" fmla="*/ 1711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65" y="21600"/>
                </a:lnTo>
                <a:lnTo>
                  <a:pt x="1623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vert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Prime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Mover</a:t>
            </a:r>
          </a:p>
        </p:txBody>
      </p: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1944687" y="1804988"/>
            <a:ext cx="152400" cy="712787"/>
            <a:chOff x="271" y="1563"/>
            <a:chExt cx="160" cy="915"/>
          </a:xfrm>
        </p:grpSpPr>
        <p:sp>
          <p:nvSpPr>
            <p:cNvPr id="9" name="Oval 46"/>
            <p:cNvSpPr>
              <a:spLocks noChangeArrowheads="1"/>
            </p:cNvSpPr>
            <p:nvPr/>
          </p:nvSpPr>
          <p:spPr bwMode="auto">
            <a:xfrm>
              <a:off x="348" y="1563"/>
              <a:ext cx="81" cy="463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47"/>
            <p:cNvSpPr>
              <a:spLocks noChangeArrowheads="1"/>
            </p:cNvSpPr>
            <p:nvPr/>
          </p:nvSpPr>
          <p:spPr bwMode="auto">
            <a:xfrm>
              <a:off x="348" y="2016"/>
              <a:ext cx="81" cy="462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AutoShape 48"/>
            <p:cNvSpPr>
              <a:spLocks noChangeArrowheads="1"/>
            </p:cNvSpPr>
            <p:nvPr/>
          </p:nvSpPr>
          <p:spPr bwMode="auto">
            <a:xfrm rot="-5400000">
              <a:off x="299" y="1942"/>
              <a:ext cx="104" cy="160"/>
            </a:xfrm>
            <a:prstGeom prst="triangle">
              <a:avLst>
                <a:gd name="adj" fmla="val 49801"/>
              </a:avLst>
            </a:prstGeom>
            <a:solidFill>
              <a:schemeClr val="bg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Oval 52"/>
          <p:cNvSpPr>
            <a:spLocks noChangeArrowheads="1"/>
          </p:cNvSpPr>
          <p:nvPr/>
        </p:nvSpPr>
        <p:spPr bwMode="ltGray">
          <a:xfrm>
            <a:off x="5386387" y="1862138"/>
            <a:ext cx="681038" cy="57943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Generator</a:t>
            </a:r>
          </a:p>
        </p:txBody>
      </p:sp>
      <p:sp>
        <p:nvSpPr>
          <p:cNvPr id="13" name="Rectangle 54"/>
          <p:cNvSpPr>
            <a:spLocks noChangeArrowheads="1"/>
          </p:cNvSpPr>
          <p:nvPr/>
        </p:nvSpPr>
        <p:spPr bwMode="auto">
          <a:xfrm>
            <a:off x="4600575" y="1731963"/>
            <a:ext cx="763587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000" b="1">
                <a:latin typeface="Arial Narrow" pitchFamily="34" charset="0"/>
              </a:rPr>
              <a:t>Main Power</a:t>
            </a:r>
          </a:p>
          <a:p>
            <a:pPr eaLnBrk="0" hangingPunct="0"/>
            <a:r>
              <a:rPr lang="en-US" sz="1000" b="1">
                <a:latin typeface="Arial Narrow" pitchFamily="34" charset="0"/>
              </a:rPr>
              <a:t>Distribution</a:t>
            </a:r>
          </a:p>
        </p:txBody>
      </p:sp>
      <p:sp>
        <p:nvSpPr>
          <p:cNvPr id="14" name="Line 58"/>
          <p:cNvSpPr>
            <a:spLocks noChangeShapeType="1"/>
          </p:cNvSpPr>
          <p:nvPr/>
        </p:nvSpPr>
        <p:spPr bwMode="auto">
          <a:xfrm flipH="1">
            <a:off x="2305948" y="3267869"/>
            <a:ext cx="780152" cy="0"/>
          </a:xfrm>
          <a:prstGeom prst="line">
            <a:avLst/>
          </a:prstGeom>
          <a:ln>
            <a:headEnd type="none" w="sm" len="sm"/>
            <a:tailEnd type="stealth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59"/>
          <p:cNvSpPr>
            <a:spLocks noChangeArrowheads="1"/>
          </p:cNvSpPr>
          <p:nvPr/>
        </p:nvSpPr>
        <p:spPr bwMode="auto">
          <a:xfrm>
            <a:off x="3086100" y="2978150"/>
            <a:ext cx="812800" cy="51435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Power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Conversion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Module</a:t>
            </a:r>
          </a:p>
        </p:txBody>
      </p:sp>
      <p:sp>
        <p:nvSpPr>
          <p:cNvPr id="16" name="Rectangle 61"/>
          <p:cNvSpPr>
            <a:spLocks noChangeArrowheads="1"/>
          </p:cNvSpPr>
          <p:nvPr/>
        </p:nvSpPr>
        <p:spPr bwMode="auto">
          <a:xfrm>
            <a:off x="1749424" y="2986881"/>
            <a:ext cx="5429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312" tIns="42862" rIns="87312" bIns="42862">
            <a:spAutoFit/>
          </a:bodyPr>
          <a:lstStyle/>
          <a:p>
            <a:pPr defTabSz="817563" eaLnBrk="0" hangingPunct="0">
              <a:lnSpc>
                <a:spcPct val="90000"/>
              </a:lnSpc>
            </a:pPr>
            <a:r>
              <a:rPr lang="en-US" sz="1000" b="1" dirty="0">
                <a:latin typeface="Arial Narrow" pitchFamily="34" charset="0"/>
              </a:rPr>
              <a:t>Ship</a:t>
            </a:r>
          </a:p>
          <a:p>
            <a:pPr defTabSz="817563" eaLnBrk="0" hangingPunct="0">
              <a:lnSpc>
                <a:spcPct val="90000"/>
              </a:lnSpc>
            </a:pPr>
            <a:r>
              <a:rPr lang="en-US" sz="1000" b="1" dirty="0">
                <a:latin typeface="Arial Narrow" pitchFamily="34" charset="0"/>
              </a:rPr>
              <a:t>Service</a:t>
            </a:r>
          </a:p>
          <a:p>
            <a:pPr defTabSz="817563" eaLnBrk="0" hangingPunct="0">
              <a:lnSpc>
                <a:spcPct val="90000"/>
              </a:lnSpc>
            </a:pPr>
            <a:r>
              <a:rPr lang="en-US" sz="1000" b="1" dirty="0">
                <a:latin typeface="Arial Narrow" pitchFamily="34" charset="0"/>
              </a:rPr>
              <a:t>Power</a:t>
            </a:r>
          </a:p>
        </p:txBody>
      </p:sp>
      <p:sp>
        <p:nvSpPr>
          <p:cNvPr id="17" name="Freeform 62"/>
          <p:cNvSpPr>
            <a:spLocks/>
          </p:cNvSpPr>
          <p:nvPr/>
        </p:nvSpPr>
        <p:spPr bwMode="auto">
          <a:xfrm>
            <a:off x="2990850" y="2160588"/>
            <a:ext cx="2308225" cy="1016000"/>
          </a:xfrm>
          <a:custGeom>
            <a:avLst/>
            <a:gdLst>
              <a:gd name="T0" fmla="*/ 2147483647 w 2436"/>
              <a:gd name="T1" fmla="*/ 2147483647 h 1304"/>
              <a:gd name="T2" fmla="*/ 0 w 2436"/>
              <a:gd name="T3" fmla="*/ 2147483647 h 1304"/>
              <a:gd name="T4" fmla="*/ 0 w 2436"/>
              <a:gd name="T5" fmla="*/ 2147483647 h 1304"/>
              <a:gd name="T6" fmla="*/ 2147483647 w 2436"/>
              <a:gd name="T7" fmla="*/ 2147483647 h 1304"/>
              <a:gd name="T8" fmla="*/ 2147483647 w 2436"/>
              <a:gd name="T9" fmla="*/ 0 h 13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36"/>
              <a:gd name="T16" fmla="*/ 0 h 1304"/>
              <a:gd name="T17" fmla="*/ 2436 w 2436"/>
              <a:gd name="T18" fmla="*/ 1304 h 13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36" h="1304">
                <a:moveTo>
                  <a:pt x="160" y="1303"/>
                </a:moveTo>
                <a:lnTo>
                  <a:pt x="0" y="1303"/>
                </a:lnTo>
                <a:lnTo>
                  <a:pt x="0" y="515"/>
                </a:lnTo>
                <a:lnTo>
                  <a:pt x="2435" y="515"/>
                </a:lnTo>
                <a:lnTo>
                  <a:pt x="2435" y="0"/>
                </a:lnTo>
              </a:path>
            </a:pathLst>
          </a:custGeom>
          <a:noFill/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cxnSp>
        <p:nvCxnSpPr>
          <p:cNvPr id="18" name="Elbow Connector 17"/>
          <p:cNvCxnSpPr>
            <a:stCxn id="12" idx="2"/>
          </p:cNvCxnSpPr>
          <p:nvPr/>
        </p:nvCxnSpPr>
        <p:spPr>
          <a:xfrm rot="10800000" flipV="1">
            <a:off x="4924425" y="2151063"/>
            <a:ext cx="461962" cy="517525"/>
          </a:xfrm>
          <a:prstGeom prst="bentConnector2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5400000" flipH="1" flipV="1">
            <a:off x="4062413" y="2098675"/>
            <a:ext cx="309562" cy="1449387"/>
          </a:xfrm>
          <a:prstGeom prst="bentConnector2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711575" y="1831975"/>
            <a:ext cx="889000" cy="63658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Motor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Drive</a:t>
            </a:r>
          </a:p>
        </p:txBody>
      </p:sp>
      <p:sp>
        <p:nvSpPr>
          <p:cNvPr id="21" name="Oval 52"/>
          <p:cNvSpPr>
            <a:spLocks noChangeArrowheads="1"/>
          </p:cNvSpPr>
          <p:nvPr/>
        </p:nvSpPr>
        <p:spPr bwMode="ltGray">
          <a:xfrm>
            <a:off x="2544762" y="1804988"/>
            <a:ext cx="822325" cy="66357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Propulsion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Motor</a:t>
            </a:r>
          </a:p>
        </p:txBody>
      </p:sp>
      <p:sp>
        <p:nvSpPr>
          <p:cNvPr id="22" name="Line 58"/>
          <p:cNvSpPr>
            <a:spLocks noChangeShapeType="1"/>
          </p:cNvSpPr>
          <p:nvPr/>
        </p:nvSpPr>
        <p:spPr bwMode="auto">
          <a:xfrm>
            <a:off x="5259386" y="2186816"/>
            <a:ext cx="0" cy="1838532"/>
          </a:xfrm>
          <a:prstGeom prst="line">
            <a:avLst/>
          </a:prstGeom>
          <a:ln>
            <a:headEnd type="none" w="sm" len="sm"/>
            <a:tailEnd type="stealth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61"/>
          <p:cNvSpPr>
            <a:spLocks noChangeArrowheads="1"/>
          </p:cNvSpPr>
          <p:nvPr/>
        </p:nvSpPr>
        <p:spPr bwMode="auto">
          <a:xfrm>
            <a:off x="5006974" y="4025348"/>
            <a:ext cx="565860" cy="36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312" tIns="42862" rIns="87312" bIns="42862">
            <a:spAutoFit/>
          </a:bodyPr>
          <a:lstStyle/>
          <a:p>
            <a:pPr defTabSz="817563" eaLnBrk="0" hangingPunct="0">
              <a:lnSpc>
                <a:spcPct val="90000"/>
              </a:lnSpc>
            </a:pPr>
            <a:r>
              <a:rPr lang="en-US" sz="1000" b="1" dirty="0" smtClean="0">
                <a:latin typeface="Arial Narrow" pitchFamily="34" charset="0"/>
              </a:rPr>
              <a:t>Mission</a:t>
            </a:r>
          </a:p>
          <a:p>
            <a:pPr defTabSz="817563" eaLnBrk="0" hangingPunct="0">
              <a:lnSpc>
                <a:spcPct val="90000"/>
              </a:lnSpc>
            </a:pPr>
            <a:r>
              <a:rPr lang="en-US" dirty="0" smtClean="0">
                <a:latin typeface="Arial Narrow" pitchFamily="34" charset="0"/>
              </a:rPr>
              <a:t>Loads</a:t>
            </a:r>
            <a:endParaRPr lang="en-US" sz="1000" b="1" dirty="0">
              <a:latin typeface="Arial Narrow" pitchFamily="34" charset="0"/>
            </a:endParaRPr>
          </a:p>
        </p:txBody>
      </p:sp>
      <p:sp>
        <p:nvSpPr>
          <p:cNvPr id="25" name="Rectangle 59"/>
          <p:cNvSpPr>
            <a:spLocks noChangeArrowheads="1"/>
          </p:cNvSpPr>
          <p:nvPr/>
        </p:nvSpPr>
        <p:spPr bwMode="auto">
          <a:xfrm>
            <a:off x="4852986" y="3010694"/>
            <a:ext cx="812800" cy="51435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Power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Conversion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Module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37408" y="4492487"/>
            <a:ext cx="6897757" cy="2092881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Power availability by ensuring all prime movers are accessible to all loads offers:</a:t>
            </a:r>
          </a:p>
          <a:p>
            <a:endParaRPr lang="en-US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Additional and larger mission loads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Power flexibility and optimization of plant loading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Enhanced survivability if reconfigurable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29417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Gas Turbine Generator </a:t>
            </a:r>
            <a:br>
              <a:rPr lang="en-US" sz="2800" dirty="0" smtClean="0"/>
            </a:br>
            <a:r>
              <a:rPr lang="en-US" sz="2800" dirty="0" smtClean="0"/>
              <a:t>Transient Response</a:t>
            </a:r>
            <a:endParaRPr lang="en-US" sz="2800" dirty="0"/>
          </a:p>
        </p:txBody>
      </p:sp>
      <p:grpSp>
        <p:nvGrpSpPr>
          <p:cNvPr id="29699" name="Group 3"/>
          <p:cNvGrpSpPr>
            <a:grpSpLocks/>
          </p:cNvGrpSpPr>
          <p:nvPr/>
        </p:nvGrpSpPr>
        <p:grpSpPr bwMode="auto">
          <a:xfrm>
            <a:off x="101034" y="2597382"/>
            <a:ext cx="4903339" cy="1973263"/>
            <a:chOff x="1348849" y="2312988"/>
            <a:chExt cx="4902726" cy="1973262"/>
          </a:xfrm>
        </p:grpSpPr>
        <p:grpSp>
          <p:nvGrpSpPr>
            <p:cNvPr id="29711" name="Group 4"/>
            <p:cNvGrpSpPr>
              <a:grpSpLocks/>
            </p:cNvGrpSpPr>
            <p:nvPr/>
          </p:nvGrpSpPr>
          <p:grpSpPr bwMode="auto">
            <a:xfrm>
              <a:off x="2857500" y="2312988"/>
              <a:ext cx="3394075" cy="1973262"/>
              <a:chOff x="2857500" y="2312988"/>
              <a:chExt cx="3394075" cy="1973262"/>
            </a:xfrm>
          </p:grpSpPr>
          <p:pic>
            <p:nvPicPr>
              <p:cNvPr id="29714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2425" y="2312988"/>
                <a:ext cx="3359150" cy="14630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9715" name="Rectangle 8"/>
              <p:cNvSpPr>
                <a:spLocks noChangeArrowheads="1"/>
              </p:cNvSpPr>
              <p:nvPr/>
            </p:nvSpPr>
            <p:spPr bwMode="auto">
              <a:xfrm>
                <a:off x="3228975" y="2505075"/>
                <a:ext cx="1905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85000"/>
                  </a:lnSpc>
                  <a:spcBef>
                    <a:spcPct val="20000"/>
                  </a:spcBef>
                  <a:buChar char="•"/>
                  <a:defRPr sz="2800" b="1">
                    <a:solidFill>
                      <a:srgbClr val="003399"/>
                    </a:solidFill>
                    <a:latin typeface="Arial Narrow" pitchFamily="34" charset="0"/>
                  </a:defRPr>
                </a:lvl1pPr>
                <a:lvl2pPr marL="742950" indent="-285750" eaLnBrk="0" hangingPunct="0">
                  <a:lnSpc>
                    <a:spcPct val="85000"/>
                  </a:lnSpc>
                  <a:spcBef>
                    <a:spcPct val="20000"/>
                  </a:spcBef>
                  <a:buChar char="–"/>
                  <a:defRPr sz="2800" b="1">
                    <a:solidFill>
                      <a:srgbClr val="003399"/>
                    </a:solidFill>
                    <a:latin typeface="Arial Narrow" pitchFamily="34" charset="0"/>
                  </a:defRPr>
                </a:lvl2pPr>
                <a:lvl3pPr marL="1143000" indent="-228600" eaLnBrk="0" hangingPunct="0">
                  <a:lnSpc>
                    <a:spcPct val="85000"/>
                  </a:lnSpc>
                  <a:spcBef>
                    <a:spcPct val="20000"/>
                  </a:spcBef>
                  <a:buChar char="•"/>
                  <a:defRPr sz="2800" b="1">
                    <a:solidFill>
                      <a:srgbClr val="003399"/>
                    </a:solidFill>
                    <a:latin typeface="Arial Narrow" pitchFamily="34" charset="0"/>
                  </a:defRPr>
                </a:lvl3pPr>
                <a:lvl4pPr marL="1600200" indent="-228600" eaLnBrk="0" hangingPunct="0">
                  <a:lnSpc>
                    <a:spcPct val="85000"/>
                  </a:lnSpc>
                  <a:spcBef>
                    <a:spcPct val="20000"/>
                  </a:spcBef>
                  <a:buChar char="–"/>
                  <a:defRPr sz="2800" b="1">
                    <a:solidFill>
                      <a:srgbClr val="003399"/>
                    </a:solidFill>
                    <a:latin typeface="Arial Narrow" pitchFamily="34" charset="0"/>
                  </a:defRPr>
                </a:lvl4pPr>
                <a:lvl5pPr marL="2057400" indent="-228600" eaLnBrk="0" hangingPunct="0">
                  <a:lnSpc>
                    <a:spcPct val="85000"/>
                  </a:lnSpc>
                  <a:spcBef>
                    <a:spcPct val="20000"/>
                  </a:spcBef>
                  <a:buChar char="»"/>
                  <a:defRPr sz="2800" b="1">
                    <a:solidFill>
                      <a:srgbClr val="003399"/>
                    </a:solidFill>
                    <a:latin typeface="Arial Narrow" pitchFamily="34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rgbClr val="003399"/>
                    </a:solidFill>
                    <a:latin typeface="Arial Narrow" pitchFamily="34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rgbClr val="003399"/>
                    </a:solidFill>
                    <a:latin typeface="Arial Narrow" pitchFamily="34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rgbClr val="003399"/>
                    </a:solidFill>
                    <a:latin typeface="Arial Narrow" pitchFamily="34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rgbClr val="003399"/>
                    </a:solidFill>
                    <a:latin typeface="Arial Narrow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000" b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9716" name="Rectangle 9"/>
              <p:cNvSpPr>
                <a:spLocks noChangeArrowheads="1"/>
              </p:cNvSpPr>
              <p:nvPr/>
            </p:nvSpPr>
            <p:spPr bwMode="auto">
              <a:xfrm>
                <a:off x="3048000" y="3219450"/>
                <a:ext cx="1905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85000"/>
                  </a:lnSpc>
                  <a:spcBef>
                    <a:spcPct val="20000"/>
                  </a:spcBef>
                  <a:buChar char="•"/>
                  <a:defRPr sz="2800" b="1">
                    <a:solidFill>
                      <a:srgbClr val="003399"/>
                    </a:solidFill>
                    <a:latin typeface="Arial Narrow" pitchFamily="34" charset="0"/>
                  </a:defRPr>
                </a:lvl1pPr>
                <a:lvl2pPr marL="742950" indent="-285750" eaLnBrk="0" hangingPunct="0">
                  <a:lnSpc>
                    <a:spcPct val="85000"/>
                  </a:lnSpc>
                  <a:spcBef>
                    <a:spcPct val="20000"/>
                  </a:spcBef>
                  <a:buChar char="–"/>
                  <a:defRPr sz="2800" b="1">
                    <a:solidFill>
                      <a:srgbClr val="003399"/>
                    </a:solidFill>
                    <a:latin typeface="Arial Narrow" pitchFamily="34" charset="0"/>
                  </a:defRPr>
                </a:lvl2pPr>
                <a:lvl3pPr marL="1143000" indent="-228600" eaLnBrk="0" hangingPunct="0">
                  <a:lnSpc>
                    <a:spcPct val="85000"/>
                  </a:lnSpc>
                  <a:spcBef>
                    <a:spcPct val="20000"/>
                  </a:spcBef>
                  <a:buChar char="•"/>
                  <a:defRPr sz="2800" b="1">
                    <a:solidFill>
                      <a:srgbClr val="003399"/>
                    </a:solidFill>
                    <a:latin typeface="Arial Narrow" pitchFamily="34" charset="0"/>
                  </a:defRPr>
                </a:lvl3pPr>
                <a:lvl4pPr marL="1600200" indent="-228600" eaLnBrk="0" hangingPunct="0">
                  <a:lnSpc>
                    <a:spcPct val="85000"/>
                  </a:lnSpc>
                  <a:spcBef>
                    <a:spcPct val="20000"/>
                  </a:spcBef>
                  <a:buChar char="–"/>
                  <a:defRPr sz="2800" b="1">
                    <a:solidFill>
                      <a:srgbClr val="003399"/>
                    </a:solidFill>
                    <a:latin typeface="Arial Narrow" pitchFamily="34" charset="0"/>
                  </a:defRPr>
                </a:lvl4pPr>
                <a:lvl5pPr marL="2057400" indent="-228600" eaLnBrk="0" hangingPunct="0">
                  <a:lnSpc>
                    <a:spcPct val="85000"/>
                  </a:lnSpc>
                  <a:spcBef>
                    <a:spcPct val="20000"/>
                  </a:spcBef>
                  <a:buChar char="»"/>
                  <a:defRPr sz="2800" b="1">
                    <a:solidFill>
                      <a:srgbClr val="003399"/>
                    </a:solidFill>
                    <a:latin typeface="Arial Narrow" pitchFamily="34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rgbClr val="003399"/>
                    </a:solidFill>
                    <a:latin typeface="Arial Narrow" pitchFamily="34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rgbClr val="003399"/>
                    </a:solidFill>
                    <a:latin typeface="Arial Narrow" pitchFamily="34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rgbClr val="003399"/>
                    </a:solidFill>
                    <a:latin typeface="Arial Narrow" pitchFamily="34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rgbClr val="003399"/>
                    </a:solidFill>
                    <a:latin typeface="Arial Narrow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000" b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9717" name="Rectangle 10"/>
              <p:cNvSpPr>
                <a:spLocks noChangeArrowheads="1"/>
              </p:cNvSpPr>
              <p:nvPr/>
            </p:nvSpPr>
            <p:spPr bwMode="auto">
              <a:xfrm>
                <a:off x="2857500" y="4057650"/>
                <a:ext cx="1905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85000"/>
                  </a:lnSpc>
                  <a:spcBef>
                    <a:spcPct val="20000"/>
                  </a:spcBef>
                  <a:buChar char="•"/>
                  <a:defRPr sz="2800" b="1">
                    <a:solidFill>
                      <a:srgbClr val="003399"/>
                    </a:solidFill>
                    <a:latin typeface="Arial Narrow" pitchFamily="34" charset="0"/>
                  </a:defRPr>
                </a:lvl1pPr>
                <a:lvl2pPr marL="742950" indent="-285750" eaLnBrk="0" hangingPunct="0">
                  <a:lnSpc>
                    <a:spcPct val="85000"/>
                  </a:lnSpc>
                  <a:spcBef>
                    <a:spcPct val="20000"/>
                  </a:spcBef>
                  <a:buChar char="–"/>
                  <a:defRPr sz="2800" b="1">
                    <a:solidFill>
                      <a:srgbClr val="003399"/>
                    </a:solidFill>
                    <a:latin typeface="Arial Narrow" pitchFamily="34" charset="0"/>
                  </a:defRPr>
                </a:lvl2pPr>
                <a:lvl3pPr marL="1143000" indent="-228600" eaLnBrk="0" hangingPunct="0">
                  <a:lnSpc>
                    <a:spcPct val="85000"/>
                  </a:lnSpc>
                  <a:spcBef>
                    <a:spcPct val="20000"/>
                  </a:spcBef>
                  <a:buChar char="•"/>
                  <a:defRPr sz="2800" b="1">
                    <a:solidFill>
                      <a:srgbClr val="003399"/>
                    </a:solidFill>
                    <a:latin typeface="Arial Narrow" pitchFamily="34" charset="0"/>
                  </a:defRPr>
                </a:lvl3pPr>
                <a:lvl4pPr marL="1600200" indent="-228600" eaLnBrk="0" hangingPunct="0">
                  <a:lnSpc>
                    <a:spcPct val="85000"/>
                  </a:lnSpc>
                  <a:spcBef>
                    <a:spcPct val="20000"/>
                  </a:spcBef>
                  <a:buChar char="–"/>
                  <a:defRPr sz="2800" b="1">
                    <a:solidFill>
                      <a:srgbClr val="003399"/>
                    </a:solidFill>
                    <a:latin typeface="Arial Narrow" pitchFamily="34" charset="0"/>
                  </a:defRPr>
                </a:lvl4pPr>
                <a:lvl5pPr marL="2057400" indent="-228600" eaLnBrk="0" hangingPunct="0">
                  <a:lnSpc>
                    <a:spcPct val="85000"/>
                  </a:lnSpc>
                  <a:spcBef>
                    <a:spcPct val="20000"/>
                  </a:spcBef>
                  <a:buChar char="»"/>
                  <a:defRPr sz="2800" b="1">
                    <a:solidFill>
                      <a:srgbClr val="003399"/>
                    </a:solidFill>
                    <a:latin typeface="Arial Narrow" pitchFamily="34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rgbClr val="003399"/>
                    </a:solidFill>
                    <a:latin typeface="Arial Narrow" pitchFamily="34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rgbClr val="003399"/>
                    </a:solidFill>
                    <a:latin typeface="Arial Narrow" pitchFamily="34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rgbClr val="003399"/>
                    </a:solidFill>
                    <a:latin typeface="Arial Narrow" pitchFamily="34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rgbClr val="003399"/>
                    </a:solidFill>
                    <a:latin typeface="Arial Narrow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000" b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sp>
          <p:nvSpPr>
            <p:cNvPr id="29712" name="TextBox 5"/>
            <p:cNvSpPr txBox="1">
              <a:spLocks noChangeArrowheads="1"/>
            </p:cNvSpPr>
            <p:nvPr/>
          </p:nvSpPr>
          <p:spPr bwMode="auto">
            <a:xfrm>
              <a:off x="1430391" y="2327801"/>
              <a:ext cx="2094222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85000"/>
                </a:lnSpc>
                <a:spcBef>
                  <a:spcPct val="20000"/>
                </a:spcBef>
                <a:buChar char="•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1pPr>
              <a:lvl2pPr marL="742950" indent="-285750" eaLnBrk="0" hangingPunct="0">
                <a:lnSpc>
                  <a:spcPct val="85000"/>
                </a:lnSpc>
                <a:spcBef>
                  <a:spcPct val="20000"/>
                </a:spcBef>
                <a:buChar char="–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lnSpc>
                  <a:spcPct val="85000"/>
                </a:lnSpc>
                <a:spcBef>
                  <a:spcPct val="20000"/>
                </a:spcBef>
                <a:buChar char="•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lnSpc>
                  <a:spcPct val="85000"/>
                </a:lnSpc>
                <a:spcBef>
                  <a:spcPct val="20000"/>
                </a:spcBef>
                <a:buChar char="–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lnSpc>
                  <a:spcPct val="85000"/>
                </a:lnSpc>
                <a:spcBef>
                  <a:spcPct val="20000"/>
                </a:spcBef>
                <a:buChar char="»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Single-Spool </a:t>
              </a:r>
              <a:r>
                <a:rPr lang="en-US" altLang="en-US" sz="14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Engine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Example: </a:t>
              </a:r>
              <a:br>
                <a:rPr lang="en-US" altLang="en-US" sz="14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US" altLang="en-US" sz="14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DDG 51 Allison Generator</a:t>
              </a:r>
              <a:endParaRPr lang="en-US" altLang="en-US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713" name="TextBox 6"/>
            <p:cNvSpPr txBox="1">
              <a:spLocks noChangeArrowheads="1"/>
            </p:cNvSpPr>
            <p:nvPr/>
          </p:nvSpPr>
          <p:spPr bwMode="auto">
            <a:xfrm>
              <a:off x="1348849" y="3106073"/>
              <a:ext cx="217571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85000"/>
                </a:lnSpc>
                <a:spcBef>
                  <a:spcPct val="20000"/>
                </a:spcBef>
                <a:buChar char="•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1pPr>
              <a:lvl2pPr marL="742950" indent="-285750" eaLnBrk="0" hangingPunct="0">
                <a:lnSpc>
                  <a:spcPct val="85000"/>
                </a:lnSpc>
                <a:spcBef>
                  <a:spcPct val="20000"/>
                </a:spcBef>
                <a:buChar char="–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lnSpc>
                  <a:spcPct val="85000"/>
                </a:lnSpc>
                <a:spcBef>
                  <a:spcPct val="20000"/>
                </a:spcBef>
                <a:buChar char="•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lnSpc>
                  <a:spcPct val="85000"/>
                </a:lnSpc>
                <a:spcBef>
                  <a:spcPct val="20000"/>
                </a:spcBef>
                <a:buChar char="–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lnSpc>
                  <a:spcPct val="85000"/>
                </a:lnSpc>
                <a:spcBef>
                  <a:spcPct val="20000"/>
                </a:spcBef>
                <a:buChar char="»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rgbClr val="003399"/>
                  </a:solidFill>
                  <a:latin typeface="Arial Narrow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Multi-Spool Engine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Example: DDG 1000 MT-30</a:t>
              </a:r>
              <a:endParaRPr lang="en-US" altLang="en-US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9700" name="Rectangle 11"/>
          <p:cNvSpPr>
            <a:spLocks noChangeArrowheads="1"/>
          </p:cNvSpPr>
          <p:nvPr/>
        </p:nvSpPr>
        <p:spPr bwMode="auto">
          <a:xfrm>
            <a:off x="4849437" y="3500670"/>
            <a:ext cx="504825" cy="400050"/>
          </a:xfrm>
          <a:prstGeom prst="rect">
            <a:avLst/>
          </a:prstGeom>
          <a:solidFill>
            <a:srgbClr val="00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0000"/>
              </a:spcBef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0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701" name="Rectangle 12"/>
          <p:cNvSpPr>
            <a:spLocks noChangeArrowheads="1"/>
          </p:cNvSpPr>
          <p:nvPr/>
        </p:nvSpPr>
        <p:spPr bwMode="auto">
          <a:xfrm>
            <a:off x="6389289" y="2687870"/>
            <a:ext cx="504825" cy="400050"/>
          </a:xfrm>
          <a:prstGeom prst="rect">
            <a:avLst/>
          </a:prstGeom>
          <a:solidFill>
            <a:srgbClr val="00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0000"/>
              </a:spcBef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0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702" name="TextBox 13"/>
          <p:cNvSpPr txBox="1">
            <a:spLocks noChangeArrowheads="1"/>
          </p:cNvSpPr>
          <p:nvPr/>
        </p:nvSpPr>
        <p:spPr bwMode="auto">
          <a:xfrm>
            <a:off x="4545652" y="2179584"/>
            <a:ext cx="13035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0000"/>
              </a:spcBef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chemeClr val="tx1"/>
                </a:solidFill>
                <a:latin typeface="Arial" charset="0"/>
              </a:rPr>
              <a:t>Efficiency @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chemeClr val="tx1"/>
                </a:solidFill>
                <a:latin typeface="Arial" charset="0"/>
              </a:rPr>
              <a:t>Part Load</a:t>
            </a:r>
            <a:endParaRPr lang="en-US" altLang="en-US" sz="1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703" name="TextBox 14"/>
          <p:cNvSpPr txBox="1">
            <a:spLocks noChangeArrowheads="1"/>
          </p:cNvSpPr>
          <p:nvPr/>
        </p:nvSpPr>
        <p:spPr bwMode="auto">
          <a:xfrm>
            <a:off x="5871523" y="2179584"/>
            <a:ext cx="15151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0000"/>
              </a:spcBef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Arial" charset="0"/>
              </a:rPr>
              <a:t>Load Response</a:t>
            </a:r>
          </a:p>
        </p:txBody>
      </p:sp>
      <p:sp>
        <p:nvSpPr>
          <p:cNvPr id="29704" name="TextBox 15"/>
          <p:cNvSpPr txBox="1">
            <a:spLocks noChangeArrowheads="1"/>
          </p:cNvSpPr>
          <p:nvPr/>
        </p:nvSpPr>
        <p:spPr bwMode="auto">
          <a:xfrm>
            <a:off x="7650140" y="2121132"/>
            <a:ext cx="13465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0000"/>
              </a:spcBef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chemeClr val="tx1"/>
                </a:solidFill>
                <a:latin typeface="Arial" charset="0"/>
              </a:rPr>
              <a:t>Availability </a:t>
            </a:r>
            <a:r>
              <a:rPr lang="en-US" altLang="en-US" sz="1400" dirty="0">
                <a:solidFill>
                  <a:schemeClr val="tx1"/>
                </a:solidFill>
                <a:latin typeface="Arial" charset="0"/>
              </a:rPr>
              <a:t>@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chemeClr val="tx1"/>
                </a:solidFill>
                <a:latin typeface="Arial" charset="0"/>
              </a:rPr>
              <a:t>&gt;10MW</a:t>
            </a:r>
            <a:endParaRPr lang="en-US" altLang="en-US" sz="1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705" name="Rectangle 16"/>
          <p:cNvSpPr>
            <a:spLocks noChangeArrowheads="1"/>
          </p:cNvSpPr>
          <p:nvPr/>
        </p:nvSpPr>
        <p:spPr bwMode="auto">
          <a:xfrm>
            <a:off x="7873978" y="3500670"/>
            <a:ext cx="504825" cy="400050"/>
          </a:xfrm>
          <a:prstGeom prst="rect">
            <a:avLst/>
          </a:prstGeom>
          <a:solidFill>
            <a:srgbClr val="00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0000"/>
              </a:spcBef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0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706" name="Rectangle 17"/>
          <p:cNvSpPr>
            <a:spLocks noChangeArrowheads="1"/>
          </p:cNvSpPr>
          <p:nvPr/>
        </p:nvSpPr>
        <p:spPr bwMode="auto">
          <a:xfrm>
            <a:off x="6389289" y="3500670"/>
            <a:ext cx="504825" cy="40005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0000"/>
              </a:spcBef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0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707" name="Rectangle 18"/>
          <p:cNvSpPr>
            <a:spLocks noChangeArrowheads="1"/>
          </p:cNvSpPr>
          <p:nvPr/>
        </p:nvSpPr>
        <p:spPr bwMode="auto">
          <a:xfrm>
            <a:off x="4849437" y="2687870"/>
            <a:ext cx="504825" cy="40005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0000"/>
              </a:spcBef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0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708" name="Rectangle 19"/>
          <p:cNvSpPr>
            <a:spLocks noChangeArrowheads="1"/>
          </p:cNvSpPr>
          <p:nvPr/>
        </p:nvSpPr>
        <p:spPr bwMode="auto">
          <a:xfrm>
            <a:off x="7873978" y="2687870"/>
            <a:ext cx="504825" cy="40005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0000"/>
              </a:spcBef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000" b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29709" name="Straight Arrow Connector 20"/>
          <p:cNvCxnSpPr>
            <a:cxnSpLocks noChangeShapeType="1"/>
          </p:cNvCxnSpPr>
          <p:nvPr/>
        </p:nvCxnSpPr>
        <p:spPr bwMode="auto">
          <a:xfrm flipH="1" flipV="1">
            <a:off x="3662363" y="3913688"/>
            <a:ext cx="223838" cy="656957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816906" y="4570645"/>
            <a:ext cx="6540573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  <a:cs typeface="Calibri" panose="020F0502020204030204" pitchFamily="34" charset="0"/>
              </a:rPr>
              <a:t>Aerodynamic couple in two-spool GTG</a:t>
            </a:r>
          </a:p>
          <a:p>
            <a:pPr>
              <a:defRPr/>
            </a:pPr>
            <a:r>
              <a:rPr lang="en-US" sz="2800" dirty="0">
                <a:latin typeface="+mn-lt"/>
                <a:cs typeface="Calibri" panose="020F0502020204030204" pitchFamily="34" charset="0"/>
              </a:rPr>
              <a:t>makes transient concerns greater; </a:t>
            </a:r>
            <a:r>
              <a:rPr lang="en-US" sz="2800" dirty="0" smtClean="0">
                <a:latin typeface="+mn-lt"/>
                <a:cs typeface="Calibri" panose="020F0502020204030204" pitchFamily="34" charset="0"/>
              </a:rPr>
              <a:t>however, </a:t>
            </a:r>
            <a:endParaRPr lang="en-US" sz="2800" dirty="0">
              <a:latin typeface="+mn-lt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2800" dirty="0">
                <a:latin typeface="+mn-lt"/>
                <a:cs typeface="Calibri" panose="020F0502020204030204" pitchFamily="34" charset="0"/>
              </a:rPr>
              <a:t>available large GTGs all use this </a:t>
            </a:r>
            <a:r>
              <a:rPr lang="en-US" sz="2800" dirty="0" smtClean="0">
                <a:latin typeface="+mn-lt"/>
                <a:cs typeface="Calibri" panose="020F0502020204030204" pitchFamily="34" charset="0"/>
              </a:rPr>
              <a:t>architecture.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0" y="1032873"/>
            <a:ext cx="9144000" cy="49131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Accessing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Power is Key…Not just the ratings</a:t>
            </a:r>
          </a:p>
        </p:txBody>
      </p:sp>
      <p:sp>
        <p:nvSpPr>
          <p:cNvPr id="5" name="Rectangle 4"/>
          <p:cNvSpPr/>
          <p:nvPr/>
        </p:nvSpPr>
        <p:spPr>
          <a:xfrm>
            <a:off x="1487187" y="6097130"/>
            <a:ext cx="6449201" cy="461665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cs typeface="Calibri" panose="020F0502020204030204" pitchFamily="34" charset="0"/>
              </a:rPr>
              <a:t>Makes energy storage buffers </a:t>
            </a:r>
            <a:r>
              <a:rPr lang="en-US" sz="2400" dirty="0" smtClean="0">
                <a:solidFill>
                  <a:schemeClr val="bg1"/>
                </a:solidFill>
                <a:cs typeface="Calibri" panose="020F0502020204030204" pitchFamily="34" charset="0"/>
              </a:rPr>
              <a:t>necessary…</a:t>
            </a:r>
            <a:endParaRPr lang="en-US" sz="24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800" dirty="0" smtClean="0"/>
              <a:t>Energy Storage: A Means to Get </a:t>
            </a:r>
            <a:br>
              <a:rPr lang="en-US" sz="2800" dirty="0" smtClean="0"/>
            </a:br>
            <a:r>
              <a:rPr lang="en-US" sz="2800" dirty="0" smtClean="0"/>
              <a:t>Fuel Savings and Operational Capability</a:t>
            </a:r>
            <a:endParaRPr lang="en-US" sz="2800" dirty="0"/>
          </a:p>
        </p:txBody>
      </p:sp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5127625" y="1527175"/>
            <a:ext cx="3873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7472" indent="-347472" eaLnBrk="0" hangingPunct="0"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MS PGothic" pitchFamily="34" charset="-128"/>
              </a:rPr>
              <a:t>Single Generator Operations (</a:t>
            </a:r>
            <a:r>
              <a:rPr lang="en-US" sz="1400" dirty="0" err="1">
                <a:latin typeface="+mn-lt"/>
                <a:ea typeface="MS PGothic" pitchFamily="34" charset="-128"/>
              </a:rPr>
              <a:t>Shipwide</a:t>
            </a:r>
            <a:r>
              <a:rPr lang="en-US" sz="1400" dirty="0">
                <a:latin typeface="+mn-lt"/>
                <a:ea typeface="MS PGothic" pitchFamily="34" charset="-128"/>
              </a:rPr>
              <a:t> UPS)</a:t>
            </a:r>
          </a:p>
          <a:p>
            <a:pPr marL="347472" indent="-347472" eaLnBrk="0" hangingPunct="0"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MS PGothic" pitchFamily="34" charset="-128"/>
              </a:rPr>
              <a:t>Generator load optimization/scheduling</a:t>
            </a:r>
          </a:p>
          <a:p>
            <a:pPr marL="347472" indent="-347472" eaLnBrk="0" hangingPunct="0"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MS PGothic" pitchFamily="34" charset="-128"/>
              </a:rPr>
              <a:t>Minimization of spinning assets</a:t>
            </a:r>
          </a:p>
          <a:p>
            <a:pPr marL="347472" indent="-347472" eaLnBrk="0" hangingPunct="0"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MS PGothic" pitchFamily="34" charset="-128"/>
              </a:rPr>
              <a:t>Terrestrial distributions (</a:t>
            </a:r>
            <a:r>
              <a:rPr lang="en-US" sz="1400" dirty="0" err="1">
                <a:latin typeface="+mn-lt"/>
                <a:ea typeface="MS PGothic" pitchFamily="34" charset="-128"/>
              </a:rPr>
              <a:t>microgrids</a:t>
            </a:r>
            <a:r>
              <a:rPr lang="en-US" sz="1400" dirty="0">
                <a:latin typeface="+mn-lt"/>
                <a:ea typeface="MS PGothic" pitchFamily="34" charset="-128"/>
              </a:rPr>
              <a:t>)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596900" y="1512888"/>
            <a:ext cx="36576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7472" indent="-347472" eaLnBrk="0" hangingPunct="0"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MS PGothic" pitchFamily="34" charset="-128"/>
              </a:rPr>
              <a:t>Online storage devices for backup power</a:t>
            </a:r>
          </a:p>
          <a:p>
            <a:pPr marL="347472" indent="-347472" eaLnBrk="0" hangingPunct="0"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MS PGothic" pitchFamily="34" charset="-128"/>
              </a:rPr>
              <a:t>UPS for protection of sensitive devices</a:t>
            </a:r>
          </a:p>
          <a:p>
            <a:pPr marL="347472" indent="-347472" eaLnBrk="0" hangingPunct="0"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MS PGothic" pitchFamily="34" charset="-128"/>
              </a:rPr>
              <a:t>Closed, signature-free energy source</a:t>
            </a:r>
          </a:p>
          <a:p>
            <a:pPr marL="347472" indent="-347472" eaLnBrk="0" hangingPunct="0">
              <a:buFont typeface="Arial" pitchFamily="34" charset="0"/>
              <a:buChar char="•"/>
              <a:defRPr/>
            </a:pPr>
            <a:endParaRPr lang="en-US" sz="1400" dirty="0">
              <a:latin typeface="+mn-lt"/>
              <a:ea typeface="MS PGothic" pitchFamily="34" charset="-128"/>
            </a:endParaRPr>
          </a:p>
          <a:p>
            <a:pPr marL="347472" indent="-347472" eaLnBrk="0" hangingPunct="0">
              <a:buFont typeface="Arial" pitchFamily="34" charset="0"/>
              <a:buChar char="•"/>
              <a:defRPr/>
            </a:pPr>
            <a:endParaRPr lang="en-US" sz="1400" dirty="0">
              <a:latin typeface="+mn-lt"/>
              <a:ea typeface="MS PGothic" pitchFamily="34" charset="-12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564063" y="1200150"/>
            <a:ext cx="7937" cy="49879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58775" y="3705225"/>
            <a:ext cx="8470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7"/>
          <p:cNvSpPr txBox="1">
            <a:spLocks noChangeArrowheads="1"/>
          </p:cNvSpPr>
          <p:nvPr/>
        </p:nvSpPr>
        <p:spPr bwMode="auto">
          <a:xfrm>
            <a:off x="1509713" y="1036638"/>
            <a:ext cx="14716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</a:rPr>
              <a:t>Energy Surety</a:t>
            </a:r>
          </a:p>
        </p:txBody>
      </p:sp>
      <p:sp>
        <p:nvSpPr>
          <p:cNvPr id="9" name="TextBox 18"/>
          <p:cNvSpPr txBox="1">
            <a:spLocks noChangeArrowheads="1"/>
          </p:cNvSpPr>
          <p:nvPr/>
        </p:nvSpPr>
        <p:spPr bwMode="auto">
          <a:xfrm>
            <a:off x="6249988" y="1036638"/>
            <a:ext cx="1355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</a:rPr>
              <a:t>Fuel Savings</a:t>
            </a:r>
          </a:p>
        </p:txBody>
      </p:sp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1520825" y="3725863"/>
            <a:ext cx="1449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</a:rPr>
              <a:t>Power Quality</a:t>
            </a:r>
          </a:p>
        </p:txBody>
      </p:sp>
      <p:sp>
        <p:nvSpPr>
          <p:cNvPr id="11" name="TextBox 20"/>
          <p:cNvSpPr txBox="1">
            <a:spLocks noChangeArrowheads="1"/>
          </p:cNvSpPr>
          <p:nvPr/>
        </p:nvSpPr>
        <p:spPr bwMode="auto">
          <a:xfrm>
            <a:off x="6076950" y="3725863"/>
            <a:ext cx="170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latin typeface="+mn-lt"/>
              </a:rPr>
              <a:t>Advanced Loads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88963" y="4095750"/>
            <a:ext cx="36576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7472" indent="-347472" eaLnBrk="0" hangingPunct="0"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MS PGothic" pitchFamily="34" charset="-128"/>
              </a:rPr>
              <a:t>Advanced GTG Transient </a:t>
            </a:r>
            <a:r>
              <a:rPr lang="en-US" sz="1400" dirty="0" err="1">
                <a:latin typeface="+mn-lt"/>
                <a:ea typeface="MS PGothic" pitchFamily="34" charset="-128"/>
              </a:rPr>
              <a:t>ridethrough</a:t>
            </a:r>
            <a:endParaRPr lang="en-US" sz="1400" dirty="0">
              <a:latin typeface="+mn-lt"/>
              <a:ea typeface="MS PGothic" pitchFamily="34" charset="-128"/>
            </a:endParaRPr>
          </a:p>
          <a:p>
            <a:pPr marL="347472" indent="-347472" eaLnBrk="0" hangingPunct="0"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MS PGothic" pitchFamily="34" charset="-128"/>
              </a:rPr>
              <a:t>Load changes outside of design space for prime movers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5110163" y="4059238"/>
            <a:ext cx="36576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7472" indent="-347472" eaLnBrk="0" hangingPunct="0"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MS PGothic" pitchFamily="34" charset="-128"/>
              </a:rPr>
              <a:t>Pulsed applications</a:t>
            </a:r>
          </a:p>
          <a:p>
            <a:pPr marL="347472" indent="-347472" eaLnBrk="0" hangingPunct="0"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MS PGothic" pitchFamily="34" charset="-128"/>
              </a:rPr>
              <a:t>Highly transient loads</a:t>
            </a:r>
          </a:p>
          <a:p>
            <a:pPr marL="347472" indent="-347472" eaLnBrk="0" hangingPunct="0"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MS PGothic" pitchFamily="34" charset="-128"/>
              </a:rPr>
              <a:t>Cyclic load requirements</a:t>
            </a:r>
          </a:p>
        </p:txBody>
      </p:sp>
      <p:pic>
        <p:nvPicPr>
          <p:cNvPr id="2254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63" y="2479675"/>
            <a:ext cx="1089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2513013"/>
            <a:ext cx="91122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8" descr="http://www.batterycountry.com/ShopSite/media/ups-gener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2414588"/>
            <a:ext cx="7445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10" descr="File:US Navy 071128-N-7676W-101 The Office of Naval Research 32 MJ (megajoules) Electromagnetic Railgun (EMRG) laboratory launcher, located on board the Naval Surface Warfare Center Dahlgren Division, is operational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5" y="5137150"/>
            <a:ext cx="1346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6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4660900"/>
            <a:ext cx="1614488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67" descr="TEK00014.GZ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5332" y="4675981"/>
            <a:ext cx="1243012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7" name="TextBox 68"/>
          <p:cNvSpPr txBox="1">
            <a:spLocks noChangeArrowheads="1"/>
          </p:cNvSpPr>
          <p:nvPr/>
        </p:nvSpPr>
        <p:spPr bwMode="auto">
          <a:xfrm>
            <a:off x="1814513" y="3295650"/>
            <a:ext cx="15382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0000"/>
              </a:spcBef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chemeClr val="tx1"/>
                </a:solidFill>
                <a:latin typeface="Arial" charset="0"/>
              </a:rPr>
              <a:t>Increasing UPS and Batteries</a:t>
            </a:r>
          </a:p>
        </p:txBody>
      </p:sp>
      <p:sp>
        <p:nvSpPr>
          <p:cNvPr id="22548" name="TextBox 69"/>
          <p:cNvSpPr txBox="1">
            <a:spLocks noChangeArrowheads="1"/>
          </p:cNvSpPr>
          <p:nvPr/>
        </p:nvSpPr>
        <p:spPr bwMode="auto">
          <a:xfrm>
            <a:off x="5865813" y="6256338"/>
            <a:ext cx="15557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0000"/>
              </a:spcBef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chemeClr val="tx1"/>
                </a:solidFill>
                <a:latin typeface="Arial" charset="0"/>
              </a:rPr>
              <a:t>Potential EMRG Load Profiles</a:t>
            </a:r>
          </a:p>
        </p:txBody>
      </p:sp>
      <p:sp>
        <p:nvSpPr>
          <p:cNvPr id="22549" name="TextBox 70"/>
          <p:cNvSpPr txBox="1">
            <a:spLocks noChangeArrowheads="1"/>
          </p:cNvSpPr>
          <p:nvPr/>
        </p:nvSpPr>
        <p:spPr bwMode="auto">
          <a:xfrm>
            <a:off x="927100" y="6159500"/>
            <a:ext cx="27511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0000"/>
              </a:spcBef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chemeClr val="tx1"/>
                </a:solidFill>
                <a:latin typeface="Arial" charset="0"/>
              </a:rPr>
              <a:t>Power Quality Surety Under Two-Spool GTG Application</a:t>
            </a:r>
          </a:p>
        </p:txBody>
      </p:sp>
      <p:pic>
        <p:nvPicPr>
          <p:cNvPr id="22550" name="Picture 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4808538"/>
            <a:ext cx="2095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2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5600700"/>
            <a:ext cx="213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Future Operational Mode</a:t>
            </a:r>
            <a:endParaRPr lang="en-US" sz="2800" dirty="0"/>
          </a:p>
        </p:txBody>
      </p:sp>
      <p:sp>
        <p:nvSpPr>
          <p:cNvPr id="32771" name="TextBox 22"/>
          <p:cNvSpPr txBox="1">
            <a:spLocks noChangeArrowheads="1"/>
          </p:cNvSpPr>
          <p:nvPr/>
        </p:nvSpPr>
        <p:spPr bwMode="auto">
          <a:xfrm>
            <a:off x="5076825" y="5281613"/>
            <a:ext cx="1323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0000"/>
              </a:spcBef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Load Profile</a:t>
            </a:r>
          </a:p>
        </p:txBody>
      </p:sp>
      <p:sp>
        <p:nvSpPr>
          <p:cNvPr id="32772" name="TextBox 23"/>
          <p:cNvSpPr txBox="1">
            <a:spLocks noChangeArrowheads="1"/>
          </p:cNvSpPr>
          <p:nvPr/>
        </p:nvSpPr>
        <p:spPr bwMode="auto">
          <a:xfrm>
            <a:off x="646113" y="4953000"/>
            <a:ext cx="2528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0000"/>
              </a:spcBef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Generator</a:t>
            </a:r>
          </a:p>
        </p:txBody>
      </p:sp>
      <p:sp>
        <p:nvSpPr>
          <p:cNvPr id="32773" name="TextBox 26"/>
          <p:cNvSpPr txBox="1">
            <a:spLocks noChangeArrowheads="1"/>
          </p:cNvSpPr>
          <p:nvPr/>
        </p:nvSpPr>
        <p:spPr bwMode="auto">
          <a:xfrm>
            <a:off x="419100" y="2598738"/>
            <a:ext cx="2551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0000"/>
              </a:spcBef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Adv. Energy Storage</a:t>
            </a:r>
          </a:p>
        </p:txBody>
      </p:sp>
      <p:sp>
        <p:nvSpPr>
          <p:cNvPr id="32774" name="TextBox 35"/>
          <p:cNvSpPr txBox="1">
            <a:spLocks noChangeArrowheads="1"/>
          </p:cNvSpPr>
          <p:nvPr/>
        </p:nvSpPr>
        <p:spPr bwMode="auto">
          <a:xfrm>
            <a:off x="1530350" y="3049588"/>
            <a:ext cx="682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0000"/>
              </a:spcBef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+</a:t>
            </a:r>
          </a:p>
        </p:txBody>
      </p:sp>
      <p:pic>
        <p:nvPicPr>
          <p:cNvPr id="32775" name="Picture 2" descr="http://www.emeraldinsight.com/content_images/fig/069020100100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1898650"/>
            <a:ext cx="3840162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776" name="Straight Connector 45"/>
          <p:cNvCxnSpPr>
            <a:cxnSpLocks noChangeShapeType="1"/>
          </p:cNvCxnSpPr>
          <p:nvPr/>
        </p:nvCxnSpPr>
        <p:spPr bwMode="auto">
          <a:xfrm flipH="1">
            <a:off x="3382963" y="4506913"/>
            <a:ext cx="4456112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77" name="Rectangle 46"/>
          <p:cNvSpPr>
            <a:spLocks noChangeArrowheads="1"/>
          </p:cNvSpPr>
          <p:nvPr/>
        </p:nvSpPr>
        <p:spPr bwMode="auto">
          <a:xfrm>
            <a:off x="6672263" y="1952625"/>
            <a:ext cx="1350962" cy="990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0000"/>
              </a:spcBef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000" baseline="-2500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2778" name="Straight Connector 44"/>
          <p:cNvCxnSpPr>
            <a:cxnSpLocks noChangeShapeType="1"/>
          </p:cNvCxnSpPr>
          <p:nvPr/>
        </p:nvCxnSpPr>
        <p:spPr bwMode="auto">
          <a:xfrm flipH="1">
            <a:off x="3382963" y="2011363"/>
            <a:ext cx="4479925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79" name="Rectangle 47"/>
          <p:cNvSpPr>
            <a:spLocks noChangeArrowheads="1"/>
          </p:cNvSpPr>
          <p:nvPr/>
        </p:nvSpPr>
        <p:spPr bwMode="auto">
          <a:xfrm>
            <a:off x="3756025" y="2776538"/>
            <a:ext cx="4067175" cy="1712912"/>
          </a:xfrm>
          <a:prstGeom prst="rect">
            <a:avLst/>
          </a:prstGeom>
          <a:solidFill>
            <a:srgbClr val="FFC000">
              <a:alpha val="4313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0000"/>
              </a:spcBef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000" baseline="-2500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780" name="TextBox 48"/>
          <p:cNvSpPr txBox="1">
            <a:spLocks noChangeArrowheads="1"/>
          </p:cNvSpPr>
          <p:nvPr/>
        </p:nvSpPr>
        <p:spPr bwMode="auto">
          <a:xfrm>
            <a:off x="3540125" y="4340225"/>
            <a:ext cx="1797050" cy="523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0000"/>
              </a:spcBef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Continuous Generator loading</a:t>
            </a:r>
          </a:p>
        </p:txBody>
      </p:sp>
      <p:sp>
        <p:nvSpPr>
          <p:cNvPr id="32781" name="Rectangle 49"/>
          <p:cNvSpPr>
            <a:spLocks noChangeArrowheads="1"/>
          </p:cNvSpPr>
          <p:nvPr/>
        </p:nvSpPr>
        <p:spPr bwMode="auto">
          <a:xfrm>
            <a:off x="3748088" y="2019300"/>
            <a:ext cx="4076700" cy="1255713"/>
          </a:xfrm>
          <a:prstGeom prst="rect">
            <a:avLst/>
          </a:prstGeom>
          <a:solidFill>
            <a:schemeClr val="accent2">
              <a:alpha val="43137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0000"/>
              </a:spcBef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000" baseline="-2500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782" name="TextBox 54"/>
          <p:cNvSpPr txBox="1">
            <a:spLocks noChangeArrowheads="1"/>
          </p:cNvSpPr>
          <p:nvPr/>
        </p:nvSpPr>
        <p:spPr bwMode="auto">
          <a:xfrm>
            <a:off x="5572125" y="4506913"/>
            <a:ext cx="2132013" cy="73818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0000"/>
              </a:spcBef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Power Generation Free to Operate at Most Fuel Efficient, Reliable Level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 flipV="1">
            <a:off x="5761038" y="3832225"/>
            <a:ext cx="433387" cy="65881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2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4438650" y="2100263"/>
            <a:ext cx="1036638" cy="36988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2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2785" name="Picture 20" descr="big_atgs_layout-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3836988"/>
            <a:ext cx="1887537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6" name="Picture 19" descr="power and controls view rev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182688"/>
            <a:ext cx="19939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7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1997075"/>
            <a:ext cx="5588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>
            <a:off x="2576513" y="2555875"/>
            <a:ext cx="1169987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606675" y="3832225"/>
            <a:ext cx="1169988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 bwMode="auto">
          <a:xfrm flipH="1">
            <a:off x="5051425" y="2089150"/>
            <a:ext cx="449263" cy="96043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2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791" name="TextBox 53"/>
          <p:cNvSpPr txBox="1">
            <a:spLocks noChangeArrowheads="1"/>
          </p:cNvSpPr>
          <p:nvPr/>
        </p:nvSpPr>
        <p:spPr bwMode="auto">
          <a:xfrm>
            <a:off x="5500688" y="1398588"/>
            <a:ext cx="2130425" cy="73818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0000"/>
              </a:spcBef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Multi-Device Energy Storage Sized for Peak and Continuous Ride Through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3748088" y="2776538"/>
            <a:ext cx="4811712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93" name="TextBox 30"/>
          <p:cNvSpPr txBox="1">
            <a:spLocks noChangeArrowheads="1"/>
          </p:cNvSpPr>
          <p:nvPr/>
        </p:nvSpPr>
        <p:spPr bwMode="auto">
          <a:xfrm>
            <a:off x="7839075" y="2805113"/>
            <a:ext cx="9826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0000"/>
              </a:spcBef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Mil Std Power Quality</a:t>
            </a:r>
          </a:p>
        </p:txBody>
      </p:sp>
      <p:sp>
        <p:nvSpPr>
          <p:cNvPr id="33" name="Freeform 32"/>
          <p:cNvSpPr/>
          <p:nvPr/>
        </p:nvSpPr>
        <p:spPr>
          <a:xfrm>
            <a:off x="4017963" y="3267075"/>
            <a:ext cx="3795712" cy="669925"/>
          </a:xfrm>
          <a:custGeom>
            <a:avLst/>
            <a:gdLst>
              <a:gd name="connsiteX0" fmla="*/ 0 w 3796146"/>
              <a:gd name="connsiteY0" fmla="*/ 583934 h 669063"/>
              <a:gd name="connsiteX1" fmla="*/ 110837 w 3796146"/>
              <a:gd name="connsiteY1" fmla="*/ 542370 h 669063"/>
              <a:gd name="connsiteX2" fmla="*/ 304800 w 3796146"/>
              <a:gd name="connsiteY2" fmla="*/ 2043 h 669063"/>
              <a:gd name="connsiteX3" fmla="*/ 581891 w 3796146"/>
              <a:gd name="connsiteY3" fmla="*/ 362261 h 669063"/>
              <a:gd name="connsiteX4" fmla="*/ 928255 w 3796146"/>
              <a:gd name="connsiteY4" fmla="*/ 486952 h 669063"/>
              <a:gd name="connsiteX5" fmla="*/ 1149927 w 3796146"/>
              <a:gd name="connsiteY5" fmla="*/ 43606 h 669063"/>
              <a:gd name="connsiteX6" fmla="*/ 1440873 w 3796146"/>
              <a:gd name="connsiteY6" fmla="*/ 403825 h 669063"/>
              <a:gd name="connsiteX7" fmla="*/ 1593273 w 3796146"/>
              <a:gd name="connsiteY7" fmla="*/ 486952 h 669063"/>
              <a:gd name="connsiteX8" fmla="*/ 1801091 w 3796146"/>
              <a:gd name="connsiteY8" fmla="*/ 473097 h 669063"/>
              <a:gd name="connsiteX9" fmla="*/ 1967346 w 3796146"/>
              <a:gd name="connsiteY9" fmla="*/ 29752 h 669063"/>
              <a:gd name="connsiteX10" fmla="*/ 2161309 w 3796146"/>
              <a:gd name="connsiteY10" fmla="*/ 112879 h 669063"/>
              <a:gd name="connsiteX11" fmla="*/ 2286000 w 3796146"/>
              <a:gd name="connsiteY11" fmla="*/ 417679 h 669063"/>
              <a:gd name="connsiteX12" fmla="*/ 2687782 w 3796146"/>
              <a:gd name="connsiteY12" fmla="*/ 570079 h 669063"/>
              <a:gd name="connsiteX13" fmla="*/ 3103418 w 3796146"/>
              <a:gd name="connsiteY13" fmla="*/ 528515 h 669063"/>
              <a:gd name="connsiteX14" fmla="*/ 3560618 w 3796146"/>
              <a:gd name="connsiteY14" fmla="*/ 667061 h 669063"/>
              <a:gd name="connsiteX15" fmla="*/ 3796146 w 3796146"/>
              <a:gd name="connsiteY15" fmla="*/ 597788 h 669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96146" h="669063">
                <a:moveTo>
                  <a:pt x="0" y="583934"/>
                </a:moveTo>
                <a:cubicBezTo>
                  <a:pt x="30018" y="611643"/>
                  <a:pt x="60037" y="639352"/>
                  <a:pt x="110837" y="542370"/>
                </a:cubicBezTo>
                <a:cubicBezTo>
                  <a:pt x="161637" y="445388"/>
                  <a:pt x="226291" y="32061"/>
                  <a:pt x="304800" y="2043"/>
                </a:cubicBezTo>
                <a:cubicBezTo>
                  <a:pt x="383309" y="-27975"/>
                  <a:pt x="477982" y="281443"/>
                  <a:pt x="581891" y="362261"/>
                </a:cubicBezTo>
                <a:cubicBezTo>
                  <a:pt x="685800" y="443079"/>
                  <a:pt x="833582" y="540061"/>
                  <a:pt x="928255" y="486952"/>
                </a:cubicBezTo>
                <a:cubicBezTo>
                  <a:pt x="1022928" y="433843"/>
                  <a:pt x="1064491" y="57460"/>
                  <a:pt x="1149927" y="43606"/>
                </a:cubicBezTo>
                <a:cubicBezTo>
                  <a:pt x="1235363" y="29752"/>
                  <a:pt x="1366982" y="329934"/>
                  <a:pt x="1440873" y="403825"/>
                </a:cubicBezTo>
                <a:cubicBezTo>
                  <a:pt x="1514764" y="477716"/>
                  <a:pt x="1533237" y="475407"/>
                  <a:pt x="1593273" y="486952"/>
                </a:cubicBezTo>
                <a:cubicBezTo>
                  <a:pt x="1653309" y="498497"/>
                  <a:pt x="1738746" y="549297"/>
                  <a:pt x="1801091" y="473097"/>
                </a:cubicBezTo>
                <a:cubicBezTo>
                  <a:pt x="1863437" y="396897"/>
                  <a:pt x="1907310" y="89788"/>
                  <a:pt x="1967346" y="29752"/>
                </a:cubicBezTo>
                <a:cubicBezTo>
                  <a:pt x="2027382" y="-30284"/>
                  <a:pt x="2108200" y="48225"/>
                  <a:pt x="2161309" y="112879"/>
                </a:cubicBezTo>
                <a:cubicBezTo>
                  <a:pt x="2214418" y="177533"/>
                  <a:pt x="2198255" y="341479"/>
                  <a:pt x="2286000" y="417679"/>
                </a:cubicBezTo>
                <a:cubicBezTo>
                  <a:pt x="2373745" y="493879"/>
                  <a:pt x="2551546" y="551606"/>
                  <a:pt x="2687782" y="570079"/>
                </a:cubicBezTo>
                <a:cubicBezTo>
                  <a:pt x="2824018" y="588552"/>
                  <a:pt x="2957945" y="512351"/>
                  <a:pt x="3103418" y="528515"/>
                </a:cubicBezTo>
                <a:cubicBezTo>
                  <a:pt x="3248891" y="544679"/>
                  <a:pt x="3445163" y="655516"/>
                  <a:pt x="3560618" y="667061"/>
                </a:cubicBezTo>
                <a:cubicBezTo>
                  <a:pt x="3676073" y="678606"/>
                  <a:pt x="3736109" y="638197"/>
                  <a:pt x="3796146" y="59778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71475" y="5699125"/>
            <a:ext cx="8401050" cy="7080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n-lt"/>
              </a:rPr>
              <a:t>Optimize storage buffering prime movers to enable continuous </a:t>
            </a:r>
            <a:r>
              <a:rPr lang="en-US" sz="2000" dirty="0" smtClean="0">
                <a:latin typeface="+mn-lt"/>
              </a:rPr>
              <a:t>Directed Energy Weapons </a:t>
            </a:r>
            <a:r>
              <a:rPr lang="en-US" sz="2000" dirty="0">
                <a:latin typeface="+mn-lt"/>
              </a:rPr>
              <a:t>operations with </a:t>
            </a:r>
            <a:r>
              <a:rPr lang="en-US" sz="2000" dirty="0" smtClean="0">
                <a:latin typeface="+mn-lt"/>
              </a:rPr>
              <a:t>optimized, efficient loading of spinning assets…</a:t>
            </a:r>
            <a:endParaRPr lang="en-US" sz="2000" dirty="0">
              <a:latin typeface="+mn-lt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017963" y="2089150"/>
            <a:ext cx="0" cy="118586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97" name="TextBox 39"/>
          <p:cNvSpPr txBox="1">
            <a:spLocks noChangeArrowheads="1"/>
          </p:cNvSpPr>
          <p:nvPr/>
        </p:nvSpPr>
        <p:spPr bwMode="auto">
          <a:xfrm rot="-2932896">
            <a:off x="3697288" y="1319213"/>
            <a:ext cx="1328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0000"/>
              </a:spcBef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Peaky Loads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Energy Storage Approaches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73206" y="1178370"/>
            <a:ext cx="1281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Batteries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011539" y="1180644"/>
            <a:ext cx="1140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Hybrids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171584" y="1166806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Flywheels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43" y="1580754"/>
            <a:ext cx="2546377" cy="2060530"/>
          </a:xfrm>
          <a:prstGeom prst="rect">
            <a:avLst/>
          </a:prstGeom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979" y="1646064"/>
            <a:ext cx="2722011" cy="2030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2" name="AutoShape 4" descr="data:image/jpeg;base64,/9j/4AAQSkZJRgABAQAAAQABAAD/2wCEAAkGBxISEhUTExIWFRMXGB4aGBgYGB0XFhoYGxkeFxcYGB8ZISggHx4mHRgYIjEhJSkrLi4uGB8zODMtNygtLi0BCgoKDg0OGxAQGzAlHyUuMC0tLTAuMC01Ky0vLS0tLS0tKy0vLS0tLS0tLS0rLS0tLS0tLS0tLS0tLS0tLS0tLf/AABEIAL8BCAMBIgACEQEDEQH/xAAcAAABBQEBAQAAAAAAAAAAAAAAAgMEBQYHAQj/xABVEAACAQIEAgQHCgoGCAUFAAABAhEAAwQSITEFQQYTIlEHFDJSYYGSFRYjU3GRk6HS0xckM0JDVGKxwdFyc5SjsrMlRGSCouHj8DRjdJXxRVWDhMP/xAAYAQEBAQEBAAAAAAAAAAAAAAAAAgEDBP/EADARAAICAQMCBAMIAwEAAAAAAAABAhEhAxJRkfAEMUHRE2GhIjJxgbHB0uEVM1IU/9oADAMBAAIRAxEAPwDuNFFFAFFFFAFFFFAFFFFAVHSvjfieGa8ENx5VLdsEAvcdgltZO0sRJ5AGqHHcV4pg7V+/ihhbtpMM9zNaVreS8olLZDuS6NtmEH5Kv+k/AlxtjqWd7ZDrcS4kZkuW2DowkEHUbH/nVNjehBv4e9axGNv3bl4IGukIAEtuHCJbVRbUEjXQkzrQFFhOnGJ8WxGIbEYW51GHNw21w2ItEXCsW1LXHgjPoQNT6KUvTrGFMDbCWDib1828Ro2RFGIuWBkXNmzEWrrAknSy/oFaO70Vu3bTWsTj7t9Ge00NbtJAtXBcK/BoujFVBnkKj4DoTYw91LxvuSuIu4iHywWuI4Ca7Kge4wA5sxoCZ0g4zfGIs4LCC34xcRrrPdBa3asoQpYqpBZizBQJA3Jqk4j0sxmC8Wt40WVe5inQvbS5cD4VLZc3EtoWdXJKrBzRqdqtuOdHlv4i3i7GMbDYjqjZzoLdwXLWbrCsXARoQTI21r3hvR7D2rti8MS1zqLVxVNxw7MbrI9267HckBdoADCIECgM1j/CPcK3rll7C2TjbWEsXLyOirNsXMQ94MymF1jyYgTNeN0+xaYe9cY4e5bXEpZXGWrd1sMLZt9ZcusiszMEIySGAJYa6a3+H6G2Ld2y7Xixt3sRiWVgsXLl8EMziNkDGI9dT+OcKN82Hw+NfCsmYJ1eRrbhgMwa24KtGXQ8taAT0L4rdxNp3uXsNfUORbu4eQrLAPbUsxRwSZE7RWS6N9P72LJueN4Jbam5caz1V03xh7TtJLdZlBKKDMR2hpyrX8F4DasYe5Zt3mZ8Qbl17xy53uXNGugKAsCVAAEABRSW4DZHDvc5bxVOpGGLyufVch9GZgdvTQFXe6SYxeC2+IZLTX+rS/cQK2Q2mIZ8ozSCLRmSTqp0pnEdL8UyLibSWxhLmLsWLJdWz3LT3BbuX/KAVST2JGwk7ipy9GHGGv4W7xG5ctvY6oBksp1VsjIWGRV/Nka6VM6QdHLGLwfiRuG3bUW9UIzqtshl+SQu9AZzB9N8VfZkt27Qe9iUTCyCw8WK9c1+6Mwn4EZgBGtxBUVfCYbmHPVFDiruL6nDA2bptG22IFpCzaKzZMzdlxrGmkVo8H0dwtvE3sWl8B71tbNsZlyWgqKhFscycluf6IFKsdGcOlrAWRe7GDcMglfhLiKbQLekM5OnMgUBnrfTfE38XesWsRhbQXEtYtLcw2Ius+UhSxe24SC+YcoC0WOm+Jv4q7ZtYjC2gMS1i0j4bEXWcIQmcvbcJq2bugDWr7o70RvYTIq8RvvaV2c22t2YYuxd5YJn1Zid6OjnRC9g8irxG+9lWZjaa3Zhi7F2lgmfVmJ39FATuiXGbuKGJd1UW0xVy1Zyz2rdohC7STJLh9o0Aq+rK9FuiN3BZFXH3rllS5NpktBWLlmYlgmfy2Lb+jbStVQBRRRQBRRRQBRRRQBRRRQBRRRQCL11UUszBVAkkmAB3knavbVwMAykMpAIIMgg6ggjcU1jcKt1MjzllSYMeSwYD5JAn0VTr0OwYn4KQXLQdQJmQAdl20/YTzRQF/TV/EIgJd1UAFiWIACjymM8hIk+msrj+jnDrAVbmZSxYoZJZQto54IHZQIoBnTyQdwCXOHcMAZZGW8rZiJIyMczZmA0DdQdz2gjbxoBrLV1WEqwYSRIMiVJVhpzBBBHIg0pmAiSBO37/wBwNY0dHuHXe2l4FJUt2wRoS1vKW8ntZjmGshhO9WuH6J4RS7Kh+EUqddArKUITzdCYjaTGlAXFjFW3TrEdWTXtKwK6aHUaaEH5qWbyzGYTMRInNGaPly6x3a1TXuiuHdi9wNcYiCXOYbMsgRA0duUCdIqNjOhWGdSozJKhZ0bQQJGYHUganmdTJoDS1n+kfB7mIuLEZBadSGLBJa5aLSEZWzNbW4oYHs5m3DQZ+C4JZtIUVTlLlz2jOZtzIM7AD1VIw10ybbmXGoO2dfO00nkQNjyAIoDMcW6G3LyYZTfBbD2mt5inlm5b6u6xAOmYabyAzayZqOegpR89u4pClSltlhcqWbSIjEGcpu2LTtG62wsVuKKAy3HOjD4m+91upK5VVAVYPGq3A7owYyly8oggL1hOUmaZ4l0PuXVwoOIGbD2mQsVPba4oS60A6EqGEySBcbUnWtfTOJv5BtLEwq8ye795J5AGgKDgnAr+HuW5e29u3aFhAEKlLK5iI7Rlz8Ap5RaJ3YAVjdCrpYXGezmJY3AlrKrTcS4pQT2WEXkzEk/jDsSTobjpCxS2huYzqSXOsEBiLVwtbUJDHQEjUnsCNYqGr4jIf9KWSxgBstuAZjYbywKn5eRFAR8Z0Ou3bpvtcs9aTm1tlkJZbUhgTqqNYtMo08nXUyF4LoW1uzibXXD4W09lHCQ623Z4Lme0yo1tB3C0DzgT+F4om6GbiFu4r+TZAtr2omF/P2IMHXStFQGPs9BbfWl3fMvb7IAGbObWjwNguHtL2YMA1CwfQW7bNom8txlyoWC5YU3rWJvuRJl3uWXgjbrh5uu6u3QoljAHM/MPrqPD3N5S33bO3y81Ho8rbbUUArG4+3aUvccKo0J3/dryPzGm34vhxM37QjftrpEgzr+yfmNGJ4RYuLke0hTzYgeSU5fssw9dV2K4Jgl7LWiSQOypuOYEhSQpJgAlQeQgCIAoCyTitgmBetzmCxnE5mnKImZMGO+NKQnGsOc3wyDKWDSwWCnl+VExBkjTQ1nMZiOHpelgUNq4oJDAlnU5hnWS8BgGEgSUnUAGmmxnCgdUZWV51LhlcwVac3ZnQBpAGmokSBq/dWxE9akZik5gBmBgr8skfOO8U7hsbauaW7iOQATlYNo2qnQ7HkedY6/xfhaKR1TG2puKwCtobhhzlnMc7LuATLZuZarG3xbC4a9cUWXXtKhuQTnYhYiTLEvcRDuS7AGgNPRWbfpthAA0uUOmYIYDQCixvLAkggRpuNK9u9M8OLdy6odltsqtKlDL3OrEB4JE5jP7DcxFAaOis4nTXCQSWZcrBGkaK5EhSZjvEzEg617a6ZYYgFsyEsEgj847CQY2g+mdJoDRUVG4djUv21upORxIkQe7UcqKAk0UUUAUUV4TQGP8IHSGzhDazYW3ibr5oDkLlQeUc2R4kkCIE691ZK94Q7bZc3CrDZVCrN7yQAQFHwGgEmO6T31nelXGPHMVcvgyhOW3/VLIQj+kSz/79Z27efOwDwBH5qt+bPP0/vrrtSWTlubeDo+B8JfUgra4bbQEkmMQdSTJ/Q+ml2fCg6tK4JVU7qMQSvygdUMpnu030kzXMxeufG936NNzy+bWvetf43v/AEabDn89Kjx31MuXPfQ6m3hXuj/UU+Xxkx/k0n8LVz9RT+0n7muYLeuD9LO0g21iTyMH669ZnPk3Dz0NtJAHMd4mlR476m3LnvodO/C1c/UU/tJ+5pq/4U7jR+JKrAyG8YJg/J1IkEaESPlBgjmPX3PjO78xNzy+bnXvW3PjDv8AFpSo8d9Rcue+h1R/CxcB/wDApHI+MnUfQ0n8LVz9RT+0n7muYW71wiDcjSQSi6HkD6CP4V5nuyR1mxj8mnIa/XpSo8C5c99DqI8LNz9RT14kjcwP0PfTQ8KThy3iSsdgTiCIXuA6kxtJO505AAcy6y58Ydvi056AeulFrnxh3j8mnrpUeO+ouXPfQ6TiPCgbkZ+HW2jacSeeh/Q92nrqF7+bOn+irWkR+MtyIYfoe8L7I7hWAN25552n8mnqG1em5cnyzvH5NO7XlT7PHfUXLnvob+308RXt3F4aim3mKhcUwWWBBJAs6+U2+kmd6tU8K9zc4FAO/wAZP1fA61zDO6+U5J1OXq19WbT6hr8lIa7d5ueQ8hPWBpypUeBcue+h0geFB82ZsErsPJnEEBeXZHUmDE6yTqdY0p/8LVz9RT+0n7muXrcueeef6NNgYEac6dzOu7kttGRIBO/LUju/+KVHgXLnvodMfwrXcp/EkUkafjBb1x1Q0pnD+FJ0GmBUk6ljiSWY95PU/wDIbCBXNmuXN+sY7nyE2HqpBuXfOM6fmJvz5cqVHgXLnvodR/Czc/UE/tJ+5pI8KzyW9z7eYgAnxgyQJIBPU7DMfnNcxFy55xjX8xNhoOVGe73tOn5ibk/0aVHgy5c99DqH4Wrn6gn9pP3NJu+FV2Anh9swZE4g6EbH8jofTXM89zzmifMTbv8AJ76dwZbtdYZjIQugIkE6wNOXp0pUeBcuT6LwHGLV2zavKezdUMoiW13EDWRse6DNRuIdIrdl8jKfIDmYQwzMiwHie0sMZAXMpJAM1jPBDxYTdwrQD+Ut9+WYuJ8gYhvSbj91a3jSYw3wcPesoioCVdtSSXViwymFgoVM+UhERM82qZ1i7Q23TGwCvYuwXyaqAZgk9mcx2HZiTOgNWuBxFrE20uhJWSVzAEgqSuYRI5SCDVSRj51v4YdsQBPkQQwMjyhoR65qZwPF3j1gxLWw4c5FVl1tzlV4BJEkMIPcfkGGlxRSVcHYg+v1UUAqiiigCsh4TuM+L4M21MXL/wAGI3CR8K3s9meRda19cf8AC85OOtidBh1IHIFrlzMR8uVfZFVBWyZukYmoD/lLmsSUHzip9T+ifDuvu4kdT1uXqv0fWZZFwdxiY+qt19RacN79OOhGlFzltRQ5ucnmf4Ab/JSssaZjyXb1nnW5x3AWt2ndeHl2VZVRhzJI8kaJO/dTFvg1xkze55DZZg4VtCVkjyZ30rnoa61rcU8c17l6mm9Pza+vsY1n5yeZ/gOfdSdtJPIbc+Z3rVYPhmIZgG4cQus/ibjYEjde+k8c4betocnD2LHySuDLwY3jIR6zO21ds1dfp7ketX+vsZwXs3lEgyTPLaO0Afk1FNspGhJmPUcx3mfrp7xbiH6ld/8Abl2+grR8B4ViHwuIuXsE5uW2U20OEyO+bstChBmgSdF+U7RKka4mW07zE93JR8vop0DMIzHMB3bzvz3An1D0VfXLdwAE8JZQSFAfDuhLMdFGa1rPKJnuoKXwZHBrszuMLd3Gx/IztVGGdkd537uS+uh9vKMxG3Nt+daQ4a9A/wBDXe7/AMLc9MAfBTyEzG/MyK8t275/+jXd+eFu/c0MM6ok6TAOsjQAd+vfR1uUdktMeVz7R2Gun76v1tYgKqng95tNScLc1OxMLZgTvoAKWbF//wCzXf7LcmRt+ioaZqOUnkPUBJrzNznvPz6D9/1VpktXz/8ARro//VuD/wDj/wBxUi7wu82CvXl4c1u+jIqIcKWZgWTM6q6AnKGeOyfJpYMorRoPknnAAJ/dHrNeAj0zBPrOgp/qOI/qd3/25fX+grw2eI7jBXSe48PEGNpiyP31O5G7WMsBtrEx6hqaTmG8HYnlz0Hr3reXeGWlYg2LakcjbAI56giRSPc6x8Ta9hf5V4v8jpf8y6L3PR/5J8r6+xhtNteS7+ilokknYAySToI0H/x6K1XFUt2rea3g1vMWgBLQYAkE5myqTGkenvqBw7E3LlxLb8NyoTGbqXAUnmcyxE77fwrtHxSlHcouvy/kQ9Bp02vr7FLKjRd9Bm5675e7Qb768q9wLS135V+oMK3y8DtSq5LAuMJW2VAuGZiBl3MaCZOneKx+Pw/V4rEJkKQbcLlyQOrnQQOc1uh4mOrPak165r3fJOpoyhG20SOE8RbDX7d9NWttmjzl2df95Sw9EzyrueI4VhsYvWnM6XraDR2COgJuWzAMbuTPpHcI4DXYvBNiWfAlWMi3dZF9Cwrx6i5j0QOVejUXqc9N+hcjopg/ivzcp7TajUdrXU67nXak2+iOEEfBkwCNXckgnM2aTrJJ376vaK5HUrOHcAw9i51lpMr5OrnMx7MzBBMHUDU6795nyrSigCiiigCuP+FlCcegAJJw6QBv+Uu12CuR+Ehh7rWpI/IWjuNutva1ttJtcGNXS+Zj/c698U/zUnA4fDgXHvYd3urcUpdBI6tZRHVgexJGbKxBOZlGmhrV27i7yI9Gv7qgcGR7OFxFmCl65iFuIwYQED22nMhzAgIxAjePTXn0dfU1U1qQ/VX1LnpQhThIosRYw16zd6zDG5eFuLdwE5LTMXJY5Y0gLCsCCQ+wqZiMYrWbhLoxW0ygZl1C2sqrE66ACrfAJlsYqw57N2yLdrLLKh+EJ0MADNcDdnclvXR4bolYyjrHus/MoVRd9IDIx2jXN6hXaP2UtsccHGcd8syKTgttFvWDlAkNqSAB8Hk3/wDxju1JrfdE8TOMRA6kKLjAAgkFrQDHT+itULdGMMdJv9nTy7es66/BVP4Dwy1hL63rediqssOwIObSTlUbCNq1bqUarN+nuTKCu0yk6a8exOIu3Va4RZtYh7du2NIKFkzkjUkwdzGsCqjgmG6+7kd3ywScrwdO4kEDfuNa/juEGIK5mYZrpO5aMwYkLmOgqPgOBrZfOjmYI1GkH5D6BVbXZ0TVDA6M2vPxH0y/dUe9i152I+mX7qroBu9fZP2qDm7x7J+1V7Uc7fJSe9i152I+mX7qg9GbXnYj6Zfuqu4bvX2T9qiG719k/aptQtlL72LXnYj6Zfuq897FrzsR9Mv3VXna7x7J+1XkN3j2T9qm1C2UvvZtediPpk+6qp49w0WApR7upg5nzHntlVe701sIbvX2T9qoHFOFdeFDPGXuX5RzPprHFVgqLzkq+hPFcVZuKbV09W162ty02qurGCROqsBJBBGwmRpXR+NE9a2vIfurCYDg/UXbbLcLQWaCuhIXSYNbTi9/NdJTq2XKvaFyROsjRTtA15z6K2GHk15eDMYm5hrmOuHrbqtORh4uCAyWgh7XWiQcpI7IqcuHw8g+MXPk6hY3Gv5SZEd8anTaKDG8LxnjF25asSGdmBF2wN5Ggdp2PMDfYV4MJxP4k/S4X7VXGdKmc56TbtIuOiWKsp19u1dul3FtzmtCyAqF13FxiSTdGmm1Q+kOJujiGDKu5OazC9YVVj4w0KTqADoCYNOdE+DYpbtxmw5Ba3lAN222gZTPwZb6wB6amce4U6YjAX7ilHONsWVXMGUpJu59ACGzErHoB51zlLGTrGNFdxm7fa/c6y0Fcl8yhiwGhntBo0GoiAY1BqP0nvXnxt5sRaFq6VtSgIYABDGoJGo13p/pNinGNvr2I62NSwbYTIHr+qrXjxYcYvaiTaWQDroiZTB1Egk8+6TFcZT+HFz2rn8TVHe1G/6MkK674IR+J3P69v8ALt1ksaxNq4Nx1b6bjyDWq8DiAYO6AAo8YbQAAfk7fIVGh4r48W6qvnf7Iqeh8KSzZvKKKK6mBRRRQBRUbiGOt2ENy42VBEmCdzA0AJrJql9FKjilvUakkM/WHIjkZs2VQdcoiM+sbgDa1xzwi4tX4nK69XbS2w27Ya45gMIIi4usd/dXQuDpcF4q2NS6OrJW2pBcTHwh1JYaneRqI7q5v4WUjHgPcbJ4smaVTLBuXZBOhjTuO9anRM2krZWXuJC2uZgyqNzCwJIA2TWob9JrKwPhTpMoLbD15spn0Rzqtt4fCEwrpPoifqqy4bwrDshLMJzka6aaRU6c3JnFasZPCaE++qz3Yj2LP2qPfVZ7sR7Fn7VTPcbC+cvz0e42F85a60y7REXpXYE9i+Z71t8tOT1777bHxd72U+8qV7jYXzl+ej3GwvnLTItEK50qsHL2L3ZYMeymwBGnb9NOHpXYG9u97Nv5fjKm2uDYPtZj+acuUjyuWafzd5jWm/cbC960yLRF99tj4u97KfeUe+2x8Xe9lPvKle42F85aPcbC+ctMi0RffZY+Lveyn3lHvtsfF3vZT7ypXuNhfOWj3GwvnLTItEX322Pi73sp95R77bHxd72U+8qV7jYXzhR7jYXzhTItEU9LbHxd/wBlPvKvUcEBlIKkAgjYgiQR6qrBwXC+cKb6JC54uM0ZZPVz/wAUx+bnn0+V6KZGCTjOKWLd1Ve4FZQZGVjGZez5Knek+7+F+PHsXPsVWcNwFq5bLYliL/WMHkgHQ6z6zy0qR7j4P4wfOKZGCV7v4T44exc+xR7v4T44exc+xUX3Hwfxg+cUe5GD+MHzimRglHj2E+OH0dz7FA49hBteH0dz7FRfcjB/GD5xXvuRg/PHzimRgle+DC/Hj2Lv2KPfBhfj/wDgu/YqJ7kYSfLERvPPSBHyTrPKvfcjB+ePnpkYJJ41h3DIt4FmUgDLcEkggDVQN66F4Hx+J3f/AFDf5duuZXeE4MKxDiQpI11kAkR64ronghLjB3ChNwdewIYBW/J29QZ1PLU66aiNcfkavM6HRVPxDi9y24UYd2XKGJCsx7RZYXq1ZZUqpIJnK0iYgxX6R3ZX8RxEF8p7JkCCc2gI3gAkxrqRUHQ0VFReGYs3bYc22tkz2XEMIJAJB1ExOvfRQFd0sk20UYc381yMvagdhtWKbAmFJOna1naqO0iNqvC3DNDdvNAdSz2ywIjMDBB/NZtCImrRuA4rtkY9wXZ28jQZ1Rcq9rRVyGByznnrSrvAsSwf8fuSwMdgQpJ3ADCREactYI5ARejTW1xBtrhWsv1RY5nZsi5gAuogZt9TPZO4CmsN4RcGicTIQZettpccyJLkvbJBfQdm2giRt6a6Zwnhl61dZnxDXEKiFM+XsTrJAChQNTJLE661zzwjj/S1rT9Ba/zL1LSTb9EZm0lyZ9uGhxDMxXn2lI01jsGaaPR61591fQhRR9aMZ9M1eqg2jf1fuqBg7xbA4jEEzct3lRdAFyl7amQoE6Ofqrl4fxENVtRVFa2lKH2pOyD73bXxt/27f3dHvdtfG3/bt/d1Y8CvG7axbuATZtqyASNT1k5t58gfXVNZ6WWI+ES7m/8ALCFfRBZwdvRXeUlHzOUU2SPe7a+Nv+3b+7o97tr42/7dv7ukv0pwwAOS/qJ8m33xr8JU7o/xG3jLy2bQcEhmlgogLrqM8bRrPqrFOLdfszXFogPwG2CkXb+rgeUm0E6fB76ClL0ctDQXL4H9K391Vlj1KsFESlwzmlQcuZezAM6mmBjDnVCFlgSIYmMsTMqO8VVq6Mp1ZE97tr42/wC1b+7o97tr42/7dv7urWW9Hz14S3cvLmRpInl3T6423qqJsq/e7a+Nv+3b+7o97tr42/7dv7urSW9H10S3o+ulCyr97lr42/7dv7uj3uWvjb/t2/u6tZb0V5Lej66ULKv3uWvjb/t2/u6tkQKAFACgAADYACAB8gpMt6Prpm7isrohA7U6ztAJ/hR4yasiMTgLT3FLICSDJlhOVdJgjaB8wrz3Iw/xQ9p/tVMwlhr122qsBmzrMEgdgmfqq+4xaAu9mFGUaKqgTrroP+4pGpAydzheHAnqhy/OfmQB+d6a89yrP6v/AHh+3UfieLxq3mW1iWgs2VersjKBylgZ05mKYF7ifx7ezhv5VtPgNxXqTjwyx+rj6Q/boHDLB/1cfSH7dSOivEMUWLNiWJKGOxbUjtKN0AmfSKs+I8UdruFs3HZ28as3AxgALnCZIG5zBmn9qOVRN7VdFRjfqUvuZZ1Hi405dYfT+36KG4TaGhw0HuLkH/HTfSgDxy8efXH/AApV10jBPFrnot+vVLUfuNTqz+HBy+ViEd0tpT3eF2grEYeCFJBznQgEg+Xy3roXgf8A/B3f/UN/l26yWMHwVw8urf8AwGtX4G3Bwd0ggjxhtQZH5O33V5/DeJ+NF4qjtq6Pw5IsOkzkYlYx/izdX2VKsbY0uZ3uGQnk7ZjANsb8kXLzByfda1qCkQhysDmkw0AhZEEd3oqV0kT4SfEPGF6vtNpqwJNpF5yJc5sumca6moYJBcJwnZi4JYKGZGIUzlJBguRpzESDI7kF50eulrZz4lL7g9rIVKocolOzykE6gHtUVScOxd7DllTAlVuXVPlsZZwqkdoQAp7XZEZFYxmBBKA2FFFFAFce8LRjiCEaEYdII3Hwl3Y7iuw1yDwvWyMbbYjsth1APIlblwsB8mdfaFXDLIn5GQ8eu/G3Pbb+dS7fGbFvAYixcuZbty6rqCGMqptFjmiJGRtJk6VWVM4LjVtNdzXFSckZiRMZpiDykfOKaq+HByhHOML8SYfbklJ4/oODcew6YbHIboz3rIS2AGOZgLgI0Gn5RdTHPuqbi8EFtXFgDNaJnKNM9qQfVPfypeL4lauW3tnEL2gRMkwdxofSBUIXLIUgX7W0eUeYiT2a5aGpKcnKcXF/n7Fa2lFVtd9CDwzDKHs6yVL7oNRkMDyjtmnbf5JO16KYSMUjgDtC4ugA8m2pP+IfNWPw9tEZC1+zAB/PbWQduz6R9decUs2boEXbJYbAsdcwy6SInumuzSca+d+TOTi3JWaDpHhLtpCwts6XMRcdHVDOVy1zI6ntqRJGogxI3rP2b7rcV2t3QFDDS2Z7UbZhH5veN6q7mDOZiGsCSf0iTvMb1dcHuW0sXrdy7aV7mXK6sGZApJJBHfMaMKjbmzrdEr3aHmYj6JftV77srr2MR9EvfAjtbyZ9RqCbNr9f597/ADflN9vmpQtWoP49pprLaak/Gd3+H01Vy5JqJL92V8zEfRL9qvTxZR+jv6idLKk7c4MzA2+SoPU2v1/639X6SnOqtBh+O7biX1AEE/lPRM6/xpchUSUeMjzMR9Ev2q892R5mI+hX7VQhZtafj/y6v6P/ADPl+egWbX6/9b9/9b8vz0uXIqJN92V8zEfRL9qoeNxbXGRlt3uzPlW4OoI0yz3151Fr9f8Arf1R8L/Pel4g2ThbtkYi3cuO6Mru0FcjIxUFix1CNzAlvXR2/Nmql5Gq6BLccXJtFYuIc7jKQBMhZ1JMgaeurjjSkXTPcK5C2BJ3awfluIa9s4IgiHw4H9YkfVr8wpF7fIebNDdcHGP2ph7kCZHMaa1YrEg6T/Cf+VJPFbHx6e1QeJ2B+mTXXfevPHxuol/pfV/xOkvDQbv4i7/MjdET8I4zSBbOkyPLXlUzGmMZgxJM3bO5kwb5I/fFV/Fr2HvIo8ZtqVYOCe0PJZYIkcm39FMWbNlLoY4q3CtOXLBlTprPIgcuVZLWlOH3Gvll/sXGEYv7y+nuP9K8Qi426C0HroiDvCej9oVO8IK/j94Eck/yxUe9iMKzC4WsltwzEkyOehAPrqqxl4PeuMGDAldRseyBz+T6q66GrKcqcWqXsctXTjFWneRoKO6uveCE/idz+vb/AC7dcirsfgnwrJgczCBcus6/0YVAfWUJHoIr0ajwctNZNnRRRXA7hRRRQBRRRQBWS8JnBfGMGXUTcsfCLG5UD4RfWuscyq1raK1OjGrPmmq3FiWIgnXl8lanpZwbxPF3LIEJOe1/VtJUD+iQyf7nprMYnCXGdiFBB27Sjl6TXaTtYOMVTyR+rPmn/mfVRk9B37uQ9VODBXPNHtL/ADo8RunTKO7y19fOoyXaDEoZ56KB6yBPLvmjDL2xodDPqXX+FOYjC3C7HKPKMdpdthz7q8s4K5r2R5JHlLudO/00yLRHG2x27+/1V7A7j8/d6qc8SueaPaX+dHiV3zR7S/zpTFobEea3fv8ANyp4J2Iytq3f5onu9NJ8SueaPbX+dONg7mVRlG7Hyl5wO/0Upi0NLakjstr/AB0HKpDJ2rhynn9bAaadxpOHwdzMvYGhB8teWvf6K8TCXAjdkSYHlr6STv6B9VKFoZ6s75H7/wCXKg2ztlbkP+9KV4jc8we0v86PEbnmj2l/nSmLQjIfNbmf+9K8yHzW2/f6qc8SueaPbX+dHiV3zR7a/wA6UxaEZf2T3/Np3UZPQdvrPqpfiVzzR7a/zr3xO55o9tf50oWhsqO4/P3eql4hdYhtABuO4TypQwVwwMo5Dy1/nSr2FulmOXdifLXmdOdKYtDA1Ozb9/dpO1KxAhm0O5595+SnLeDuSJXTQeUu06869uYW7mJy8/PX+dZTFobuLouh2/cx9HoqTw87+r+NNXMLdIURsseWvNmPf6aewNllLZhExGoPfOx+Sqj5mSqi24Rw1sTft2EkG40Ej81d3b1KGIncgDnX0NhrC20VEAVEUKoGwUCAB6hXOfBBwbS5jGHlTatf0QfhWHysAvo6s99dKqZu2VpqlYUUUVBYUUUUAUVF4nimtWy6WzcaQFQaElmCjWDAk6k6ASToKo06VOVWMFfzsNipCg5QzCcubQmPJEmgNNRWaxHSi4LPWpgrzDPkCEFbmzENAU9kkWxPdckxlNA6XLmKDDXzcClsoUSVBAJXMQY15gfJJigPOmfRBcf1R6zqntyM2XPKtupEjmFIPLXvrNfgn/2z+5/6lasdJWLQMJiIgQSsEyzLtsNQuhIPa201Td6TOt26jYS8baGFdAWzQGzmCBEZdgSSCCN61SaJcUzK/gn/ANs/uf8AqUi/4Lsil/G5jWOpiTyHl8zpWtbpQQuc4TEBAoYkqJAJhiRP5usjfSYjWp1rFnEWrbJbYB2VpJWAq3AZMNqCFkRMgit3sbEUtjwc8PCqHtM7gAM3W3lzNGrQLkCTrA2pL9AOHB1QWGhgxPw17ZSojy9NWB9VbCoo1vH9m2P+NjP+WKzczdq4M/8Ag64b+rt9Pe+8o/B1w39Xb6e995V9xUXTbIsmHka6A5ZGbLmBWYncGqBeJY8k5Dh7iqwBIIYlWbqxqHUZwQSRAB2EHSm5jauD38HXDf1dvp733lM4fwf8OYvNhoDQvw14aACfz9e1m1/lVvwm7jCzDENhxuALYYkkRrq2w3Iie2No1s8JZKLBIJzMZAgdpi20nvpuY2ox/FPB7gcmW0htXXOVXNy4+UwWJyu8N2QdKpl8F8syeN7BWnqfOLCPL/Z+uujYgTctjuzP8wyR/efVXmFMvdPcwX1BFb97Gt3Mzajn34J/9s/uf+pSrPgpAZS2LzKGUsvVZcyggssi5IkSJGoma6TWfxfSC6rEphjdtLnBKseslHyMFTJlPk3CO2JyDzhTexsRF/B1w39Xb6e995R+Drhv6u30977ypV3pQF/1XEkyBHV8igdW0OxBjSSCDIEUu90jys6HDYhigQsVQFe0BOUkjNlkTHfpsazczdq4Kq70I4QrhGthXIkKcRdDRqZjrP2W9k9xpTdBOEggG1qTlA8YvSWgnKPhN4VjHoNN8VxauQ9zBXmS4vwmW5c0Ctcax2F7JY9UCTIy5wJMiYV5cHLf6NxGUkKYDBiwgAkBtgNZmeztNNzG1cFhiOgXDQmZLLSSApF+8RLEKp8sjcg0/wDg64b+rt9Pe+8q24JZtmyhFlUAZ8o8v9IxzqxGuc9ueeYGrSm5jauDCce8HOE6rNhwbLIc5Oa5dzKqnsQ7wJMGd9PTVefBR/tn9z/1K6FxKequRvkYD5SIqTW7mZtRzG34L88/jcZSV/I7xz8ulHwT/wC2a/1P/Ure43hNu4pUl1DOrnK7DVHFwRr2e0o2g1mMbwjD4cAddimayEyKok5brdWiKSAp8iCoIIVRMaEt7GxGs4ZgUw9m3ZTRLahRO8ARJ9J3J7zUqsEbuANq5ZfG4hhdytF3O5GudQmZddMp0mcoOusmJwmEKCMRiDauFmiRbRcj2+tuxcC9kXMhKgHUnKu9SUb2isFdxWCe4zjE4hCUVBlUqOr6v4MoVXOVVmYxJh5kRVtwzguHv2gRfu37RcGHYkE2g1sKQwnRtTzJQTOsgaeiqvhXBhYM9dduGI+Ect9W25Y+mfQKKAtKKKKAK8ivaKAKKp/fPhO1N3LlMHMrDXXTbfstpvodKebj2HCu3WAi2MzAAyBpuImTIgc6AsiKBVbb47h2KgXJZiAFgltTGoHIHQnYVFtdLcGylhd0AnyWlhlLSgAltFbyZ1Eb6UBeVGwxl7p7iF9QUN+9zTGF43hrk5L6NC5jDCAuYrmJ2iQdad4a4ZS41zOxkbEBiqkf7qigJRFZ9Oh2GAgZ5ydXIIBybhQAAAoOoUDL6KvMVfW2jXG8lFLH5AJP7qpLnS/DDMO0xRVZsgDgBxO4MGOfy/LAD3DOCYbD3Ztn4TIVALAkIzAmPzssqojYRpqTNyDWE4xjMFcd7j9eWgkKoSGUIyyuYa6JEt5JIggTS+FJgRdt5RdLKwgHKy9t+yzQJMM1s67QrDmxA1+97+jb/wAba/5YpGGxCqjO7BQbjgliANHKLqY5ACpNuyFJImTuSST6Bry1Onpqk6Urat2QzW3Ki5mItwGnKxmYkAyQWEEZpkUBfBh3jWqzj+Bv3rYWxf6hg0lgJkFWUj5e1mHpUSCNKxzYXAqutm/mysiqconKEU2iSAFeFX0yeySwEaPhHHcOosWER1LyqAgDMQCznUgk6MTpO7RGtANDh/EsxXxpRbykhwqlgZ7KwyknQasT37zKujhmPJJbGD0ZVVY7TbSpHkMPKB1H+9WiooDO3+F43rbly3igodgQjAuoUAgBQRCz2ZjXQmeVeNw3iAWfHAbgUfo0Clh5QjL5LRO8gkwQNK0dFAQ+E27q2UF5s1zXMdNJJIXsqoMAgSFExNTKKKAjcR8iNpZR87gfxqTUPirKLYLEAB7ZkmB+VWPrpF3jOHV+ra6A2UNzy5WMKc0ZdddJ2BOwNAT6quMvfVXZMgQBIMgXF7R61pufBiFyxP7UzoC4vHcKf9YtREznAUiCZBOhEAnSoWPfBXSW8aRXYWzmF1TpbPW2yFfMn58zl1le5YAjOuNykdVh8mYgnKJZDMsO0FmZOu+fYQZcKY0hg9qxpbfJAGt0iNAzHQgt5usg6dorPRKzMh7o7RYQygAmNB2dgBl9IiZyrCsN0TsIVYNczLOUkglSbbWpHZ0hXaI2k95kCvTxxpFq3YZABldurLEgT28hCgggQVXdAIg5ha8FbF5st6zat2wkwnJ83kiDEZecCZG2oDNzolhydGuKukKrwFCqFAUxmAhdROszuFy3ODwwtottZIUASTLGObHmTuTzJoB6iiigCiiigCiiigK/3CwsR4tZiMv5JPJ17O22p09Jpz3Kw8MvUWoeMwyLDZTmXNprDEkTsTNTKKAiLwywGVhZthlnKwRZXN5WUxImTMbzSX4Th2Kk2LRKLlUm2pKrEZV00EaQKm0UBGw2AtWzNu0iGMsqoXszMaDadYqTRRQBRRRQFPxexi2uIbDqtsDtAnViTruhiBt3nujtR8Na4lmTrHsBQ8vlzS1uCIAI0aSDMkQg2k1oKKAKgcZtYhreXDuqPmBLNyUawNDuQFPoZiNYqfRQFFYs8R6wF7mH6rMhIAbNly/CKNIMsSAdNFXmTV01lSwYqCwmGgSJ3g7iaXRQBRRRQBRRRQBRRRQBWY47hSb+bxRbywoJhgwDh+sysDAgWrYIC65kkgLI09UnEuBPduNdXEOjGAAB2VUDaAQSc3amdO7nQFNdlQAnCxnVTlEt1YOUuFkJqMypsN201BrQe97DRHVKBKmBzysrqPkzIhjnlFQ8PwHEKVPjtwgOGIIPaXOWKHt6SCBIHI6QQBoKAKKKKAKKKZxl1lUlENxvNBCk+ttKAeoqvvYy8IjDM2msOggydNT8nz17QH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868363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569" y="1646064"/>
            <a:ext cx="25146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675" name="Straight Connector 28674"/>
          <p:cNvCxnSpPr/>
          <p:nvPr/>
        </p:nvCxnSpPr>
        <p:spPr bwMode="auto">
          <a:xfrm>
            <a:off x="2743200" y="1380699"/>
            <a:ext cx="0" cy="4957039"/>
          </a:xfrm>
          <a:prstGeom prst="line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>
            <a:off x="6253655" y="1380699"/>
            <a:ext cx="0" cy="4957039"/>
          </a:xfrm>
          <a:prstGeom prst="line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Content Placeholder 25"/>
          <p:cNvSpPr txBox="1">
            <a:spLocks/>
          </p:cNvSpPr>
          <p:nvPr/>
        </p:nvSpPr>
        <p:spPr bwMode="auto">
          <a:xfrm>
            <a:off x="53975" y="3738115"/>
            <a:ext cx="2689225" cy="25996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rgbClr val="003399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3399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rgbClr val="003399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+mn-lt"/>
              </a:defRPr>
            </a:lvl5pPr>
            <a:lvl6pPr marL="2514600" indent="-2286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+mn-lt"/>
              </a:defRPr>
            </a:lvl6pPr>
            <a:lvl7pPr marL="2971800" indent="-2286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+mn-lt"/>
              </a:defRPr>
            </a:lvl7pPr>
            <a:lvl8pPr marL="3429000" indent="-2286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+mn-lt"/>
              </a:defRPr>
            </a:lvl8pPr>
            <a:lvl9pPr marL="3886200" indent="-2286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+mn-lt"/>
              </a:defRPr>
            </a:lvl9pPr>
          </a:lstStyle>
          <a:p>
            <a:pPr eaLnBrk="1" hangingPunct="1"/>
            <a:r>
              <a:rPr lang="en-US" sz="1200" dirty="0" smtClean="0"/>
              <a:t>Typically Lithium-Iron Phosphate for Shipboard use</a:t>
            </a:r>
          </a:p>
          <a:p>
            <a:pPr eaLnBrk="1" hangingPunct="1"/>
            <a:endParaRPr lang="en-US" sz="1200" dirty="0"/>
          </a:p>
          <a:p>
            <a:pPr eaLnBrk="1" hangingPunct="1"/>
            <a:r>
              <a:rPr lang="en-US" sz="1200" dirty="0" smtClean="0"/>
              <a:t>Future innovations welcome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1200" dirty="0" smtClean="0"/>
              <a:t>High power, low impedance variants necessary; Power density and thermal performance emphasized</a:t>
            </a:r>
          </a:p>
          <a:p>
            <a:pPr eaLnBrk="1" hangingPunct="1"/>
            <a:endParaRPr lang="en-US" sz="1200" dirty="0"/>
          </a:p>
          <a:p>
            <a:pPr eaLnBrk="1" hangingPunct="1"/>
            <a:r>
              <a:rPr lang="en-US" sz="1200" dirty="0" smtClean="0"/>
              <a:t>Safety behaviors are critical</a:t>
            </a:r>
          </a:p>
          <a:p>
            <a:pPr eaLnBrk="1" hangingPunct="1"/>
            <a:endParaRPr lang="en-US" sz="1200" dirty="0"/>
          </a:p>
          <a:p>
            <a:pPr eaLnBrk="1" hangingPunct="1"/>
            <a:r>
              <a:rPr lang="en-US" sz="1200" dirty="0" smtClean="0"/>
              <a:t>Solid BMS and sensing</a:t>
            </a:r>
          </a:p>
        </p:txBody>
      </p:sp>
      <p:sp>
        <p:nvSpPr>
          <p:cNvPr id="90" name="Content Placeholder 25"/>
          <p:cNvSpPr txBox="1">
            <a:spLocks/>
          </p:cNvSpPr>
          <p:nvPr/>
        </p:nvSpPr>
        <p:spPr bwMode="auto">
          <a:xfrm>
            <a:off x="2779983" y="3738115"/>
            <a:ext cx="3608990" cy="25996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rgbClr val="003399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3399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rgbClr val="003399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+mn-lt"/>
              </a:defRPr>
            </a:lvl5pPr>
            <a:lvl6pPr marL="2514600" indent="-2286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+mn-lt"/>
              </a:defRPr>
            </a:lvl6pPr>
            <a:lvl7pPr marL="2971800" indent="-2286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+mn-lt"/>
              </a:defRPr>
            </a:lvl7pPr>
            <a:lvl8pPr marL="3429000" indent="-2286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+mn-lt"/>
              </a:defRPr>
            </a:lvl8pPr>
            <a:lvl9pPr marL="3886200" indent="-2286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+mn-lt"/>
              </a:defRPr>
            </a:lvl9pPr>
          </a:lstStyle>
          <a:p>
            <a:pPr eaLnBrk="1" hangingPunct="1"/>
            <a:r>
              <a:rPr lang="en-US" sz="1200" dirty="0" smtClean="0"/>
              <a:t>Battery-Capacitor; Battery-Flywheel and Battery-Battery variants offer benefits in various applications</a:t>
            </a:r>
          </a:p>
          <a:p>
            <a:pPr eaLnBrk="1" hangingPunct="1"/>
            <a:endParaRPr lang="en-US" sz="1200" dirty="0"/>
          </a:p>
          <a:p>
            <a:pPr eaLnBrk="1" hangingPunct="1"/>
            <a:r>
              <a:rPr lang="en-US" sz="1200" dirty="0" smtClean="0"/>
              <a:t>Supports high rate and high ripple/noise applications</a:t>
            </a:r>
          </a:p>
          <a:p>
            <a:pPr eaLnBrk="1" hangingPunct="1"/>
            <a:endParaRPr lang="en-US" sz="1200" dirty="0"/>
          </a:p>
          <a:p>
            <a:pPr eaLnBrk="1" hangingPunct="1"/>
            <a:r>
              <a:rPr lang="en-US" sz="1200" dirty="0" smtClean="0"/>
              <a:t>Superior dispatch characteristics</a:t>
            </a:r>
          </a:p>
          <a:p>
            <a:pPr eaLnBrk="1" hangingPunct="1"/>
            <a:endParaRPr lang="en-US" sz="1200" dirty="0"/>
          </a:p>
          <a:p>
            <a:pPr eaLnBrk="1" hangingPunct="1"/>
            <a:r>
              <a:rPr lang="en-US" sz="1200" dirty="0" smtClean="0"/>
              <a:t>Mix and match at the LRU level</a:t>
            </a:r>
          </a:p>
        </p:txBody>
      </p:sp>
      <p:sp>
        <p:nvSpPr>
          <p:cNvPr id="91" name="Content Placeholder 25"/>
          <p:cNvSpPr txBox="1">
            <a:spLocks/>
          </p:cNvSpPr>
          <p:nvPr/>
        </p:nvSpPr>
        <p:spPr bwMode="auto">
          <a:xfrm>
            <a:off x="6308944" y="3738115"/>
            <a:ext cx="2689225" cy="25996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rgbClr val="003399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3399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rgbClr val="003399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+mn-lt"/>
              </a:defRPr>
            </a:lvl5pPr>
            <a:lvl6pPr marL="2514600" indent="-2286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+mn-lt"/>
              </a:defRPr>
            </a:lvl6pPr>
            <a:lvl7pPr marL="2971800" indent="-2286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+mn-lt"/>
              </a:defRPr>
            </a:lvl7pPr>
            <a:lvl8pPr marL="3429000" indent="-2286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+mn-lt"/>
              </a:defRPr>
            </a:lvl8pPr>
            <a:lvl9pPr marL="3886200" indent="-2286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+mn-lt"/>
              </a:defRPr>
            </a:lvl9pPr>
          </a:lstStyle>
          <a:p>
            <a:pPr eaLnBrk="1" hangingPunct="1"/>
            <a:r>
              <a:rPr lang="en-US" sz="1200" dirty="0" smtClean="0"/>
              <a:t>Scales with square of rotational speed, which enables density advantages</a:t>
            </a:r>
          </a:p>
          <a:p>
            <a:pPr eaLnBrk="1" hangingPunct="1"/>
            <a:endParaRPr lang="en-US" sz="1200" dirty="0"/>
          </a:p>
          <a:p>
            <a:pPr eaLnBrk="1" hangingPunct="1"/>
            <a:r>
              <a:rPr lang="en-US" sz="1200" dirty="0" smtClean="0"/>
              <a:t>Efficiency, thermal management and safety are critical</a:t>
            </a:r>
          </a:p>
          <a:p>
            <a:pPr eaLnBrk="1" hangingPunct="1"/>
            <a:endParaRPr lang="en-US" sz="1200" dirty="0"/>
          </a:p>
          <a:p>
            <a:pPr eaLnBrk="1" hangingPunct="1"/>
            <a:r>
              <a:rPr lang="en-US" sz="1200" dirty="0" smtClean="0"/>
              <a:t>Advanced materials and shock tolerant designs are desirable to ensure life and performance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3634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Assessment of Current Tech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130300" y="1562100"/>
            <a:ext cx="7696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130300" y="2400300"/>
            <a:ext cx="7696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30300" y="3973513"/>
            <a:ext cx="7696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30300" y="4973638"/>
            <a:ext cx="7696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9" name="TextBox 10"/>
          <p:cNvSpPr txBox="1">
            <a:spLocks noChangeArrowheads="1"/>
          </p:cNvSpPr>
          <p:nvPr/>
        </p:nvSpPr>
        <p:spPr bwMode="auto">
          <a:xfrm>
            <a:off x="1282700" y="1181100"/>
            <a:ext cx="1243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0000"/>
              </a:spcBef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00"/>
                </a:solidFill>
                <a:latin typeface="Calibri" pitchFamily="34" charset="0"/>
              </a:rPr>
              <a:t>Technology</a:t>
            </a:r>
          </a:p>
        </p:txBody>
      </p:sp>
      <p:sp>
        <p:nvSpPr>
          <p:cNvPr id="23560" name="TextBox 11"/>
          <p:cNvSpPr txBox="1">
            <a:spLocks noChangeArrowheads="1"/>
          </p:cNvSpPr>
          <p:nvPr/>
        </p:nvSpPr>
        <p:spPr bwMode="auto">
          <a:xfrm>
            <a:off x="2781300" y="915988"/>
            <a:ext cx="2219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0000"/>
              </a:spcBef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00"/>
                </a:solidFill>
                <a:latin typeface="Calibri" pitchFamily="34" charset="0"/>
              </a:rPr>
              <a:t>Standard Unit Power/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00"/>
                </a:solidFill>
                <a:latin typeface="Calibri" pitchFamily="34" charset="0"/>
              </a:rPr>
              <a:t>Energy Level</a:t>
            </a:r>
          </a:p>
        </p:txBody>
      </p:sp>
      <p:sp>
        <p:nvSpPr>
          <p:cNvPr id="23561" name="TextBox 12"/>
          <p:cNvSpPr txBox="1">
            <a:spLocks noChangeArrowheads="1"/>
          </p:cNvSpPr>
          <p:nvPr/>
        </p:nvSpPr>
        <p:spPr bwMode="auto">
          <a:xfrm>
            <a:off x="5054600" y="914400"/>
            <a:ext cx="1679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0000"/>
              </a:spcBef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00"/>
                </a:solidFill>
                <a:latin typeface="Calibri" pitchFamily="34" charset="0"/>
              </a:rPr>
              <a:t>Technology Readiness Level</a:t>
            </a:r>
          </a:p>
        </p:txBody>
      </p:sp>
      <p:sp>
        <p:nvSpPr>
          <p:cNvPr id="23562" name="TextBox 13"/>
          <p:cNvSpPr txBox="1">
            <a:spLocks noChangeArrowheads="1"/>
          </p:cNvSpPr>
          <p:nvPr/>
        </p:nvSpPr>
        <p:spPr bwMode="auto">
          <a:xfrm>
            <a:off x="7216775" y="1190625"/>
            <a:ext cx="1612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0000"/>
              </a:spcBef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00"/>
                </a:solidFill>
                <a:latin typeface="Calibri" pitchFamily="34" charset="0"/>
              </a:rPr>
              <a:t>Challenges</a:t>
            </a:r>
          </a:p>
        </p:txBody>
      </p:sp>
      <p:sp>
        <p:nvSpPr>
          <p:cNvPr id="23563" name="TextBox 14"/>
          <p:cNvSpPr txBox="1">
            <a:spLocks noChangeArrowheads="1"/>
          </p:cNvSpPr>
          <p:nvPr/>
        </p:nvSpPr>
        <p:spPr bwMode="auto">
          <a:xfrm>
            <a:off x="1263650" y="1638300"/>
            <a:ext cx="8042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0000"/>
              </a:spcBef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00"/>
                </a:solidFill>
                <a:latin typeface="Calibri" pitchFamily="34" charset="0"/>
              </a:rPr>
              <a:t>Non-Sub						       Weight, Longevity,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00"/>
                </a:solidFill>
                <a:latin typeface="Calibri" pitchFamily="34" charset="0"/>
              </a:rPr>
              <a:t>VRLA Battery	    2.4kW/1kWh		 9	        Power Density         </a:t>
            </a:r>
          </a:p>
        </p:txBody>
      </p:sp>
      <p:sp>
        <p:nvSpPr>
          <p:cNvPr id="23564" name="TextBox 15"/>
          <p:cNvSpPr txBox="1">
            <a:spLocks noChangeArrowheads="1"/>
          </p:cNvSpPr>
          <p:nvPr/>
        </p:nvSpPr>
        <p:spPr bwMode="auto">
          <a:xfrm>
            <a:off x="1263650" y="2476500"/>
            <a:ext cx="7978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0000"/>
              </a:spcBef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00"/>
                </a:solidFill>
                <a:latin typeface="Calibri" pitchFamily="34" charset="0"/>
              </a:rPr>
              <a:t>Large-Format					       Safety, High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00"/>
                </a:solidFill>
                <a:latin typeface="Calibri" pitchFamily="34" charset="0"/>
              </a:rPr>
              <a:t>Li-ion Battery	    10kW/2kWh		 4+	       Temperature Ops    </a:t>
            </a:r>
          </a:p>
        </p:txBody>
      </p:sp>
      <p:sp>
        <p:nvSpPr>
          <p:cNvPr id="23565" name="TextBox 17"/>
          <p:cNvSpPr txBox="1">
            <a:spLocks noChangeArrowheads="1"/>
          </p:cNvSpPr>
          <p:nvPr/>
        </p:nvSpPr>
        <p:spPr bwMode="auto">
          <a:xfrm>
            <a:off x="1263650" y="3287713"/>
            <a:ext cx="78343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0000"/>
              </a:spcBef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00"/>
                </a:solidFill>
                <a:latin typeface="Calibri" pitchFamily="34" charset="0"/>
              </a:rPr>
              <a:t>Advanced Capacitor    1.5kW/.0021kWh	 4+	       Energy Density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00"/>
                </a:solidFill>
                <a:latin typeface="Calibri" pitchFamily="34" charset="0"/>
              </a:rPr>
              <a:t>(single)					                        Controls/Interface </a:t>
            </a:r>
          </a:p>
        </p:txBody>
      </p:sp>
      <p:sp>
        <p:nvSpPr>
          <p:cNvPr id="23566" name="TextBox 18"/>
          <p:cNvSpPr txBox="1">
            <a:spLocks noChangeArrowheads="1"/>
          </p:cNvSpPr>
          <p:nvPr/>
        </p:nvSpPr>
        <p:spPr bwMode="auto">
          <a:xfrm>
            <a:off x="1263650" y="4286250"/>
            <a:ext cx="7301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0000"/>
              </a:spcBef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000000"/>
                </a:solidFill>
                <a:latin typeface="Calibri" pitchFamily="34" charset="0"/>
              </a:rPr>
              <a:t>Flywheel		      25kW/4kWh 	                 	 4 (~7 EMALS) </a:t>
            </a:r>
            <a:r>
              <a:rPr lang="en-US" altLang="en-US" sz="1800" b="0" dirty="0" smtClean="0">
                <a:solidFill>
                  <a:srgbClr val="000000"/>
                </a:solidFill>
                <a:latin typeface="Calibri" pitchFamily="34" charset="0"/>
              </a:rPr>
              <a:t>Shock/Vibe/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n-US" sz="1800" b="0" dirty="0" smtClean="0">
                <a:solidFill>
                  <a:srgbClr val="000000"/>
                </a:solidFill>
                <a:latin typeface="Calibri" pitchFamily="34" charset="0"/>
              </a:rPr>
              <a:t>                                                                                                                 </a:t>
            </a:r>
            <a:r>
              <a:rPr lang="en-US" altLang="en-US" sz="1800" b="0" dirty="0" err="1" smtClean="0">
                <a:solidFill>
                  <a:srgbClr val="000000"/>
                </a:solidFill>
                <a:latin typeface="Calibri" pitchFamily="34" charset="0"/>
              </a:rPr>
              <a:t>Parasitics</a:t>
            </a:r>
            <a:endParaRPr lang="en-US" altLang="en-US" sz="18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130300" y="3162300"/>
            <a:ext cx="7696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8" name="TextBox 20"/>
          <p:cNvSpPr txBox="1">
            <a:spLocks noChangeArrowheads="1"/>
          </p:cNvSpPr>
          <p:nvPr/>
        </p:nvSpPr>
        <p:spPr bwMode="auto">
          <a:xfrm>
            <a:off x="1263650" y="5172075"/>
            <a:ext cx="7835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0000"/>
              </a:spcBef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00"/>
                </a:solidFill>
                <a:latin typeface="Calibri" pitchFamily="34" charset="0"/>
              </a:rPr>
              <a:t>Na Battery	     33kW/14kWh		 4	       TBD		     </a:t>
            </a:r>
          </a:p>
        </p:txBody>
      </p:sp>
      <p:pic>
        <p:nvPicPr>
          <p:cNvPr id="23569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3190875"/>
            <a:ext cx="10302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19550"/>
            <a:ext cx="661988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1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67300"/>
            <a:ext cx="7334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2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33538"/>
            <a:ext cx="94615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3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00300"/>
            <a:ext cx="5651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4" name="TextBox 22"/>
          <p:cNvSpPr txBox="1">
            <a:spLocks noChangeArrowheads="1"/>
          </p:cNvSpPr>
          <p:nvPr/>
        </p:nvSpPr>
        <p:spPr bwMode="auto">
          <a:xfrm>
            <a:off x="63500" y="5943600"/>
            <a:ext cx="8985250" cy="461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0000"/>
              </a:spcBef>
              <a:buChar char="•"/>
              <a:defRPr sz="2800" b="1">
                <a:solidFill>
                  <a:srgbClr val="003399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0000"/>
              </a:spcBef>
              <a:buChar char="–"/>
              <a:defRPr sz="2800" b="1">
                <a:solidFill>
                  <a:srgbClr val="003399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0000"/>
              </a:spcBef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3399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itchFamily="34" charset="0"/>
              </a:rPr>
              <a:t>The Navy has active efforts in all of these technology areas and more</a:t>
            </a:r>
          </a:p>
        </p:txBody>
      </p:sp>
    </p:spTree>
    <p:extLst>
      <p:ext uri="{BB962C8B-B14F-4D97-AF65-F5344CB8AC3E}">
        <p14:creationId xmlns:p14="http://schemas.microsoft.com/office/powerpoint/2010/main" val="162444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807</Words>
  <Application>Microsoft Office PowerPoint</Application>
  <PresentationFormat>On-screen Show (4:3)</PresentationFormat>
  <Paragraphs>201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Blank</vt:lpstr>
      <vt:lpstr>Graphique</vt:lpstr>
      <vt:lpstr>Balancing Shipboard Energy with Warfighting Needs</vt:lpstr>
      <vt:lpstr>Don’t Ships Have Lots of Power?</vt:lpstr>
      <vt:lpstr>Shipboard Electrical Power  to Meet Mission Loads</vt:lpstr>
      <vt:lpstr>Leveraging ALL Installed Power</vt:lpstr>
      <vt:lpstr>Gas Turbine Generator  Transient Response</vt:lpstr>
      <vt:lpstr>Energy Storage: A Means to Get  Fuel Savings and Operational Capability</vt:lpstr>
      <vt:lpstr>Future Operational Mode</vt:lpstr>
      <vt:lpstr>Energy Storage Approaches</vt:lpstr>
      <vt:lpstr>Assessment of Current Tech</vt:lpstr>
      <vt:lpstr>Li-ion Baggage…</vt:lpstr>
      <vt:lpstr>Safety is Paramount</vt:lpstr>
      <vt:lpstr>LFP for Medium-Rate Ops</vt:lpstr>
      <vt:lpstr>PowerPoint Presentation</vt:lpstr>
      <vt:lpstr>Combined Electric Ship With Storage</vt:lpstr>
      <vt:lpstr>Opportunities for Industry Innovation</vt:lpstr>
      <vt:lpstr>Conclusions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2016-05-11T18:48:37Z</dcterms:created>
  <dcterms:modified xsi:type="dcterms:W3CDTF">2017-04-26T13:29:40Z</dcterms:modified>
</cp:coreProperties>
</file>