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2" r:id="rId4"/>
    <p:sldId id="258" r:id="rId5"/>
    <p:sldId id="263" r:id="rId6"/>
    <p:sldId id="265" r:id="rId7"/>
    <p:sldId id="264" r:id="rId8"/>
    <p:sldId id="272" r:id="rId9"/>
    <p:sldId id="273" r:id="rId10"/>
    <p:sldId id="259" r:id="rId11"/>
    <p:sldId id="260" r:id="rId12"/>
    <p:sldId id="261" r:id="rId13"/>
    <p:sldId id="271" r:id="rId14"/>
    <p:sldId id="268" r:id="rId15"/>
    <p:sldId id="270" r:id="rId16"/>
    <p:sldId id="267" r:id="rId17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399" autoAdjust="0"/>
  </p:normalViewPr>
  <p:slideViewPr>
    <p:cSldViewPr>
      <p:cViewPr>
        <p:scale>
          <a:sx n="100" d="100"/>
          <a:sy n="100" d="100"/>
        </p:scale>
        <p:origin x="1421" y="6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carl-dfs1\ArlShare\Users\jevans\Speed%20Power%20Battery%20Present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carl-dfs1\ArlShare\Users\jevans\Speed%20Power%20Battery%20Present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ny\Documents\Johnny%20Work\Hybrid%20Presentation\Speed%20Power%20Battery%20Present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ny\Documents\Johnny%20Work\Hybrid%20Presentation\Speed%20Power%20Battery%20Pres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Sheet1!$E$4</c:f>
              <c:strCache>
                <c:ptCount val="1"/>
                <c:pt idx="0">
                  <c:v>% Operating Time Across Speeds</c:v>
                </c:pt>
              </c:strCache>
            </c:strRef>
          </c:tx>
          <c:invertIfNegative val="0"/>
          <c:cat>
            <c:numRef>
              <c:f>Sheet1!$F$5:$K$5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15</c:v>
                </c:pt>
                <c:pt idx="3">
                  <c:v>18</c:v>
                </c:pt>
                <c:pt idx="4">
                  <c:v>21</c:v>
                </c:pt>
                <c:pt idx="5">
                  <c:v>28</c:v>
                </c:pt>
              </c:numCache>
            </c:numRef>
          </c:cat>
          <c:val>
            <c:numRef>
              <c:f>Sheet1!$F$4:$K$4</c:f>
              <c:numCache>
                <c:formatCode>0%</c:formatCode>
                <c:ptCount val="6"/>
                <c:pt idx="0">
                  <c:v>0.03</c:v>
                </c:pt>
                <c:pt idx="1">
                  <c:v>0.08</c:v>
                </c:pt>
                <c:pt idx="2">
                  <c:v>0.56000000000000005</c:v>
                </c:pt>
                <c:pt idx="3">
                  <c:v>0.11</c:v>
                </c:pt>
                <c:pt idx="4">
                  <c:v>0.2</c:v>
                </c:pt>
                <c:pt idx="5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627968"/>
        <c:axId val="83858560"/>
      </c:barChart>
      <c:catAx>
        <c:axId val="8262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858560"/>
        <c:crosses val="autoZero"/>
        <c:auto val="1"/>
        <c:lblAlgn val="ctr"/>
        <c:lblOffset val="100"/>
        <c:noMultiLvlLbl val="0"/>
      </c:catAx>
      <c:valAx>
        <c:axId val="83858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2627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Case 1: Baseline Power Prediction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2"/>
          <c:order val="0"/>
          <c:tx>
            <c:v>DDS 051 BHP</c:v>
          </c:tx>
          <c:spPr>
            <a:ln w="28575"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'7,300 LT Power Data'!$B$3:$B$38</c:f>
              <c:numCache>
                <c:formatCode>#,##0.00</c:formatCode>
                <c:ptCount val="3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  <c:pt idx="17">
                  <c:v>22</c:v>
                </c:pt>
                <c:pt idx="18">
                  <c:v>23</c:v>
                </c:pt>
                <c:pt idx="19">
                  <c:v>24</c:v>
                </c:pt>
                <c:pt idx="20">
                  <c:v>25</c:v>
                </c:pt>
                <c:pt idx="21">
                  <c:v>26</c:v>
                </c:pt>
                <c:pt idx="22">
                  <c:v>27</c:v>
                </c:pt>
                <c:pt idx="23">
                  <c:v>28</c:v>
                </c:pt>
                <c:pt idx="24">
                  <c:v>29</c:v>
                </c:pt>
                <c:pt idx="25">
                  <c:v>30</c:v>
                </c:pt>
              </c:numCache>
            </c:numRef>
          </c:xVal>
          <c:yVal>
            <c:numRef>
              <c:f>'7,300 LT Power Data'!$C$3:$C$38</c:f>
              <c:numCache>
                <c:formatCode>#,##0</c:formatCode>
                <c:ptCount val="36"/>
                <c:pt idx="0">
                  <c:v>119.22521100848969</c:v>
                </c:pt>
                <c:pt idx="1">
                  <c:v>202.08154972560808</c:v>
                </c:pt>
                <c:pt idx="2">
                  <c:v>315.77593493163539</c:v>
                </c:pt>
                <c:pt idx="3">
                  <c:v>465.6479203012268</c:v>
                </c:pt>
                <c:pt idx="4">
                  <c:v>658.2316168945141</c:v>
                </c:pt>
                <c:pt idx="5">
                  <c:v>902.13057759882804</c:v>
                </c:pt>
                <c:pt idx="6">
                  <c:v>1209.0367867649609</c:v>
                </c:pt>
                <c:pt idx="7">
                  <c:v>1500</c:v>
                </c:pt>
                <c:pt idx="8">
                  <c:v>1900</c:v>
                </c:pt>
                <c:pt idx="9">
                  <c:v>2200</c:v>
                </c:pt>
                <c:pt idx="10">
                  <c:v>2690.0414485538445</c:v>
                </c:pt>
                <c:pt idx="11">
                  <c:v>3439.9014974949869</c:v>
                </c:pt>
                <c:pt idx="12">
                  <c:v>4364.4233951667838</c:v>
                </c:pt>
                <c:pt idx="13">
                  <c:v>5513.9858429937321</c:v>
                </c:pt>
                <c:pt idx="14">
                  <c:v>6955.8197130672279</c:v>
                </c:pt>
                <c:pt idx="15">
                  <c:v>8755.1204747345746</c:v>
                </c:pt>
                <c:pt idx="16">
                  <c:v>10891.408880342868</c:v>
                </c:pt>
                <c:pt idx="17">
                  <c:v>13269.499561902892</c:v>
                </c:pt>
                <c:pt idx="18">
                  <c:v>15715.016957161512</c:v>
                </c:pt>
                <c:pt idx="19">
                  <c:v>18057.034211432772</c:v>
                </c:pt>
                <c:pt idx="20">
                  <c:v>20542.463617729758</c:v>
                </c:pt>
                <c:pt idx="21">
                  <c:v>23735.807404334177</c:v>
                </c:pt>
                <c:pt idx="22">
                  <c:v>28488.93256627427</c:v>
                </c:pt>
                <c:pt idx="23">
                  <c:v>35767.972633661877</c:v>
                </c:pt>
                <c:pt idx="24">
                  <c:v>45841.645919086208</c:v>
                </c:pt>
                <c:pt idx="25">
                  <c:v>58615.404228988191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745216"/>
        <c:axId val="82932096"/>
      </c:scatterChart>
      <c:valAx>
        <c:axId val="40745216"/>
        <c:scaling>
          <c:orientation val="minMax"/>
          <c:max val="30"/>
          <c:min val="5"/>
        </c:scaling>
        <c:delete val="0"/>
        <c:axPos val="b"/>
        <c:majorGridlines/>
        <c:min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Ship Speed (knots)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32096"/>
        <c:crosses val="autoZero"/>
        <c:crossBetween val="midCat"/>
        <c:majorUnit val="5"/>
        <c:minorUnit val="1"/>
      </c:valAx>
      <c:valAx>
        <c:axId val="82932096"/>
        <c:scaling>
          <c:orientation val="minMax"/>
          <c:max val="50000"/>
          <c:min val="0"/>
        </c:scaling>
        <c:delete val="0"/>
        <c:axPos val="l"/>
        <c:majorGridlines/>
        <c:min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Shaft Horsepower (SHP)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745216"/>
        <c:crosses val="autoZero"/>
        <c:crossBetween val="midCat"/>
        <c:majorUnit val="10000"/>
        <c:minorUnit val="50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Case 2: Baseline Power Prediction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2"/>
          <c:order val="0"/>
          <c:tx>
            <c:v>DDS 051 BHP</c:v>
          </c:tx>
          <c:spPr>
            <a:ln w="28575"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'[Speed Power Battery Presentation.xlsx]Case 2 Data'!$B$3:$B$38</c:f>
              <c:numCache>
                <c:formatCode>#,##0.00</c:formatCode>
                <c:ptCount val="3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  <c:pt idx="17">
                  <c:v>22</c:v>
                </c:pt>
                <c:pt idx="18">
                  <c:v>23</c:v>
                </c:pt>
                <c:pt idx="19">
                  <c:v>24</c:v>
                </c:pt>
                <c:pt idx="20">
                  <c:v>25</c:v>
                </c:pt>
                <c:pt idx="21">
                  <c:v>26</c:v>
                </c:pt>
                <c:pt idx="22">
                  <c:v>27</c:v>
                </c:pt>
                <c:pt idx="23">
                  <c:v>28</c:v>
                </c:pt>
                <c:pt idx="24">
                  <c:v>29</c:v>
                </c:pt>
                <c:pt idx="25">
                  <c:v>30</c:v>
                </c:pt>
              </c:numCache>
            </c:numRef>
          </c:xVal>
          <c:yVal>
            <c:numRef>
              <c:f>'[Speed Power Battery Presentation.xlsx]Case 2 Data'!$C$3:$C$38</c:f>
              <c:numCache>
                <c:formatCode>#,##0</c:formatCode>
                <c:ptCount val="36"/>
                <c:pt idx="0">
                  <c:v>288.17082388510954</c:v>
                </c:pt>
                <c:pt idx="1">
                  <c:v>497.9591836734694</c:v>
                </c:pt>
                <c:pt idx="2">
                  <c:v>790.74074074074076</c:v>
                </c:pt>
                <c:pt idx="3">
                  <c:v>1180.347694633409</c:v>
                </c:pt>
                <c:pt idx="4">
                  <c:v>1680.6122448979586</c:v>
                </c:pt>
                <c:pt idx="5">
                  <c:v>2305.3665910808763</c:v>
                </c:pt>
                <c:pt idx="6">
                  <c:v>3068.4429327286466</c:v>
                </c:pt>
                <c:pt idx="7">
                  <c:v>3983.6734693877552</c:v>
                </c:pt>
                <c:pt idx="8">
                  <c:v>5064.890400604686</c:v>
                </c:pt>
                <c:pt idx="9">
                  <c:v>6325.9259259259261</c:v>
                </c:pt>
                <c:pt idx="10">
                  <c:v>7780.6122448979613</c:v>
                </c:pt>
                <c:pt idx="11">
                  <c:v>9442.7815570672719</c:v>
                </c:pt>
                <c:pt idx="12">
                  <c:v>11326.266061980346</c:v>
                </c:pt>
                <c:pt idx="13">
                  <c:v>13444.897959183669</c:v>
                </c:pt>
                <c:pt idx="14">
                  <c:v>15812.509448223729</c:v>
                </c:pt>
                <c:pt idx="15">
                  <c:v>18442.932728647011</c:v>
                </c:pt>
                <c:pt idx="16">
                  <c:v>21350</c:v>
                </c:pt>
                <c:pt idx="17">
                  <c:v>24547.543461829173</c:v>
                </c:pt>
                <c:pt idx="18">
                  <c:v>28049.395313681038</c:v>
                </c:pt>
                <c:pt idx="19">
                  <c:v>31869.387755102041</c:v>
                </c:pt>
                <c:pt idx="20">
                  <c:v>36021.352985638703</c:v>
                </c:pt>
                <c:pt idx="21">
                  <c:v>40519.123204837488</c:v>
                </c:pt>
                <c:pt idx="22">
                  <c:v>45376.530612244896</c:v>
                </c:pt>
                <c:pt idx="23">
                  <c:v>50607.407407407409</c:v>
                </c:pt>
                <c:pt idx="24">
                  <c:v>56225.585789871497</c:v>
                </c:pt>
                <c:pt idx="25">
                  <c:v>62244.897959183691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022976"/>
        <c:axId val="83024896"/>
      </c:scatterChart>
      <c:valAx>
        <c:axId val="83022976"/>
        <c:scaling>
          <c:orientation val="minMax"/>
          <c:max val="25"/>
          <c:min val="5"/>
        </c:scaling>
        <c:delete val="0"/>
        <c:axPos val="b"/>
        <c:majorGridlines/>
        <c:min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Ship Speed (knots)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24896"/>
        <c:crosses val="autoZero"/>
        <c:crossBetween val="midCat"/>
        <c:majorUnit val="5"/>
        <c:minorUnit val="1"/>
      </c:valAx>
      <c:valAx>
        <c:axId val="83024896"/>
        <c:scaling>
          <c:orientation val="minMax"/>
          <c:max val="40000"/>
          <c:min val="0"/>
        </c:scaling>
        <c:delete val="0"/>
        <c:axPos val="l"/>
        <c:majorGridlines/>
        <c:min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Shaft Horsepower (SHP)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22976"/>
        <c:crosses val="autoZero"/>
        <c:crossBetween val="midCat"/>
        <c:majorUnit val="10000"/>
        <c:minorUnit val="50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'[Speed Power Battery Presentation.xlsx]Sheet1'!$P$4</c:f>
              <c:strCache>
                <c:ptCount val="1"/>
                <c:pt idx="0">
                  <c:v>% Operating Time Across Speeds</c:v>
                </c:pt>
              </c:strCache>
            </c:strRef>
          </c:tx>
          <c:invertIfNegative val="0"/>
          <c:cat>
            <c:numRef>
              <c:f>'[Speed Power Battery Presentation.xlsx]Sheet1'!$Q$5:$U$5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</c:numCache>
            </c:numRef>
          </c:cat>
          <c:val>
            <c:numRef>
              <c:f>'[Speed Power Battery Presentation.xlsx]Sheet1'!$Q$4:$U$4</c:f>
              <c:numCache>
                <c:formatCode>0%</c:formatCode>
                <c:ptCount val="5"/>
                <c:pt idx="0">
                  <c:v>0.04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  <c:pt idx="4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085184"/>
        <c:axId val="83086720"/>
      </c:barChart>
      <c:catAx>
        <c:axId val="8308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086720"/>
        <c:crosses val="autoZero"/>
        <c:auto val="1"/>
        <c:lblAlgn val="ctr"/>
        <c:lblOffset val="100"/>
        <c:noMultiLvlLbl val="0"/>
      </c:catAx>
      <c:valAx>
        <c:axId val="830867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3085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75FBC6DC-44FF-4EBB-8A1D-51945DC06350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4806F244-F6F3-41E6-B30F-1955B0550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7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89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51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0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00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2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26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631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1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3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1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681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567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505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533400" y="457200"/>
            <a:ext cx="8077200" cy="594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80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2743200" y="6400800"/>
            <a:ext cx="3632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" dirty="0"/>
              <a:t>The information contained in this handout is considered business sensitive and company proprietary, and is not to copied or distributed in any form without the written permission of Gibbs &amp; Cox, Inc.</a:t>
            </a:r>
            <a:endParaRPr lang="en-US" sz="800" dirty="0">
              <a:latin typeface="Times New Roman" pitchFamily="18" charset="0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533400" y="6477000"/>
            <a:ext cx="5501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800" dirty="0" smtClean="0">
                <a:latin typeface="Times New Roman" pitchFamily="18" charset="0"/>
              </a:rPr>
              <a:t>12/16/16</a:t>
            </a:r>
            <a:endParaRPr lang="en-US" sz="800" dirty="0">
              <a:latin typeface="Times New Roman" pitchFamily="18" charset="0"/>
            </a:endParaRP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8229600" y="647700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fld id="{244FF218-C4FA-4518-B1CA-E4F2FE3D887A}" type="slidenum">
              <a:rPr lang="en-US" sz="800"/>
              <a:pPr algn="l"/>
              <a:t>‹#›</a:t>
            </a:fld>
            <a:endParaRPr lang="en-US" sz="800" dirty="0"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741534" y="304800"/>
            <a:ext cx="1773066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4801"/>
            <a:ext cx="1696866" cy="34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9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Electric/Hybrid Propulsion for Large 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Prince, PE, </a:t>
            </a:r>
            <a:r>
              <a:rPr lang="en-US" dirty="0" err="1" smtClean="0"/>
              <a:t>PMP</a:t>
            </a:r>
            <a:endParaRPr lang="en-US" dirty="0" smtClean="0"/>
          </a:p>
          <a:p>
            <a:r>
              <a:rPr lang="en-US" dirty="0"/>
              <a:t>Vice President</a:t>
            </a:r>
          </a:p>
          <a:p>
            <a:r>
              <a:rPr lang="en-US" dirty="0" smtClean="0"/>
              <a:t>Engineering</a:t>
            </a:r>
          </a:p>
          <a:p>
            <a:r>
              <a:rPr lang="en-US" dirty="0" smtClean="0"/>
              <a:t>Gibbs </a:t>
            </a:r>
            <a:r>
              <a:rPr lang="en-US" dirty="0"/>
              <a:t>&amp; Cox, Inc.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0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Container 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Propulsion plant designed to optimize fuel efficient transit</a:t>
            </a:r>
          </a:p>
          <a:p>
            <a:r>
              <a:rPr lang="en-US" dirty="0" smtClean="0"/>
              <a:t>Most of vessel’s underway operation is at single speed</a:t>
            </a:r>
          </a:p>
          <a:p>
            <a:r>
              <a:rPr lang="en-US" dirty="0" smtClean="0"/>
              <a:t>Shaft </a:t>
            </a:r>
            <a:r>
              <a:rPr lang="en-US" dirty="0"/>
              <a:t>generator used </a:t>
            </a:r>
            <a:r>
              <a:rPr lang="en-US" dirty="0" smtClean="0"/>
              <a:t>underway</a:t>
            </a:r>
          </a:p>
          <a:p>
            <a:r>
              <a:rPr lang="en-US" dirty="0" smtClean="0"/>
              <a:t>Use ultra </a:t>
            </a:r>
            <a:r>
              <a:rPr lang="en-US" dirty="0"/>
              <a:t>low sulfur fuel </a:t>
            </a:r>
            <a:r>
              <a:rPr lang="en-US" dirty="0" smtClean="0"/>
              <a:t>in diesel </a:t>
            </a:r>
            <a:r>
              <a:rPr lang="en-US" dirty="0"/>
              <a:t>generators </a:t>
            </a:r>
            <a:r>
              <a:rPr lang="en-US" dirty="0" smtClean="0"/>
              <a:t>instead </a:t>
            </a:r>
            <a:r>
              <a:rPr lang="en-US" dirty="0"/>
              <a:t>of heavy fuel </a:t>
            </a:r>
            <a:r>
              <a:rPr lang="en-US" dirty="0" smtClean="0"/>
              <a:t>oil when in emission control areas</a:t>
            </a:r>
            <a:endParaRPr lang="en-US" dirty="0"/>
          </a:p>
          <a:p>
            <a:r>
              <a:rPr lang="en-US" dirty="0" smtClean="0"/>
              <a:t>Opportunities for hybrid propulsion</a:t>
            </a:r>
          </a:p>
          <a:p>
            <a:pPr lvl="1"/>
            <a:r>
              <a:rPr lang="en-US" dirty="0" smtClean="0"/>
              <a:t>Low speed operations: Transit in and out of port</a:t>
            </a:r>
          </a:p>
          <a:p>
            <a:pPr lvl="2"/>
            <a:r>
              <a:rPr lang="en-US" dirty="0" smtClean="0"/>
              <a:t>Better overall efficiency</a:t>
            </a:r>
          </a:p>
          <a:p>
            <a:pPr lvl="2"/>
            <a:r>
              <a:rPr lang="en-US" dirty="0" smtClean="0"/>
              <a:t>Emission control </a:t>
            </a:r>
          </a:p>
        </p:txBody>
      </p:sp>
    </p:spTree>
    <p:extLst>
      <p:ext uri="{BB962C8B-B14F-4D97-AF65-F5344CB8AC3E}">
        <p14:creationId xmlns:p14="http://schemas.microsoft.com/office/powerpoint/2010/main" val="181703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04658"/>
              </p:ext>
            </p:extLst>
          </p:nvPr>
        </p:nvGraphicFramePr>
        <p:xfrm>
          <a:off x="609601" y="533400"/>
          <a:ext cx="7924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6710362" y="3051012"/>
            <a:ext cx="466725" cy="485775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72935" y="1905000"/>
            <a:ext cx="3504152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21,352 BHP Low Speed Diesel with 10% Engine Margin and 15% Sea Margin for 21 knot Design Speed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 bwMode="auto">
          <a:xfrm flipH="1" flipV="1">
            <a:off x="5425011" y="2735997"/>
            <a:ext cx="1353701" cy="38615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3624467" y="5076825"/>
            <a:ext cx="466725" cy="485775"/>
          </a:xfrm>
          <a:prstGeom prst="ellips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 flipV="1">
            <a:off x="3406752" y="4623375"/>
            <a:ext cx="338105" cy="518784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784304" y="4038600"/>
            <a:ext cx="324489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Opportunity for Hybrid Approach</a:t>
            </a:r>
          </a:p>
          <a:p>
            <a:r>
              <a:rPr lang="en-US" sz="1600" dirty="0" smtClean="0"/>
              <a:t>~4,000 HP motor for 12 knots</a:t>
            </a:r>
          </a:p>
        </p:txBody>
      </p:sp>
    </p:spTree>
    <p:extLst>
      <p:ext uri="{BB962C8B-B14F-4D97-AF65-F5344CB8AC3E}">
        <p14:creationId xmlns:p14="http://schemas.microsoft.com/office/powerpoint/2010/main" val="820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447800"/>
            <a:ext cx="7772400" cy="4648200"/>
          </a:xfrm>
        </p:spPr>
        <p:txBody>
          <a:bodyPr/>
          <a:lstStyle/>
          <a:p>
            <a:r>
              <a:rPr lang="en-US" dirty="0" smtClean="0"/>
              <a:t>Propulsion plant generally designed to optimize fuel efficient transit</a:t>
            </a:r>
          </a:p>
          <a:p>
            <a:r>
              <a:rPr lang="en-US" dirty="0" smtClean="0"/>
              <a:t>Most of vessel underway operation is at single speed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0432"/>
              </p:ext>
            </p:extLst>
          </p:nvPr>
        </p:nvGraphicFramePr>
        <p:xfrm>
          <a:off x="1143000" y="2362200"/>
          <a:ext cx="7010400" cy="2965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Operating Profile </a:t>
            </a:r>
            <a:endParaRPr lang="en-US" dirty="0"/>
          </a:p>
        </p:txBody>
      </p:sp>
      <p:cxnSp>
        <p:nvCxnSpPr>
          <p:cNvPr id="9" name="Straight Arrow Connector 8"/>
          <p:cNvCxnSpPr>
            <a:stCxn id="17" idx="2"/>
            <a:endCxn id="11" idx="0"/>
          </p:cNvCxnSpPr>
          <p:nvPr/>
        </p:nvCxnSpPr>
        <p:spPr bwMode="auto">
          <a:xfrm flipH="1">
            <a:off x="6781800" y="5327448"/>
            <a:ext cx="609600" cy="31135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181600" y="5638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Mechanical propulsion plant optimized for this condition.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2438400" y="5327448"/>
            <a:ext cx="1066800" cy="371423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62000" y="5655252"/>
            <a:ext cx="392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Opportunity for Hybrid/Electrical Motor approach in these conditions.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 bwMode="auto">
          <a:xfrm>
            <a:off x="1929452" y="4664997"/>
            <a:ext cx="3404548" cy="662451"/>
          </a:xfrm>
          <a:prstGeom prst="round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6934200" y="3033371"/>
            <a:ext cx="914400" cy="2294077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5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Use of  Hybrid in Emission Control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Trade off between Ultra Low Sulfur Fuel and Hybrid Approach</a:t>
            </a:r>
          </a:p>
          <a:p>
            <a:r>
              <a:rPr lang="en-US" dirty="0" smtClean="0"/>
              <a:t>North </a:t>
            </a:r>
            <a:r>
              <a:rPr lang="en-US" dirty="0"/>
              <a:t>American Emission Control Area </a:t>
            </a:r>
            <a:r>
              <a:rPr lang="en-US" dirty="0" smtClean="0"/>
              <a:t>- 200 nm offshore</a:t>
            </a:r>
            <a:endParaRPr lang="en-US" dirty="0"/>
          </a:p>
          <a:p>
            <a:pPr lvl="1"/>
            <a:r>
              <a:rPr lang="en-US" dirty="0"/>
              <a:t>NOx, </a:t>
            </a:r>
            <a:r>
              <a:rPr lang="en-US" dirty="0" err="1"/>
              <a:t>SOx</a:t>
            </a:r>
            <a:r>
              <a:rPr lang="en-US" dirty="0"/>
              <a:t>, PM</a:t>
            </a:r>
          </a:p>
          <a:p>
            <a:r>
              <a:rPr lang="en-US" dirty="0" smtClean="0"/>
              <a:t>Destination port could be further</a:t>
            </a:r>
          </a:p>
          <a:p>
            <a:pPr lvl="1"/>
            <a:r>
              <a:rPr lang="en-US" dirty="0" smtClean="0"/>
              <a:t>Baltimore, MD is 150 nm from Entrance to Chesapeake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598274"/>
            <a:ext cx="3961255" cy="237180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0" t="13894" r="25736" b="27"/>
          <a:stretch/>
        </p:blipFill>
        <p:spPr bwMode="auto">
          <a:xfrm>
            <a:off x="1219200" y="3598274"/>
            <a:ext cx="2661314" cy="238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Hybrid 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4000 HP Motor with efficiencies requires 3375 </a:t>
            </a:r>
            <a:r>
              <a:rPr lang="en-US" dirty="0" err="1" smtClean="0"/>
              <a:t>kWe</a:t>
            </a:r>
            <a:endParaRPr lang="en-US" dirty="0" smtClean="0"/>
          </a:p>
          <a:p>
            <a:pPr lvl="1"/>
            <a:r>
              <a:rPr lang="en-US" dirty="0" smtClean="0"/>
              <a:t>What voltage / amperage would be optimum choice for battery solution?</a:t>
            </a:r>
          </a:p>
          <a:p>
            <a:r>
              <a:rPr lang="en-US" dirty="0" smtClean="0"/>
              <a:t>Time for operation:</a:t>
            </a:r>
          </a:p>
          <a:p>
            <a:pPr lvl="1"/>
            <a:r>
              <a:rPr lang="en-US" dirty="0" smtClean="0"/>
              <a:t>350 nm / 12 knots = ~29 hours</a:t>
            </a:r>
          </a:p>
          <a:p>
            <a:pPr lvl="2"/>
            <a:r>
              <a:rPr lang="en-US" dirty="0" smtClean="0"/>
              <a:t>~98,500 kWh energy requirement</a:t>
            </a:r>
          </a:p>
          <a:p>
            <a:pPr lvl="1"/>
            <a:r>
              <a:rPr lang="en-US" dirty="0" smtClean="0"/>
              <a:t>Assume 12 hours loiter for port traffic (~500 kW)</a:t>
            </a:r>
          </a:p>
          <a:p>
            <a:pPr lvl="2"/>
            <a:r>
              <a:rPr lang="en-US" dirty="0" smtClean="0"/>
              <a:t>6,000 kWh energy requirement</a:t>
            </a:r>
          </a:p>
          <a:p>
            <a:r>
              <a:rPr lang="en-US" dirty="0" smtClean="0"/>
              <a:t>Total energy storage requirement of ~104,500 kWh</a:t>
            </a:r>
          </a:p>
        </p:txBody>
      </p:sp>
    </p:spTree>
    <p:extLst>
      <p:ext uri="{BB962C8B-B14F-4D97-AF65-F5344CB8AC3E}">
        <p14:creationId xmlns:p14="http://schemas.microsoft.com/office/powerpoint/2010/main" val="19766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Considerations for Battery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in </a:t>
            </a:r>
            <a:r>
              <a:rPr lang="en-US" dirty="0"/>
              <a:t>port </a:t>
            </a:r>
            <a:r>
              <a:rPr lang="en-US" dirty="0" smtClean="0"/>
              <a:t>is on </a:t>
            </a:r>
            <a:r>
              <a:rPr lang="en-US" dirty="0"/>
              <a:t>the order of </a:t>
            </a:r>
            <a:r>
              <a:rPr lang="en-US" dirty="0" smtClean="0"/>
              <a:t>8 - 12 hours. </a:t>
            </a:r>
          </a:p>
          <a:p>
            <a:pPr lvl="1"/>
            <a:r>
              <a:rPr lang="en-US" dirty="0" smtClean="0"/>
              <a:t>Is in port recharge possible? If not, double battery requirement.</a:t>
            </a:r>
          </a:p>
          <a:p>
            <a:r>
              <a:rPr lang="en-US" dirty="0" smtClean="0"/>
              <a:t>How much does underway recharge add to shaft generator size requirement?</a:t>
            </a:r>
          </a:p>
          <a:p>
            <a:r>
              <a:rPr lang="en-US" dirty="0" smtClean="0"/>
              <a:t>Breakpoint for installing a dedicated ship service generator (weight, cost)?</a:t>
            </a:r>
          </a:p>
          <a:p>
            <a:r>
              <a:rPr lang="en-US" dirty="0" smtClean="0"/>
              <a:t>Impact of conversion losses (motor, motor drive, battery storage, etc.)</a:t>
            </a:r>
          </a:p>
        </p:txBody>
      </p:sp>
    </p:spTree>
    <p:extLst>
      <p:ext uri="{BB962C8B-B14F-4D97-AF65-F5344CB8AC3E}">
        <p14:creationId xmlns:p14="http://schemas.microsoft.com/office/powerpoint/2010/main" val="26527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of Interest from Naval Architect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Are current design standards for battery installations suitable for the design of large battery banks for marine </a:t>
            </a:r>
            <a:r>
              <a:rPr lang="en-US" dirty="0" smtClean="0"/>
              <a:t>propulsion, </a:t>
            </a:r>
            <a:r>
              <a:rPr lang="en-US" dirty="0"/>
              <a:t>what direction is the industry going?</a:t>
            </a:r>
          </a:p>
          <a:p>
            <a:pPr lvl="0"/>
            <a:r>
              <a:rPr lang="en-US" dirty="0"/>
              <a:t>What is status of battery power density improvements (store more energy and reduce size</a:t>
            </a:r>
            <a:r>
              <a:rPr lang="en-US" dirty="0" smtClean="0"/>
              <a:t>)?</a:t>
            </a:r>
          </a:p>
          <a:p>
            <a:pPr lvl="0"/>
            <a:r>
              <a:rPr lang="en-US" dirty="0"/>
              <a:t>Is information on physical dimensions versus power </a:t>
            </a:r>
            <a:r>
              <a:rPr lang="en-US" dirty="0" smtClean="0"/>
              <a:t>available these densities?</a:t>
            </a:r>
            <a:endParaRPr lang="en-US" dirty="0"/>
          </a:p>
          <a:p>
            <a:pPr lvl="0"/>
            <a:r>
              <a:rPr lang="en-US" dirty="0"/>
              <a:t>What are the recharge times?</a:t>
            </a:r>
          </a:p>
          <a:p>
            <a:pPr lvl="0"/>
            <a:r>
              <a:rPr lang="en-US" dirty="0"/>
              <a:t>Are there any problems with venting/gaseous fumes when recharging?</a:t>
            </a:r>
          </a:p>
          <a:p>
            <a:pPr lvl="0"/>
            <a:r>
              <a:rPr lang="en-US" dirty="0"/>
              <a:t>Is any special fire protection required?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9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Propulsion System Trade Study Considerations</a:t>
            </a:r>
          </a:p>
          <a:p>
            <a:r>
              <a:rPr lang="en-US" dirty="0" smtClean="0"/>
              <a:t>Hybrid Enablers</a:t>
            </a:r>
          </a:p>
          <a:p>
            <a:r>
              <a:rPr lang="en-US" dirty="0" smtClean="0"/>
              <a:t>Case 1: Ocean Patrol Vessel</a:t>
            </a:r>
          </a:p>
          <a:p>
            <a:r>
              <a:rPr lang="en-US" dirty="0" smtClean="0"/>
              <a:t>Case 2: Container Ship</a:t>
            </a:r>
          </a:p>
          <a:p>
            <a:r>
              <a:rPr lang="en-US" dirty="0" smtClean="0"/>
              <a:t>Naval Architecture Considerations </a:t>
            </a:r>
          </a:p>
        </p:txBody>
      </p:sp>
    </p:spTree>
    <p:extLst>
      <p:ext uri="{BB962C8B-B14F-4D97-AF65-F5344CB8AC3E}">
        <p14:creationId xmlns:p14="http://schemas.microsoft.com/office/powerpoint/2010/main" val="7773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Propulsion Trade Study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Owner Requirements</a:t>
            </a:r>
          </a:p>
          <a:p>
            <a:pPr lvl="1"/>
            <a:r>
              <a:rPr lang="en-US" dirty="0" smtClean="0"/>
              <a:t>Energy Efficiency</a:t>
            </a:r>
          </a:p>
          <a:p>
            <a:pPr lvl="1"/>
            <a:r>
              <a:rPr lang="en-US" dirty="0" smtClean="0"/>
              <a:t>Technological Risk</a:t>
            </a:r>
          </a:p>
          <a:p>
            <a:pPr lvl="1"/>
            <a:r>
              <a:rPr lang="en-US" dirty="0" smtClean="0"/>
              <a:t>Endurance, Operating Profile</a:t>
            </a:r>
          </a:p>
          <a:p>
            <a:pPr lvl="1"/>
            <a:r>
              <a:rPr lang="en-US" dirty="0" smtClean="0"/>
              <a:t>Costs: Initial vs Life Cycle</a:t>
            </a:r>
          </a:p>
          <a:p>
            <a:r>
              <a:rPr lang="en-US" dirty="0" smtClean="0"/>
              <a:t>Regulatory Requirements</a:t>
            </a:r>
          </a:p>
          <a:p>
            <a:pPr lvl="1"/>
            <a:r>
              <a:rPr lang="en-US" dirty="0" smtClean="0"/>
              <a:t>Classification Society</a:t>
            </a:r>
          </a:p>
          <a:p>
            <a:pPr lvl="1"/>
            <a:r>
              <a:rPr lang="en-US" dirty="0" smtClean="0"/>
              <a:t>IMO</a:t>
            </a:r>
            <a:endParaRPr lang="en-US" dirty="0"/>
          </a:p>
          <a:p>
            <a:r>
              <a:rPr lang="en-US" dirty="0" smtClean="0"/>
              <a:t>Design Characteristics</a:t>
            </a:r>
          </a:p>
          <a:p>
            <a:pPr lvl="1"/>
            <a:r>
              <a:rPr lang="en-US" dirty="0" smtClean="0"/>
              <a:t>Speed </a:t>
            </a:r>
            <a:r>
              <a:rPr lang="en-US" dirty="0"/>
              <a:t>Power Curve</a:t>
            </a:r>
          </a:p>
          <a:p>
            <a:pPr lvl="1"/>
            <a:r>
              <a:rPr lang="en-US" dirty="0" smtClean="0"/>
              <a:t>Available area/volume</a:t>
            </a:r>
          </a:p>
          <a:p>
            <a:pPr lvl="1"/>
            <a:r>
              <a:rPr lang="en-US" dirty="0" smtClean="0"/>
              <a:t>Displacement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3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Electric/Hybrid Propulsion Enablers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Owner Requirements</a:t>
            </a:r>
          </a:p>
          <a:p>
            <a:pPr lvl="1"/>
            <a:r>
              <a:rPr lang="en-US" dirty="0" smtClean="0"/>
              <a:t>Energy Efficiency</a:t>
            </a:r>
          </a:p>
          <a:p>
            <a:r>
              <a:rPr lang="en-US" dirty="0" smtClean="0"/>
              <a:t>Regulatory Requirements</a:t>
            </a:r>
          </a:p>
          <a:p>
            <a:pPr lvl="1"/>
            <a:r>
              <a:rPr lang="en-US" dirty="0" smtClean="0"/>
              <a:t>Emission Control Zones</a:t>
            </a:r>
          </a:p>
          <a:p>
            <a:pPr lvl="2"/>
            <a:r>
              <a:rPr lang="en-US" dirty="0" smtClean="0"/>
              <a:t>NOX/SOX requirements</a:t>
            </a:r>
          </a:p>
          <a:p>
            <a:r>
              <a:rPr lang="en-US" dirty="0" smtClean="0"/>
              <a:t>Operational Profile</a:t>
            </a:r>
          </a:p>
          <a:p>
            <a:pPr lvl="1"/>
            <a:r>
              <a:rPr lang="en-US" dirty="0" smtClean="0"/>
              <a:t>Low Speed Operations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3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Ocean Patrol Vessel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has to balance requirements of endurance / time on station with top speed </a:t>
            </a:r>
          </a:p>
          <a:p>
            <a:pPr lvl="1"/>
            <a:r>
              <a:rPr lang="en-US" dirty="0" smtClean="0"/>
              <a:t>Combined propulsion plant such </a:t>
            </a:r>
            <a:r>
              <a:rPr lang="en-US" dirty="0"/>
              <a:t>as </a:t>
            </a:r>
            <a:r>
              <a:rPr lang="en-US" dirty="0" smtClean="0"/>
              <a:t>Combined Diesel and Gas Turbine (</a:t>
            </a:r>
            <a:r>
              <a:rPr lang="en-US" dirty="0" err="1" smtClean="0"/>
              <a:t>CODAG</a:t>
            </a:r>
            <a:r>
              <a:rPr lang="en-US" dirty="0"/>
              <a:t>)</a:t>
            </a:r>
            <a:r>
              <a:rPr lang="en-US" dirty="0" smtClean="0"/>
              <a:t> addresses these </a:t>
            </a:r>
            <a:r>
              <a:rPr lang="en-US" dirty="0"/>
              <a:t>divergent </a:t>
            </a:r>
            <a:r>
              <a:rPr lang="en-US" dirty="0" smtClean="0"/>
              <a:t>requirements</a:t>
            </a:r>
          </a:p>
          <a:p>
            <a:r>
              <a:rPr lang="en-US" dirty="0" smtClean="0"/>
              <a:t>Most of vessel’s underway operation is at loitering speeds</a:t>
            </a:r>
          </a:p>
          <a:p>
            <a:r>
              <a:rPr lang="en-US" dirty="0" smtClean="0"/>
              <a:t>Opportunities for hybrid propulsion</a:t>
            </a:r>
          </a:p>
          <a:p>
            <a:pPr lvl="1"/>
            <a:r>
              <a:rPr lang="en-US" dirty="0" smtClean="0"/>
              <a:t>Low speed operations: eliminate use of propulsion diesels</a:t>
            </a:r>
          </a:p>
          <a:p>
            <a:pPr lvl="2"/>
            <a:r>
              <a:rPr lang="en-US" dirty="0" smtClean="0"/>
              <a:t>Improved energy efficiency</a:t>
            </a:r>
          </a:p>
          <a:p>
            <a:pPr lvl="2"/>
            <a:r>
              <a:rPr lang="en-US" dirty="0" smtClean="0"/>
              <a:t>Improved engine maintenance </a:t>
            </a:r>
          </a:p>
        </p:txBody>
      </p:sp>
    </p:spTree>
    <p:extLst>
      <p:ext uri="{BB962C8B-B14F-4D97-AF65-F5344CB8AC3E}">
        <p14:creationId xmlns:p14="http://schemas.microsoft.com/office/powerpoint/2010/main" val="90389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155915"/>
              </p:ext>
            </p:extLst>
          </p:nvPr>
        </p:nvGraphicFramePr>
        <p:xfrm>
          <a:off x="1981200" y="2665972"/>
          <a:ext cx="5334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447800"/>
            <a:ext cx="7772400" cy="4648200"/>
          </a:xfrm>
        </p:spPr>
        <p:txBody>
          <a:bodyPr/>
          <a:lstStyle/>
          <a:p>
            <a:r>
              <a:rPr lang="en-US" dirty="0" smtClean="0"/>
              <a:t>Propulsion plant designed to optimize fuel efficient in transit and achieve maximum speed</a:t>
            </a:r>
          </a:p>
          <a:p>
            <a:r>
              <a:rPr lang="en-US" dirty="0" smtClean="0"/>
              <a:t>Most of vessel underway time is in endurance and loiter condition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Operating Conditions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6505575" y="4724400"/>
            <a:ext cx="571500" cy="60959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31" idx="2"/>
          </p:cNvCxnSpPr>
          <p:nvPr/>
        </p:nvCxnSpPr>
        <p:spPr bwMode="auto">
          <a:xfrm>
            <a:off x="5614988" y="5353049"/>
            <a:ext cx="176212" cy="21414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410200" y="5466665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Mechanical propulsion plant optimized for endurance and top speed.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3048000" y="5333999"/>
            <a:ext cx="228600" cy="190500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00075" y="5484346"/>
            <a:ext cx="392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Opportunity for Hybrid/Electrical to reduce Life Cycle Costs.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514600" y="3200400"/>
            <a:ext cx="2209800" cy="2133599"/>
          </a:xfrm>
          <a:prstGeom prst="round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Straight Arrow Connector 18"/>
          <p:cNvCxnSpPr>
            <a:stCxn id="6" idx="4"/>
          </p:cNvCxnSpPr>
          <p:nvPr/>
        </p:nvCxnSpPr>
        <p:spPr bwMode="auto">
          <a:xfrm flipH="1">
            <a:off x="6629401" y="5333999"/>
            <a:ext cx="161924" cy="15034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ounded Rectangle 30"/>
          <p:cNvSpPr/>
          <p:nvPr/>
        </p:nvSpPr>
        <p:spPr bwMode="auto">
          <a:xfrm>
            <a:off x="4867276" y="3200400"/>
            <a:ext cx="1495424" cy="2152649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91000" y="5333999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Ship Speed (knots)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8886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030344"/>
              </p:ext>
            </p:extLst>
          </p:nvPr>
        </p:nvGraphicFramePr>
        <p:xfrm>
          <a:off x="669518" y="609600"/>
          <a:ext cx="7804981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7467600" y="2224087"/>
            <a:ext cx="466725" cy="485775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5762" y="1693277"/>
            <a:ext cx="327183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Add GT on-line for top speed.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420666" y="2466974"/>
            <a:ext cx="31242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Two Diesels for Endurance Speed.</a:t>
            </a:r>
          </a:p>
          <a:p>
            <a:r>
              <a:rPr lang="en-US" sz="1600" dirty="0" smtClean="0"/>
              <a:t>One diesel ~18 knots. </a:t>
            </a:r>
          </a:p>
          <a:p>
            <a:r>
              <a:rPr lang="en-US" sz="1600" dirty="0" smtClean="0"/>
              <a:t>Two diesel for speed ~21 knots.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 bwMode="auto">
          <a:xfrm rot="19894071">
            <a:off x="4898912" y="4715896"/>
            <a:ext cx="1121263" cy="457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962400" y="5169562"/>
            <a:ext cx="466725" cy="485775"/>
          </a:xfrm>
          <a:prstGeom prst="ellips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371600" y="5486400"/>
            <a:ext cx="466725" cy="485775"/>
          </a:xfrm>
          <a:prstGeom prst="ellips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 flipV="1">
            <a:off x="7086600" y="2108775"/>
            <a:ext cx="381001" cy="3582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4" idx="0"/>
            <a:endCxn id="13" idx="2"/>
          </p:cNvCxnSpPr>
          <p:nvPr/>
        </p:nvCxnSpPr>
        <p:spPr bwMode="auto">
          <a:xfrm flipH="1" flipV="1">
            <a:off x="4982766" y="3544192"/>
            <a:ext cx="367937" cy="119927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 flipV="1">
            <a:off x="3657600" y="4944496"/>
            <a:ext cx="425190" cy="290400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6" idx="7"/>
          </p:cNvCxnSpPr>
          <p:nvPr/>
        </p:nvCxnSpPr>
        <p:spPr bwMode="auto">
          <a:xfrm flipV="1">
            <a:off x="1769975" y="4944496"/>
            <a:ext cx="838730" cy="613044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480933" y="4113499"/>
            <a:ext cx="344587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Opportunities for Hybrid Approach</a:t>
            </a:r>
          </a:p>
          <a:p>
            <a:r>
              <a:rPr lang="en-US" sz="1600" dirty="0" smtClean="0"/>
              <a:t>~150 HP for 5 knots</a:t>
            </a:r>
          </a:p>
          <a:p>
            <a:r>
              <a:rPr lang="en-US" sz="1600" dirty="0" smtClean="0"/>
              <a:t>~3,000 HP for 15 knots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600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Hybrid Design Considerations</a:t>
            </a:r>
            <a:br>
              <a:rPr lang="en-US" dirty="0" smtClean="0"/>
            </a:br>
            <a:r>
              <a:rPr lang="en-US" dirty="0" smtClean="0"/>
              <a:t>Option A – Loiter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voltage/amperage would be optimum choice for battery solution?</a:t>
            </a:r>
          </a:p>
          <a:p>
            <a:r>
              <a:rPr lang="en-US" dirty="0" smtClean="0"/>
              <a:t>Time for operation:</a:t>
            </a:r>
          </a:p>
          <a:p>
            <a:pPr lvl="1"/>
            <a:r>
              <a:rPr lang="en-US" dirty="0"/>
              <a:t>Assume 650 Volts DC, </a:t>
            </a:r>
            <a:r>
              <a:rPr lang="en-US" dirty="0" smtClean="0"/>
              <a:t> 150 </a:t>
            </a:r>
            <a:r>
              <a:rPr lang="en-US" dirty="0"/>
              <a:t>HP </a:t>
            </a:r>
            <a:r>
              <a:rPr lang="en-US" dirty="0" smtClean="0"/>
              <a:t>requires 115 </a:t>
            </a:r>
            <a:r>
              <a:rPr lang="en-US" dirty="0" err="1" smtClean="0"/>
              <a:t>kWe</a:t>
            </a:r>
            <a:r>
              <a:rPr lang="en-US" dirty="0" smtClean="0"/>
              <a:t> with losses</a:t>
            </a:r>
            <a:endParaRPr lang="en-US" dirty="0"/>
          </a:p>
          <a:p>
            <a:pPr lvl="1"/>
            <a:r>
              <a:rPr lang="en-US" dirty="0" smtClean="0"/>
              <a:t>45 Day Deployment → 8% Time Loiter = ~86 hours</a:t>
            </a:r>
          </a:p>
          <a:p>
            <a:pPr lvl="2"/>
            <a:r>
              <a:rPr lang="en-US" dirty="0" smtClean="0"/>
              <a:t>~10,000 kWh energy requirement</a:t>
            </a:r>
          </a:p>
          <a:p>
            <a:pPr lvl="2"/>
            <a:r>
              <a:rPr lang="en-US" dirty="0" smtClean="0"/>
              <a:t>~15,400 Ah battery requirement</a:t>
            </a:r>
          </a:p>
          <a:p>
            <a:r>
              <a:rPr lang="en-US" dirty="0" smtClean="0"/>
              <a:t>If assume electrical power requirement for loiter speed could be supportable by installed ship service generators</a:t>
            </a:r>
          </a:p>
          <a:p>
            <a:pPr lvl="1"/>
            <a:r>
              <a:rPr lang="en-US" dirty="0" smtClean="0"/>
              <a:t>What would be appropriate or economical battery size to account for high ship service load conditions?</a:t>
            </a:r>
          </a:p>
          <a:p>
            <a:pPr lvl="2"/>
            <a:r>
              <a:rPr lang="en-US" dirty="0" smtClean="0"/>
              <a:t>4 hour capability → 700 Ah </a:t>
            </a:r>
            <a:r>
              <a:rPr lang="en-US" dirty="0"/>
              <a:t>battery </a:t>
            </a:r>
            <a:r>
              <a:rPr lang="en-US" dirty="0" smtClean="0"/>
              <a:t>requirement</a:t>
            </a:r>
          </a:p>
          <a:p>
            <a:pPr lvl="2"/>
            <a:r>
              <a:rPr lang="en-US" dirty="0" smtClean="0"/>
              <a:t>8 hour </a:t>
            </a:r>
            <a:r>
              <a:rPr lang="en-US" dirty="0"/>
              <a:t>capability → </a:t>
            </a:r>
            <a:r>
              <a:rPr lang="en-US" dirty="0" smtClean="0"/>
              <a:t>1,400 </a:t>
            </a:r>
            <a:r>
              <a:rPr lang="en-US" dirty="0"/>
              <a:t>Ah battery requirement</a:t>
            </a:r>
          </a:p>
          <a:p>
            <a:pPr lvl="2"/>
            <a:r>
              <a:rPr lang="en-US" dirty="0" smtClean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233928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Hybrid Design Considerations</a:t>
            </a:r>
            <a:br>
              <a:rPr lang="en-US" dirty="0" smtClean="0"/>
            </a:br>
            <a:r>
              <a:rPr lang="en-US" dirty="0" smtClean="0"/>
              <a:t>Option B – Patrol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knot Patrol condition has single diesel loaded at &lt; 50%</a:t>
            </a:r>
          </a:p>
          <a:p>
            <a:r>
              <a:rPr lang="en-US" dirty="0" smtClean="0"/>
              <a:t>Hybrid motor with batteries approach</a:t>
            </a:r>
          </a:p>
          <a:p>
            <a:pPr lvl="1"/>
            <a:r>
              <a:rPr lang="en-US" dirty="0" smtClean="0"/>
              <a:t>Require one 1500 HP per shaft</a:t>
            </a:r>
          </a:p>
          <a:p>
            <a:pPr lvl="2"/>
            <a:r>
              <a:rPr lang="en-US" dirty="0" smtClean="0"/>
              <a:t>May need to trade off speed to select HP, voltage, current that would be compatible with/optimum for electric plant</a:t>
            </a:r>
          </a:p>
          <a:p>
            <a:pPr lvl="1"/>
            <a:r>
              <a:rPr lang="en-US" dirty="0" smtClean="0"/>
              <a:t>What voltage/amperage would be optimum choice for battery solution?</a:t>
            </a:r>
          </a:p>
          <a:p>
            <a:r>
              <a:rPr lang="en-US" dirty="0" smtClean="0"/>
              <a:t>Time for operation:</a:t>
            </a:r>
          </a:p>
          <a:p>
            <a:pPr lvl="1"/>
            <a:r>
              <a:rPr lang="en-US" dirty="0"/>
              <a:t>Assume </a:t>
            </a:r>
            <a:r>
              <a:rPr lang="en-US" dirty="0" smtClean="0"/>
              <a:t>motor requires 2000 </a:t>
            </a:r>
            <a:r>
              <a:rPr lang="en-US" dirty="0" err="1" smtClean="0"/>
              <a:t>kWe</a:t>
            </a:r>
            <a:r>
              <a:rPr lang="en-US" dirty="0" smtClean="0"/>
              <a:t> with losses</a:t>
            </a:r>
            <a:endParaRPr lang="en-US" dirty="0"/>
          </a:p>
          <a:p>
            <a:pPr lvl="1"/>
            <a:r>
              <a:rPr lang="en-US" dirty="0" smtClean="0"/>
              <a:t>Cycle 8 hour diesel / 8 hour battery operation </a:t>
            </a:r>
          </a:p>
          <a:p>
            <a:pPr lvl="2"/>
            <a:r>
              <a:rPr lang="en-US" dirty="0" smtClean="0"/>
              <a:t>~16,000 kWh energy requirement</a:t>
            </a:r>
          </a:p>
          <a:p>
            <a:pPr lvl="2"/>
            <a:r>
              <a:rPr lang="en-US" dirty="0" smtClean="0"/>
              <a:t>~25,000 Ah battery requirement at 650 </a:t>
            </a:r>
            <a:r>
              <a:rPr lang="en-US" dirty="0" err="1" smtClean="0"/>
              <a:t>VDC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497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4557</TotalTime>
  <Words>902</Words>
  <Application>Microsoft Office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Electric/Hybrid Propulsion for Large Ships</vt:lpstr>
      <vt:lpstr>Agenda</vt:lpstr>
      <vt:lpstr>Propulsion Trade Study Considerations</vt:lpstr>
      <vt:lpstr>Electric/Hybrid Propulsion Enablers</vt:lpstr>
      <vt:lpstr>Case 1: Ocean Patrol Vessel</vt:lpstr>
      <vt:lpstr>Case 1: Operating Conditions</vt:lpstr>
      <vt:lpstr>PowerPoint Presentation</vt:lpstr>
      <vt:lpstr>Case 1: Hybrid Design Considerations Option A – Loiter</vt:lpstr>
      <vt:lpstr>Case 1: Hybrid Design Considerations Option B – Patrol </vt:lpstr>
      <vt:lpstr>Case 2: Container Ship</vt:lpstr>
      <vt:lpstr>PowerPoint Presentation</vt:lpstr>
      <vt:lpstr>Case 2: Operating Profile </vt:lpstr>
      <vt:lpstr>Case 2: Use of  Hybrid in Emission Control Areas</vt:lpstr>
      <vt:lpstr>Case 2: Hybrid Design Considerations</vt:lpstr>
      <vt:lpstr>Case 2: Considerations for Battery Solution</vt:lpstr>
      <vt:lpstr>Points of Interest from Naval Architect Perspective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Hohweiler, Cynthia</dc:creator>
  <cp:lastModifiedBy>USDOT_User</cp:lastModifiedBy>
  <cp:revision>44</cp:revision>
  <cp:lastPrinted>2016-12-09T15:05:48Z</cp:lastPrinted>
  <dcterms:created xsi:type="dcterms:W3CDTF">2012-03-13T15:11:11Z</dcterms:created>
  <dcterms:modified xsi:type="dcterms:W3CDTF">2017-04-26T13:37:38Z</dcterms:modified>
</cp:coreProperties>
</file>