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17" r:id="rId2"/>
    <p:sldId id="1239" r:id="rId3"/>
    <p:sldId id="1240" r:id="rId4"/>
    <p:sldId id="1241" r:id="rId5"/>
    <p:sldId id="1242" r:id="rId6"/>
    <p:sldId id="1210" r:id="rId7"/>
    <p:sldId id="1211" r:id="rId8"/>
    <p:sldId id="1212" r:id="rId9"/>
    <p:sldId id="1213" r:id="rId10"/>
    <p:sldId id="1214" r:id="rId11"/>
    <p:sldId id="1215" r:id="rId12"/>
    <p:sldId id="1207" r:id="rId13"/>
    <p:sldId id="1208" r:id="rId14"/>
    <p:sldId id="1238" r:id="rId15"/>
    <p:sldId id="1216" r:id="rId16"/>
    <p:sldId id="1217" r:id="rId17"/>
    <p:sldId id="1218" r:id="rId18"/>
    <p:sldId id="1234" r:id="rId19"/>
    <p:sldId id="1219" r:id="rId20"/>
    <p:sldId id="1148" r:id="rId2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varian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577632"/>
    <a:srgbClr val="659A2A"/>
    <a:srgbClr val="A2985C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1" autoAdjust="0"/>
    <p:restoredTop sz="76882" autoAdjust="0"/>
  </p:normalViewPr>
  <p:slideViewPr>
    <p:cSldViewPr snapToGrid="0">
      <p:cViewPr varScale="1">
        <p:scale>
          <a:sx n="48" d="100"/>
          <a:sy n="48" d="100"/>
        </p:scale>
        <p:origin x="-82" y="-83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20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Penetration</c:v>
                </c:pt>
              </c:strCache>
            </c:strRef>
          </c:tx>
          <c:explosion val="10"/>
          <c:cat>
            <c:strRef>
              <c:f>Sheet1!$A$2:$A$4</c:f>
              <c:strCache>
                <c:ptCount val="3"/>
                <c:pt idx="0">
                  <c:v>Internal Combustion</c:v>
                </c:pt>
                <c:pt idx="1">
                  <c:v>Electric</c:v>
                </c:pt>
                <c:pt idx="2">
                  <c:v>Steam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0.33000000000000085</c:v>
                </c:pt>
                <c:pt idx="1">
                  <c:v>0.33000000000000085</c:v>
                </c:pt>
                <c:pt idx="2">
                  <c:v>0.33000000000000085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4E28-0CC7-435B-9F64-7FAF901D21F9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22709-289B-4F05-81A7-FE1A6B0182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5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6B8BC7EE-5EF0-4626-AE92-C50E2989EB2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3F1AB97-10BA-447B-9AF6-C1CFCB20A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AB97-10BA-447B-9AF6-C1CFCB20AAF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0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La3CO2SN7 = Lanthanum/Cobalt/Tin</a:t>
            </a:r>
          </a:p>
          <a:p>
            <a:r>
              <a:rPr lang="en-US" dirty="0" err="1" smtClean="0"/>
              <a:t>SiO</a:t>
            </a:r>
            <a:r>
              <a:rPr lang="en-US" dirty="0" smtClean="0"/>
              <a:t> = Silicon</a:t>
            </a:r>
            <a:r>
              <a:rPr lang="en-US" baseline="0" dirty="0" smtClean="0"/>
              <a:t> Oxide</a:t>
            </a:r>
          </a:p>
          <a:p>
            <a:r>
              <a:rPr lang="en-US" baseline="0" dirty="0" smtClean="0"/>
              <a:t>SI-ME = </a:t>
            </a:r>
            <a:r>
              <a:rPr lang="en-US" baseline="0" dirty="0" err="1" smtClean="0"/>
              <a:t>Silison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AB97-10BA-447B-9AF6-C1CFCB20AAF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9A90-641C-4B23-B76B-CF4F9586461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splash_background-0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89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ck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350-689_logo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00000">
            <a:off x="1261912" y="2260969"/>
            <a:ext cx="6151993" cy="1629023"/>
          </a:xfrm>
          <a:prstGeom prst="rect">
            <a:avLst/>
          </a:prstGeom>
        </p:spPr>
      </p:pic>
      <p:pic>
        <p:nvPicPr>
          <p:cNvPr id="4" name="Picture 3" descr="Powerpoint_splash_background-01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0" y="201"/>
            <a:ext cx="9144000" cy="1545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11810"/>
            <a:ext cx="7772400" cy="1102519"/>
          </a:xfrm>
          <a:solidFill>
            <a:prstClr val="white">
              <a:alpha val="75000"/>
            </a:prst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plash_background-0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201"/>
            <a:ext cx="9144000" cy="1545435"/>
          </a:xfrm>
          <a:prstGeom prst="rect">
            <a:avLst/>
          </a:prstGeom>
        </p:spPr>
      </p:pic>
      <p:pic>
        <p:nvPicPr>
          <p:cNvPr id="5" name="Picture 4" descr="Systems.png"/>
          <p:cNvPicPr/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843808" y="1275606"/>
            <a:ext cx="5391588" cy="3577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11810"/>
            <a:ext cx="7772400" cy="1102519"/>
          </a:xfrm>
          <a:solidFill>
            <a:prstClr val="white">
              <a:alpha val="75000"/>
            </a:prst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5628378-21A3-4493-BF20-1C01943E07BC}" type="slidenum">
              <a:rPr lang="en-US" smtClean="0"/>
              <a:pPr/>
              <a:t>‹#›</a:t>
            </a:fld>
            <a:r>
              <a:rPr lang="en-US" dirty="0" smtClean="0"/>
              <a:t>	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5628378-21A3-4493-BF20-1C01943E07BC}" type="slidenum">
              <a:rPr lang="en-US" smtClean="0"/>
              <a:pPr/>
              <a:t>‹#›</a:t>
            </a:fld>
            <a:r>
              <a:rPr lang="en-US" dirty="0" smtClean="0"/>
              <a:t>	CONFIDENTIAL	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5628378-21A3-4493-BF20-1C01943E07BC}" type="slidenum">
              <a:rPr lang="en-US" smtClean="0"/>
              <a:pPr/>
              <a:t>‹#›</a:t>
            </a:fld>
            <a:r>
              <a:rPr lang="en-US" dirty="0" smtClean="0"/>
              <a:t>	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splash_background-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89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splash_background-0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  <p:pic>
        <p:nvPicPr>
          <p:cNvPr id="4" name="Picture 3" descr="Powerpoint_splash_background-01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 rot="10800000">
            <a:off x="0" y="3600651"/>
            <a:ext cx="9144000" cy="154284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714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429000"/>
            <a:ext cx="9144000" cy="1714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1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47670" y="1200154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829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47670" y="1200154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829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5628378-21A3-4493-BF20-1C01943E07BC}" type="slidenum">
              <a:rPr lang="en-US" smtClean="0"/>
              <a:pPr/>
              <a:t>‹#›</a:t>
            </a:fld>
            <a:r>
              <a:rPr lang="en-US" dirty="0" smtClean="0"/>
              <a:t>	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47670" y="1200154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8293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47670" y="1200154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8293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47670" y="1200154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8293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6477" y="286941"/>
            <a:ext cx="7066722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22477" y="482766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venir Light"/>
                <a:ea typeface="+mn-ea"/>
                <a:cs typeface="Avenir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E64CE-66E3-EA44-BAB1-FC6B16A1C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49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6477" y="286941"/>
            <a:ext cx="7066722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22477" y="482766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venir Light"/>
                <a:ea typeface="+mn-ea"/>
                <a:cs typeface="Avenir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E64CE-66E3-EA44-BAB1-FC6B16A1C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49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6477" y="286941"/>
            <a:ext cx="7066722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22477" y="482766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venir Light"/>
                <a:ea typeface="+mn-ea"/>
                <a:cs typeface="Avenir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E64CE-66E3-EA44-BAB1-FC6B16A1C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49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6477" y="286941"/>
            <a:ext cx="7066722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22477" y="482766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venir Light"/>
                <a:ea typeface="+mn-ea"/>
                <a:cs typeface="Avenir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E64CE-66E3-EA44-BAB1-FC6B16A1C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49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6477" y="286941"/>
            <a:ext cx="7066722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22477" y="482766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venir Light"/>
                <a:ea typeface="+mn-ea"/>
                <a:cs typeface="Avenir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E64CE-66E3-EA44-BAB1-FC6B16A1C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49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47670" y="1200153"/>
            <a:ext cx="345738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829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5628378-21A3-4493-BF20-1C01943E07BC}" type="slidenum">
              <a:rPr lang="en-US" smtClean="0"/>
              <a:pPr/>
              <a:t>‹#›</a:t>
            </a:fld>
            <a:r>
              <a:rPr lang="en-US" dirty="0" smtClean="0"/>
              <a:t>	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5628378-21A3-4493-BF20-1C01943E07BC}" type="slidenum">
              <a:rPr lang="en-US" smtClean="0"/>
              <a:pPr/>
              <a:t>‹#›</a:t>
            </a:fld>
            <a:r>
              <a:rPr lang="en-US" dirty="0" smtClean="0"/>
              <a:t>	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5628378-21A3-4493-BF20-1C01943E07BC}" type="slidenum">
              <a:rPr lang="en-US" smtClean="0"/>
              <a:pPr/>
              <a:t>‹#›</a:t>
            </a:fld>
            <a:r>
              <a:rPr lang="en-US" dirty="0" smtClean="0"/>
              <a:t>	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plash_background-0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201"/>
            <a:ext cx="9144000" cy="1545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11810"/>
            <a:ext cx="7772400" cy="1102519"/>
          </a:xfrm>
          <a:solidFill>
            <a:prstClr val="white">
              <a:alpha val="75000"/>
            </a:prst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Cell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plash_background-0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201"/>
            <a:ext cx="9144000" cy="154543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4530686">
            <a:off x="3115301" y="703552"/>
            <a:ext cx="2421147" cy="41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11810"/>
            <a:ext cx="7772400" cy="1102519"/>
          </a:xfrm>
          <a:solidFill>
            <a:prstClr val="white">
              <a:alpha val="75000"/>
            </a:prst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6"/>
          <a:stretch>
            <a:fillRect/>
          </a:stretch>
        </p:blipFill>
        <p:spPr bwMode="auto">
          <a:xfrm rot="20763607">
            <a:off x="2892125" y="1611697"/>
            <a:ext cx="2855889" cy="26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owerpoint_splash_background-01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0" y="201"/>
            <a:ext cx="9144000" cy="1545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11810"/>
            <a:ext cx="7772400" cy="1102519"/>
          </a:xfrm>
          <a:solidFill>
            <a:prstClr val="white">
              <a:alpha val="75000"/>
            </a:prst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OCKS_PPT_BACKROUND_CONFIDENTIAL-01-01.jpg"/>
          <p:cNvPicPr>
            <a:picLocks noChangeAspect="1"/>
          </p:cNvPicPr>
          <p:nvPr/>
        </p:nvPicPr>
        <p:blipFill>
          <a:blip r:embed="rId30" cstate="screen"/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914900"/>
            <a:ext cx="2133600" cy="216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95628378-21A3-4493-BF20-1C01943E07BC}" type="slidenum">
              <a:rPr lang="en-US" smtClean="0"/>
              <a:pPr/>
              <a:t>‹#›</a:t>
            </a:fld>
            <a:r>
              <a:rPr lang="en-US" dirty="0" smtClean="0"/>
              <a:t>	CONFIDENTIAL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3" r:id="rId7"/>
    <p:sldLayoutId id="2147483679" r:id="rId8"/>
    <p:sldLayoutId id="2147483667" r:id="rId9"/>
    <p:sldLayoutId id="2147483668" r:id="rId10"/>
    <p:sldLayoutId id="2147483664" r:id="rId11"/>
    <p:sldLayoutId id="2147483655" r:id="rId12"/>
    <p:sldLayoutId id="2147483656" r:id="rId13"/>
    <p:sldLayoutId id="2147483657" r:id="rId14"/>
    <p:sldLayoutId id="2147483660" r:id="rId15"/>
    <p:sldLayoutId id="2147483666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80" r:id="rId27"/>
    <p:sldLayoutId id="2147483681" r:id="rId2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elsevier.com/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warner@enerdel.com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3844"/>
          </a:xfrm>
        </p:spPr>
        <p:txBody>
          <a:bodyPr/>
          <a:lstStyle/>
          <a:p>
            <a:fld id="{95628378-21A3-4493-BF20-1C01943E07B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3660" y="2916741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Batteries 101</a:t>
            </a:r>
          </a:p>
          <a:p>
            <a:pPr algn="ctr"/>
            <a:r>
              <a:rPr lang="en-US" sz="2400" b="1" dirty="0" smtClean="0"/>
              <a:t>December 2016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b="1" dirty="0" smtClean="0"/>
              <a:t>Dr. John Warner</a:t>
            </a:r>
          </a:p>
          <a:p>
            <a:pPr algn="ctr"/>
            <a:r>
              <a:rPr lang="en-US" smtClean="0"/>
              <a:t>December 15, </a:t>
            </a:r>
            <a:r>
              <a:rPr lang="en-US" dirty="0" smtClean="0"/>
              <a:t>2017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901" y="4158435"/>
            <a:ext cx="2085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electric vehicle in the 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8304" y="1218053"/>
            <a:ext cx="4180477" cy="350877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William Morrison </a:t>
            </a:r>
            <a:r>
              <a:rPr lang="en-US" sz="1600" dirty="0"/>
              <a:t>of Des Moines, Iowa built the first successful electric automobile in the United States in </a:t>
            </a:r>
            <a:r>
              <a:rPr lang="en-US" sz="1600" dirty="0" smtClean="0"/>
              <a:t>1891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 smtClean="0"/>
              <a:t>Powered </a:t>
            </a:r>
            <a:r>
              <a:rPr lang="en-US" sz="1600" dirty="0"/>
              <a:t>by 24 of his lead-acid storage </a:t>
            </a:r>
            <a:r>
              <a:rPr lang="en-US" sz="1600" dirty="0" smtClean="0"/>
              <a:t>cells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48 volts, 112Ah capacity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5.4kWh of onboard energy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Weighed </a:t>
            </a:r>
            <a:r>
              <a:rPr lang="en-US" sz="1400" dirty="0"/>
              <a:t>two </a:t>
            </a:r>
            <a:r>
              <a:rPr lang="en-US" sz="1400" dirty="0" smtClean="0"/>
              <a:t>tons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600" dirty="0" smtClean="0"/>
              <a:t>American </a:t>
            </a:r>
            <a:r>
              <a:rPr lang="en-US" sz="1600" dirty="0"/>
              <a:t>Battery Company of Chicago purchased it for $3,600 to demonstrate their commercial version of the Morrison battery at the 1893 World's Columbian Exhibition.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28" y="1409472"/>
            <a:ext cx="4366398" cy="2810057"/>
          </a:xfrm>
        </p:spPr>
      </p:pic>
    </p:spTree>
    <p:extLst>
      <p:ext uri="{BB962C8B-B14F-4D97-AF65-F5344CB8AC3E}">
        <p14:creationId xmlns:p14="http://schemas.microsoft.com/office/powerpoint/2010/main" val="25429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25705707"/>
              </p:ext>
            </p:extLst>
          </p:nvPr>
        </p:nvGraphicFramePr>
        <p:xfrm>
          <a:off x="773723" y="867643"/>
          <a:ext cx="750276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276600" y="5039592"/>
            <a:ext cx="2133600" cy="216694"/>
          </a:xfrm>
        </p:spPr>
        <p:txBody>
          <a:bodyPr/>
          <a:lstStyle/>
          <a:p>
            <a:fld id="{F5FE64CE-66E3-EA44-BAB1-FC6B16A1CA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1257" y="286941"/>
            <a:ext cx="8390374" cy="684609"/>
          </a:xfrm>
        </p:spPr>
        <p:txBody>
          <a:bodyPr>
            <a:noAutofit/>
          </a:bodyPr>
          <a:lstStyle/>
          <a:p>
            <a:r>
              <a:rPr lang="en-US" sz="2800" dirty="0" smtClean="0"/>
              <a:t>From 1890 to 1920 Electric and Steam powered cars each had about 1/3 of the market!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41" y="1775287"/>
            <a:ext cx="1916287" cy="1034488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7" y="1701802"/>
            <a:ext cx="1884090" cy="1211468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4" y="3107810"/>
            <a:ext cx="1969477" cy="1200150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  <p:sp>
        <p:nvSpPr>
          <p:cNvPr id="11" name="TextBox 10"/>
          <p:cNvSpPr txBox="1"/>
          <p:nvPr/>
        </p:nvSpPr>
        <p:spPr>
          <a:xfrm>
            <a:off x="7269851" y="1558027"/>
            <a:ext cx="1468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Electric Cars ~33% Market Share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015" y="1701800"/>
            <a:ext cx="168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Steam Powered Cars ~33% Market Share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152" y="3633627"/>
            <a:ext cx="222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Combustion Powered Cars ~33% Market Share</a:t>
            </a:r>
            <a:endParaRPr lang="en-US" dirty="0"/>
          </a:p>
        </p:txBody>
      </p:sp>
      <p:sp>
        <p:nvSpPr>
          <p:cNvPr id="14" name="Striped Right Arrow 13"/>
          <p:cNvSpPr/>
          <p:nvPr/>
        </p:nvSpPr>
        <p:spPr>
          <a:xfrm rot="836391">
            <a:off x="1764148" y="1913115"/>
            <a:ext cx="633046" cy="445427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riped Right Arrow 14"/>
          <p:cNvSpPr/>
          <p:nvPr/>
        </p:nvSpPr>
        <p:spPr>
          <a:xfrm rot="21339605">
            <a:off x="2643382" y="3814242"/>
            <a:ext cx="633046" cy="445427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triped Right Arrow 15"/>
          <p:cNvSpPr/>
          <p:nvPr/>
        </p:nvSpPr>
        <p:spPr>
          <a:xfrm rot="9900000">
            <a:off x="6576645" y="1635006"/>
            <a:ext cx="633046" cy="44542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641"/>
            <a:ext cx="6629400" cy="8572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What is the Largest Energy Storage Device in North America?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151165"/>
            <a:ext cx="7066722" cy="6477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Lakes Superior, Michigan, Huron and Erie</a:t>
            </a:r>
          </a:p>
          <a:p>
            <a:r>
              <a:rPr lang="en-US" dirty="0" smtClean="0"/>
              <a:t>They all drain through the Niagara River dam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4713361"/>
            <a:ext cx="2133600" cy="273844"/>
          </a:xfrm>
          <a:prstGeom prst="rect">
            <a:avLst/>
          </a:prstGeom>
        </p:spPr>
        <p:txBody>
          <a:bodyPr/>
          <a:lstStyle/>
          <a:p>
            <a:fld id="{F5D92379-A8A0-4F2A-B1DF-F7F7112BE26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70" y="2034037"/>
            <a:ext cx="5653289" cy="272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"/>
          <p:cNvGrpSpPr/>
          <p:nvPr/>
        </p:nvGrpSpPr>
        <p:grpSpPr>
          <a:xfrm>
            <a:off x="4542249" y="2147151"/>
            <a:ext cx="4465554" cy="1795855"/>
            <a:chOff x="4920770" y="2614672"/>
            <a:chExt cx="4837683" cy="2394473"/>
          </a:xfrm>
        </p:grpSpPr>
        <p:sp>
          <p:nvSpPr>
            <p:cNvPr id="7" name="Oval 6"/>
            <p:cNvSpPr/>
            <p:nvPr/>
          </p:nvSpPr>
          <p:spPr>
            <a:xfrm>
              <a:off x="4920770" y="4463725"/>
              <a:ext cx="1090840" cy="54542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0"/>
            <p:cNvGrpSpPr/>
            <p:nvPr/>
          </p:nvGrpSpPr>
          <p:grpSpPr>
            <a:xfrm>
              <a:off x="7006109" y="2614672"/>
              <a:ext cx="2752344" cy="1828800"/>
              <a:chOff x="7006109" y="2614672"/>
              <a:chExt cx="2752344" cy="18288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8255" y="2614672"/>
                <a:ext cx="2748053" cy="18288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" name="Oval 9"/>
              <p:cNvSpPr/>
              <p:nvPr/>
            </p:nvSpPr>
            <p:spPr>
              <a:xfrm>
                <a:off x="7006109" y="2614672"/>
                <a:ext cx="2752344" cy="18288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>
              <a:stCxn id="7" idx="1"/>
              <a:endCxn id="10" idx="1"/>
            </p:cNvCxnSpPr>
            <p:nvPr/>
          </p:nvCxnSpPr>
          <p:spPr>
            <a:xfrm flipV="1">
              <a:off x="5080520" y="2882494"/>
              <a:ext cx="2328660" cy="1661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10" idx="4"/>
            </p:cNvCxnSpPr>
            <p:nvPr/>
          </p:nvCxnSpPr>
          <p:spPr>
            <a:xfrm flipV="1">
              <a:off x="5851860" y="4443472"/>
              <a:ext cx="2530421" cy="485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6667788" y="1732306"/>
            <a:ext cx="20619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Niagara Falls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7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Nikola Tesla designed and installed the Niagara Falls </a:t>
            </a:r>
            <a:r>
              <a:rPr lang="en-US" sz="2800" dirty="0"/>
              <a:t>Power </a:t>
            </a:r>
            <a:r>
              <a:rPr lang="en-US" sz="2800" dirty="0" smtClean="0"/>
              <a:t>Plant for Westinghouse in 1895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/>
              <a:t>The first Major Hydroelectric Power Plant in the World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30" y="1332354"/>
            <a:ext cx="5324105" cy="33944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4713361"/>
            <a:ext cx="2133600" cy="273844"/>
          </a:xfrm>
          <a:prstGeom prst="rect">
            <a:avLst/>
          </a:prstGeom>
        </p:spPr>
        <p:txBody>
          <a:bodyPr/>
          <a:lstStyle/>
          <a:p>
            <a:fld id="{F5FE64CE-66E3-EA44-BAB1-FC6B16A1CA1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39703" y="1885951"/>
            <a:ext cx="26025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Maximum Power Output: 37 </a:t>
            </a:r>
            <a:r>
              <a:rPr lang="en-US" dirty="0" smtClean="0"/>
              <a:t>Megawatts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smtClean="0"/>
              <a:t>50,000 </a:t>
            </a:r>
            <a:r>
              <a:rPr lang="en-US" dirty="0"/>
              <a:t>horsepower (1896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Power Transmission Length: 25 miles at 11,000 </a:t>
            </a:r>
            <a:r>
              <a:rPr lang="en-US" dirty="0" smtClean="0"/>
              <a:t>volts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Comparison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5628378-21A3-4493-BF20-1C01943E07BC}" type="slidenum">
              <a:rPr lang="en-US" smtClean="0"/>
              <a:pPr/>
              <a:t>14</a:t>
            </a:fld>
            <a:r>
              <a:rPr lang="en-US" smtClean="0"/>
              <a:t>	CONFIDENTIAL</a:t>
            </a:r>
            <a:endParaRPr lang="en-US" dirty="0"/>
          </a:p>
        </p:txBody>
      </p:sp>
      <p:pic>
        <p:nvPicPr>
          <p:cNvPr id="10" name="Content Placeholder 9" descr="li-ion energy density graph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0781" y="1038973"/>
            <a:ext cx="6175363" cy="3782409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64613" y="1575881"/>
            <a:ext cx="807396" cy="23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Lithium-Ion Chemistries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35689"/>
              </p:ext>
            </p:extLst>
          </p:nvPr>
        </p:nvGraphicFramePr>
        <p:xfrm>
          <a:off x="492370" y="1085851"/>
          <a:ext cx="8370278" cy="3269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833"/>
                <a:gridCol w="778180"/>
                <a:gridCol w="627017"/>
                <a:gridCol w="705394"/>
                <a:gridCol w="783772"/>
                <a:gridCol w="705394"/>
                <a:gridCol w="1076181"/>
                <a:gridCol w="1125415"/>
                <a:gridCol w="1266092"/>
              </a:tblGrid>
              <a:tr h="52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Cell Chemistry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Max. Charge Voltage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Nominal Voltage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Min. Discharge Voltage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Density</a:t>
                      </a: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</a:t>
                      </a: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/kg)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Cycles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Advantages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Disadvantages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578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Nickel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Manganese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Cobalt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150-240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1,000-2,000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(EnerDel</a:t>
                      </a:r>
                      <a:r>
                        <a:rPr lang="en-US" sz="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&gt;3,500)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Highest energy </a:t>
                      </a:r>
                      <a:r>
                        <a:rPr lang="en-US" sz="800" dirty="0" smtClean="0">
                          <a:effectLst/>
                        </a:rPr>
                        <a:t>density, Good balance</a:t>
                      </a:r>
                      <a:r>
                        <a:rPr lang="en-US" sz="800" baseline="0" dirty="0" smtClean="0">
                          <a:effectLst/>
                        </a:rPr>
                        <a:t> of power and energy</a:t>
                      </a:r>
                      <a:endParaRPr lang="en-US" sz="800" dirty="0">
                        <a:effectLst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Cost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578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Nickel</a:t>
                      </a:r>
                      <a:r>
                        <a:rPr lang="en-US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Cobalt Aluminum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200-260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Very high specific energy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fast charge</a:t>
                      </a:r>
                      <a:r>
                        <a:rPr lang="en-US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capable, </a:t>
                      </a:r>
                      <a:r>
                        <a:rPr lang="en-US" sz="800" dirty="0" smtClean="0">
                          <a:effectLst/>
                        </a:rPr>
                        <a:t>limited specific power, Cobalt is expensive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28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Iron </a:t>
                      </a:r>
                      <a:r>
                        <a:rPr lang="en-US" sz="800" dirty="0" smtClean="0">
                          <a:effectLst/>
                        </a:rPr>
                        <a:t>Phosphate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LFP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3.6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2.0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90-120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1,000-2,000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Safer than NMC?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High power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More cells in series for application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28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Manganese </a:t>
                      </a:r>
                      <a:r>
                        <a:rPr lang="en-US" sz="800" dirty="0" smtClean="0">
                          <a:effectLst/>
                        </a:rPr>
                        <a:t>Oxide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LMO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100-150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300-700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High power, Least expensive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Short Life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43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Titanium </a:t>
                      </a:r>
                      <a:r>
                        <a:rPr lang="en-US" sz="800" dirty="0" smtClean="0">
                          <a:effectLst/>
                        </a:rPr>
                        <a:t>Oxide (Anode)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LTO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2.8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</a:rPr>
                        <a:t>1.8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70-80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3,000-7,000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High Cycle Life, High Power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More cells in series for application, expensive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578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Cobalt Oxide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LCO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150-200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500-1,000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Very high specific energy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fast charge</a:t>
                      </a:r>
                      <a:r>
                        <a:rPr lang="en-US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capable, </a:t>
                      </a:r>
                      <a:r>
                        <a:rPr lang="en-US" sz="800" dirty="0" smtClean="0">
                          <a:effectLst/>
                        </a:rPr>
                        <a:t>limited specific power, Cobalt is expensive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52916" y="305559"/>
            <a:ext cx="914400" cy="6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97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chemistries</a:t>
            </a:r>
            <a:endParaRPr lang="en-US" dirty="0"/>
          </a:p>
        </p:txBody>
      </p:sp>
      <p:pic>
        <p:nvPicPr>
          <p:cNvPr id="5" name="Picture 4" descr="spider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8751"/>
            <a:ext cx="1934297" cy="22359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spidersL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10" y="1428751"/>
            <a:ext cx="1923990" cy="22359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spidersNC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65" y="1428751"/>
            <a:ext cx="1899940" cy="22359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spidersLM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818" y="1428751"/>
            <a:ext cx="1927425" cy="22359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spiderLIP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773" y="1428751"/>
            <a:ext cx="1855276" cy="22359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580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Materials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0588" y="992729"/>
            <a:ext cx="8139231" cy="3506535"/>
            <a:chOff x="450587" y="1323638"/>
            <a:chExt cx="7875831" cy="435946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0587" y="1323638"/>
              <a:ext cx="7875831" cy="435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4772" y="3290998"/>
              <a:ext cx="354754" cy="370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5304" y="878864"/>
            <a:ext cx="406072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Multiple chemistries and designs ensure balance between energy and power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Each chemistry has an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EV (energy)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and 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PHEV (power)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variant</a:t>
            </a:r>
          </a:p>
          <a:p>
            <a:pPr lvl="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Cathodes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Lithium Nickel Manganese Cobalt Oxide (NMC) or NMC blend</a:t>
            </a:r>
          </a:p>
          <a:p>
            <a:pPr lvl="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Anodes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Hard carbon and Graphite</a:t>
            </a:r>
          </a:p>
          <a:p>
            <a:pPr marL="690563" lvl="1" indent="-350838" eaLnBrk="1" fontAlgn="auto" hangingPunct="1"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690563" lvl="1" indent="-350838" eaLnBrk="1" fontAlgn="auto" hangingPunct="1">
              <a:buFont typeface="Arial" pitchFamily="34" charset="0"/>
              <a:buChar char="•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267201" y="1716204"/>
            <a:ext cx="4554575" cy="3141546"/>
            <a:chOff x="4344544" y="1674128"/>
            <a:chExt cx="5054178" cy="4648200"/>
          </a:xfrm>
        </p:grpSpPr>
        <p:pic>
          <p:nvPicPr>
            <p:cNvPr id="12" name="Picture 11" descr="SmallPowerEnergy.t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44544" y="1674128"/>
              <a:ext cx="4464622" cy="4648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01842" y="2629473"/>
              <a:ext cx="1066800" cy="819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sym typeface="Wingdings"/>
                </a:rPr>
                <a:t></a:t>
              </a:r>
              <a:endParaRPr lang="en-US" sz="3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31922" y="3397159"/>
              <a:ext cx="1066800" cy="819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sym typeface="Wingdings"/>
                </a:rPr>
                <a:t></a:t>
              </a:r>
              <a:endParaRPr lang="en-US" sz="3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2" descr="[127j.jpg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8052" y="489001"/>
            <a:ext cx="1843548" cy="1168349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92888" cy="55780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Arial"/>
              </a:rPr>
              <a:t>EnerDel Cell Chemistries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276600" y="4914900"/>
            <a:ext cx="2133600" cy="21669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9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Page </a:t>
            </a:r>
            <a:fld id="{C1F75EAC-D36C-436D-B5B1-5E413AD77F46}" type="slidenum">
              <a:rPr lang="en-US" sz="9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r>
              <a:rPr lang="en-US" sz="9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CONFIDENTIAL</a:t>
            </a:r>
            <a:endParaRPr lang="en-US" sz="9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3369" y="3907550"/>
            <a:ext cx="3389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The Handbook of Lithium-Ion Battery Pack </a:t>
            </a:r>
            <a:r>
              <a:rPr lang="en-US" sz="1200" dirty="0" smtClean="0"/>
              <a:t>Design:</a:t>
            </a:r>
            <a:endParaRPr lang="en-US" sz="1200" dirty="0"/>
          </a:p>
          <a:p>
            <a:pPr algn="ctr"/>
            <a:r>
              <a:rPr lang="en-US" sz="1200" dirty="0" smtClean="0"/>
              <a:t>Chemistry</a:t>
            </a:r>
            <a:r>
              <a:rPr lang="en-US" sz="1200" dirty="0"/>
              <a:t>, Components, Types and </a:t>
            </a:r>
            <a:r>
              <a:rPr lang="en-US" sz="1200" dirty="0" smtClean="0"/>
              <a:t>Terminology,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Edition by John Warner, July 2015</a:t>
            </a:r>
          </a:p>
          <a:p>
            <a:pPr algn="ctr"/>
            <a:r>
              <a:rPr lang="en-US" sz="1200" dirty="0" smtClean="0"/>
              <a:t>Available at </a:t>
            </a:r>
            <a:r>
              <a:rPr lang="en-US" sz="1200" dirty="0" smtClean="0">
                <a:hlinkClick r:id="rId2"/>
              </a:rPr>
              <a:t>www.Elsevier.com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772" y="1322616"/>
            <a:ext cx="1789713" cy="24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77" y="286941"/>
            <a:ext cx="7066722" cy="617068"/>
          </a:xfrm>
        </p:spPr>
        <p:txBody>
          <a:bodyPr>
            <a:no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978439" y="997527"/>
            <a:ext cx="5749925" cy="37719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Electricity is inherently mysterious</a:t>
            </a:r>
          </a:p>
          <a:p>
            <a:r>
              <a:rPr lang="en-US" sz="1800" dirty="0" smtClean="0"/>
              <a:t>We do not have a sense to detect its presence</a:t>
            </a:r>
          </a:p>
          <a:p>
            <a:pPr lvl="1"/>
            <a:r>
              <a:rPr lang="en-US" sz="1800" dirty="0" smtClean="0"/>
              <a:t>Sight – detects light</a:t>
            </a:r>
          </a:p>
          <a:p>
            <a:pPr lvl="1"/>
            <a:r>
              <a:rPr lang="en-US" sz="1800" dirty="0" smtClean="0"/>
              <a:t>Hearing – detects sound</a:t>
            </a:r>
          </a:p>
          <a:p>
            <a:pPr lvl="1"/>
            <a:r>
              <a:rPr lang="en-US" sz="1800" dirty="0" smtClean="0"/>
              <a:t>Smell – detects chemical vapors</a:t>
            </a:r>
          </a:p>
          <a:p>
            <a:pPr lvl="1"/>
            <a:r>
              <a:rPr lang="en-US" sz="1800" dirty="0" smtClean="0"/>
              <a:t>Touch – detects pressure and heat</a:t>
            </a:r>
          </a:p>
          <a:p>
            <a:pPr lvl="1"/>
            <a:r>
              <a:rPr lang="en-US" sz="1800" dirty="0" smtClean="0"/>
              <a:t>Taste – detects chemicals</a:t>
            </a:r>
            <a:endParaRPr lang="en-US" sz="2800" dirty="0"/>
          </a:p>
          <a:p>
            <a:r>
              <a:rPr lang="en-US" sz="1800" dirty="0" smtClean="0"/>
              <a:t>We must use instruments to detect and measure electricity</a:t>
            </a:r>
            <a:endParaRPr lang="en-US" sz="1800" dirty="0"/>
          </a:p>
          <a:p>
            <a:r>
              <a:rPr lang="en-US" sz="1800" dirty="0" smtClean="0"/>
              <a:t>All electrical units are metric and used worldwide</a:t>
            </a:r>
            <a:endParaRPr lang="en-US" sz="1800" dirty="0"/>
          </a:p>
        </p:txBody>
      </p:sp>
      <p:pic>
        <p:nvPicPr>
          <p:cNvPr id="13" name="Picture 12" descr="electri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02311" y="1511975"/>
            <a:ext cx="3767776" cy="25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914900"/>
            <a:ext cx="2133600" cy="216694"/>
          </a:xfrm>
        </p:spPr>
        <p:txBody>
          <a:bodyPr/>
          <a:lstStyle/>
          <a:p>
            <a:r>
              <a:rPr lang="en-US" smtClean="0"/>
              <a:t>Page </a:t>
            </a:r>
            <a:fld id="{95628378-21A3-4493-BF20-1C01943E07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5709" y="3034146"/>
            <a:ext cx="282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 John Warner</a:t>
            </a:r>
          </a:p>
          <a:p>
            <a:pPr algn="ctr"/>
            <a:r>
              <a:rPr lang="en-US" dirty="0" smtClean="0">
                <a:hlinkClick r:id="rId2"/>
              </a:rPr>
              <a:t>John.warner@enerdel.com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all have a job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0945" y="1200153"/>
            <a:ext cx="3761510" cy="3496538"/>
          </a:xfrm>
        </p:spPr>
        <p:txBody>
          <a:bodyPr>
            <a:noAutofit/>
          </a:bodyPr>
          <a:lstStyle/>
          <a:p>
            <a:r>
              <a:rPr lang="en-US" sz="1400" dirty="0" smtClean="0"/>
              <a:t>Electricity makes modern life possible</a:t>
            </a:r>
          </a:p>
          <a:p>
            <a:r>
              <a:rPr lang="en-US" sz="1400" dirty="0" smtClean="0"/>
              <a:t>It is very difficult to store electricity directly in usable quantities</a:t>
            </a:r>
          </a:p>
          <a:p>
            <a:r>
              <a:rPr lang="en-US" sz="1400" dirty="0" smtClean="0"/>
              <a:t>So we store other forms of potential energy and convert that energy to electricity, including:</a:t>
            </a:r>
          </a:p>
          <a:p>
            <a:pPr lvl="1"/>
            <a:r>
              <a:rPr lang="en-US" sz="1400" dirty="0" smtClean="0"/>
              <a:t>Liquid and gaseous fuel tanks</a:t>
            </a:r>
            <a:endParaRPr lang="en-US" sz="1400" dirty="0"/>
          </a:p>
          <a:p>
            <a:pPr lvl="1"/>
            <a:r>
              <a:rPr lang="en-US" sz="1400" dirty="0" smtClean="0"/>
              <a:t>Hydroelectric dams</a:t>
            </a:r>
          </a:p>
          <a:p>
            <a:pPr lvl="1"/>
            <a:r>
              <a:rPr lang="en-US" sz="1400" dirty="0" smtClean="0"/>
              <a:t>Compressed air</a:t>
            </a:r>
          </a:p>
          <a:p>
            <a:pPr lvl="1"/>
            <a:r>
              <a:rPr lang="en-US" sz="1400" dirty="0" smtClean="0"/>
              <a:t>Pumped water storage</a:t>
            </a:r>
          </a:p>
          <a:p>
            <a:pPr lvl="1"/>
            <a:r>
              <a:rPr lang="en-US" sz="1400" dirty="0" smtClean="0"/>
              <a:t>Batteries</a:t>
            </a:r>
            <a:endParaRPr lang="en-US" sz="1400" dirty="0"/>
          </a:p>
          <a:p>
            <a:pPr lvl="2"/>
            <a:r>
              <a:rPr lang="en-US" sz="1400" dirty="0"/>
              <a:t>Portable</a:t>
            </a:r>
          </a:p>
          <a:p>
            <a:pPr lvl="2"/>
            <a:r>
              <a:rPr lang="en-US" sz="1400" dirty="0"/>
              <a:t>Scalable</a:t>
            </a:r>
          </a:p>
          <a:p>
            <a:pPr lvl="2"/>
            <a:r>
              <a:rPr lang="en-US" sz="1400" dirty="0" smtClean="0"/>
              <a:t>Self-contained</a:t>
            </a:r>
            <a:endParaRPr lang="en-US" sz="1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709" y="1459923"/>
            <a:ext cx="4494203" cy="25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Misconception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0151"/>
            <a:ext cx="4998027" cy="3394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Batteries do NOT store electricity!</a:t>
            </a:r>
          </a:p>
          <a:p>
            <a:r>
              <a:rPr lang="en-US" sz="2000" dirty="0" smtClean="0"/>
              <a:t>Batteries store chemicals that can react to produce electricity</a:t>
            </a:r>
          </a:p>
          <a:p>
            <a:r>
              <a:rPr lang="en-US" sz="2000" dirty="0" smtClean="0"/>
              <a:t>They are energy conversion devices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76600" y="4914900"/>
            <a:ext cx="2133600" cy="217488"/>
          </a:xfrm>
        </p:spPr>
        <p:txBody>
          <a:bodyPr/>
          <a:lstStyle/>
          <a:p>
            <a:fld id="{F5D92379-A8A0-4F2A-B1DF-F7F7112BE26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15" descr="Li-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6657" y="2751721"/>
            <a:ext cx="2450913" cy="2080052"/>
          </a:xfrm>
          <a:prstGeom prst="rect">
            <a:avLst/>
          </a:prstGeom>
        </p:spPr>
      </p:pic>
      <p:pic>
        <p:nvPicPr>
          <p:cNvPr id="17" name="Picture 16" descr="storing ener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8467" y="1214634"/>
            <a:ext cx="3014466" cy="30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batteries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200151"/>
            <a:ext cx="6328064" cy="35381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/>
              <a:t>Primary – single use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 smtClean="0"/>
              <a:t>Disposable batteries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 smtClean="0"/>
              <a:t>Come in several standard form factors (AAA, AA, C, D, 9-Volt)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 smtClean="0"/>
              <a:t>Cannot be charged, only discharged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/>
              <a:t>Commonly used for household </a:t>
            </a:r>
            <a:r>
              <a:rPr lang="en-US" sz="1400" dirty="0" smtClean="0"/>
              <a:t>items and personal electronics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/>
              <a:t>Secondary – multiple use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 smtClean="0"/>
              <a:t>Can be recharged and charged again multiple times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 smtClean="0"/>
              <a:t>Can store energy from an external source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 smtClean="0"/>
              <a:t>Many different form factors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 smtClean="0"/>
              <a:t>Used for everything from smart phones to computers to automobiles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4713360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F5D92379-A8A0-4F2A-B1DF-F7F7112BE26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EnerDel c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279046" y="2832371"/>
            <a:ext cx="1478462" cy="1898155"/>
          </a:xfrm>
          <a:prstGeom prst="rect">
            <a:avLst/>
          </a:prstGeom>
        </p:spPr>
      </p:pic>
      <p:pic>
        <p:nvPicPr>
          <p:cNvPr id="10" name="Picture 9" descr="Primary batte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1625" y="1329908"/>
            <a:ext cx="2272375" cy="127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Batteries are a new technology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In the 1930’s archeologists discovered what has become known as the “Baghdad Battery” or “Parthian Battery”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Estimated to be from around 250BC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Consisted of a clay jar with a copper cylinder and an iron rod inside that – the cylinder was then filled with an acidic liquid like vinegar or salt water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Produced about 2V – our best guess is that is was used to electroplate jewelry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517" y="1257300"/>
            <a:ext cx="4890882" cy="3028949"/>
          </a:xfrm>
        </p:spPr>
      </p:pic>
    </p:spTree>
    <p:extLst>
      <p:ext uri="{BB962C8B-B14F-4D97-AF65-F5344CB8AC3E}">
        <p14:creationId xmlns:p14="http://schemas.microsoft.com/office/powerpoint/2010/main" val="23410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Batteries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16982"/>
            <a:ext cx="3763108" cy="154304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“</a:t>
            </a:r>
            <a:r>
              <a:rPr lang="en-US" dirty="0"/>
              <a:t>Leyden Jar” captured static electricity (first capacitor) was invented independently by German cleric names Ewald Georg von Kleist and a Dutch scientist Pieter van </a:t>
            </a:r>
            <a:r>
              <a:rPr lang="en-US" dirty="0" err="1"/>
              <a:t>Musschenbroek</a:t>
            </a:r>
            <a:r>
              <a:rPr lang="en-US" dirty="0"/>
              <a:t> of Leiden (Leyden) both in about 1745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147670" y="1016982"/>
            <a:ext cx="3941253" cy="16573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“Voltaic Pile” invented by Alessandro Volta circa 1799 by stacking copper (anode) and zinc discs (cathode) separated by a cloth that was soaked in brine (separator and electrolyte)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647" y="2539800"/>
            <a:ext cx="3632983" cy="203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5" y="2564536"/>
            <a:ext cx="2134300" cy="21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Where did the term battery come from?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2587"/>
            <a:ext cx="7491046" cy="8000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Benjamin Franklin was heard to have compared an assembly of Leyden jars to a “battery” of cannons…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5" y="1943100"/>
            <a:ext cx="334583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306" y="3069431"/>
            <a:ext cx="2589320" cy="1733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031" y="1731169"/>
            <a:ext cx="2709870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lead acid battery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64CE-66E3-EA44-BAB1-FC6B16A1CA1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4"/>
            <a:ext cx="4676503" cy="14548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Gaston </a:t>
            </a:r>
            <a:r>
              <a:rPr lang="en-US" sz="2400" dirty="0" err="1" smtClean="0"/>
              <a:t>Planté</a:t>
            </a:r>
            <a:r>
              <a:rPr lang="en-US" sz="2400" dirty="0" smtClean="0"/>
              <a:t> invented a lead acid battery in 1850’s</a:t>
            </a:r>
          </a:p>
          <a:p>
            <a:r>
              <a:rPr lang="en-US" sz="2400" dirty="0" smtClean="0"/>
              <a:t>This is the predecessor to the one that starts your car today!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94" y="2955983"/>
            <a:ext cx="2585299" cy="185763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031" y="1042298"/>
            <a:ext cx="3015134" cy="34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Warranty package for ACT rev1 26AP12">
  <a:themeElements>
    <a:clrScheme name="EnerD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795BB"/>
      </a:accent1>
      <a:accent2>
        <a:srgbClr val="52AAE1"/>
      </a:accent2>
      <a:accent3>
        <a:srgbClr val="414042"/>
      </a:accent3>
      <a:accent4>
        <a:srgbClr val="BCBEC0"/>
      </a:accent4>
      <a:accent5>
        <a:srgbClr val="D1D3D4"/>
      </a:accent5>
      <a:accent6>
        <a:srgbClr val="2B3990"/>
      </a:accent6>
      <a:hlink>
        <a:srgbClr val="0000FF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Warranty package for ACT rev1 26AP12</Template>
  <TotalTime>17763</TotalTime>
  <Words>885</Words>
  <Application>Microsoft Office PowerPoint</Application>
  <PresentationFormat>On-screen Show (16:9)</PresentationFormat>
  <Paragraphs>185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Warranty package for ACT rev1 26AP12</vt:lpstr>
      <vt:lpstr>PowerPoint Presentation</vt:lpstr>
      <vt:lpstr>Introduction</vt:lpstr>
      <vt:lpstr>Why we all have a job</vt:lpstr>
      <vt:lpstr>A Common Misconception</vt:lpstr>
      <vt:lpstr>Two kinds of batteries</vt:lpstr>
      <vt:lpstr>Batteries are a new technology right?</vt:lpstr>
      <vt:lpstr>Early Batteries</vt:lpstr>
      <vt:lpstr>Where did the term battery come from?</vt:lpstr>
      <vt:lpstr>The first lead acid battery</vt:lpstr>
      <vt:lpstr>The first electric vehicle in the US</vt:lpstr>
      <vt:lpstr>From 1890 to 1920 Electric and Steam powered cars each had about 1/3 of the market!</vt:lpstr>
      <vt:lpstr>What is the Largest Energy Storage Device in North America?</vt:lpstr>
      <vt:lpstr>Nikola Tesla designed and installed the Niagara Falls Power Plant for Westinghouse in 1895 The first Major Hydroelectric Power Plant in the World</vt:lpstr>
      <vt:lpstr>Chemistry Comparison</vt:lpstr>
      <vt:lpstr>Lithium-Ion Chemistries</vt:lpstr>
      <vt:lpstr>Comparing chemistries</vt:lpstr>
      <vt:lpstr>Anode Materials</vt:lpstr>
      <vt:lpstr>EnerDel Cell Chemistries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Deere</dc:title>
  <dc:subject>644K Hybrid Loader Program</dc:subject>
  <dc:creator>Bruce Silk</dc:creator>
  <cp:lastModifiedBy>USDOT_User</cp:lastModifiedBy>
  <cp:revision>860</cp:revision>
  <dcterms:created xsi:type="dcterms:W3CDTF">2012-04-26T12:37:07Z</dcterms:created>
  <dcterms:modified xsi:type="dcterms:W3CDTF">2017-04-26T13:42:17Z</dcterms:modified>
</cp:coreProperties>
</file>