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78" r:id="rId4"/>
    <p:sldId id="280" r:id="rId5"/>
    <p:sldId id="301" r:id="rId6"/>
    <p:sldId id="281" r:id="rId7"/>
    <p:sldId id="303" r:id="rId8"/>
    <p:sldId id="288" r:id="rId9"/>
    <p:sldId id="282" r:id="rId10"/>
    <p:sldId id="285" r:id="rId11"/>
    <p:sldId id="289" r:id="rId12"/>
    <p:sldId id="284" r:id="rId13"/>
    <p:sldId id="283" r:id="rId14"/>
    <p:sldId id="290" r:id="rId15"/>
    <p:sldId id="295" r:id="rId16"/>
    <p:sldId id="296" r:id="rId17"/>
    <p:sldId id="300" r:id="rId18"/>
    <p:sldId id="291" r:id="rId19"/>
    <p:sldId id="297" r:id="rId20"/>
    <p:sldId id="298" r:id="rId21"/>
    <p:sldId id="299" r:id="rId22"/>
    <p:sldId id="277" r:id="rId23"/>
    <p:sldId id="30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 snapToGrid="0">
      <p:cViewPr varScale="1">
        <p:scale>
          <a:sx n="48" d="100"/>
          <a:sy n="48" d="100"/>
        </p:scale>
        <p:origin x="-67" y="-74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ipper\project\R16311\Payback_Lion_PacNW_Ferries_whitepaper\cycle_life_curve_payback_reworked_1203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ipper\project\R16311\Payback_Lion_PacNW_Ferries_whitepaper\cycle_life_curve_payback_reworked_1203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ipper\project\R16311\Payback_Lion_PacNW_Ferries_whitepaper\cycle_life_curve_payback_reworked_1203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Cycle Life vs DOD, 2500 Cycle Generic Battery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Cycle Life vs DOD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'IEEE-1679 curve data'!$A$10:$A$23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'IEEE-1679 curve data'!$C$10:$C$23</c:f>
              <c:numCache>
                <c:formatCode>0</c:formatCode>
                <c:ptCount val="14"/>
                <c:pt idx="0">
                  <c:v>400</c:v>
                </c:pt>
                <c:pt idx="1">
                  <c:v>120</c:v>
                </c:pt>
                <c:pt idx="2">
                  <c:v>80</c:v>
                </c:pt>
                <c:pt idx="3">
                  <c:v>44</c:v>
                </c:pt>
                <c:pt idx="4">
                  <c:v>31.6</c:v>
                </c:pt>
                <c:pt idx="5">
                  <c:v>21.2</c:v>
                </c:pt>
                <c:pt idx="6">
                  <c:v>12.4</c:v>
                </c:pt>
                <c:pt idx="7">
                  <c:v>7.6</c:v>
                </c:pt>
                <c:pt idx="8">
                  <c:v>4.4000000000000004</c:v>
                </c:pt>
                <c:pt idx="9">
                  <c:v>2.76</c:v>
                </c:pt>
                <c:pt idx="10">
                  <c:v>2</c:v>
                </c:pt>
                <c:pt idx="11">
                  <c:v>1.6</c:v>
                </c:pt>
                <c:pt idx="12">
                  <c:v>1.2</c:v>
                </c:pt>
                <c:pt idx="13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Cycle Life vs DOD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'IEEE-1679 curve data'!$A$10:$A$23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'IEEE-1679 curve data'!$B$10:$B$23</c:f>
              <c:numCache>
                <c:formatCode>0</c:formatCode>
                <c:ptCount val="14"/>
                <c:pt idx="0">
                  <c:v>1000000</c:v>
                </c:pt>
                <c:pt idx="1">
                  <c:v>300000</c:v>
                </c:pt>
                <c:pt idx="2">
                  <c:v>200000</c:v>
                </c:pt>
                <c:pt idx="3">
                  <c:v>110000</c:v>
                </c:pt>
                <c:pt idx="4">
                  <c:v>79000</c:v>
                </c:pt>
                <c:pt idx="5">
                  <c:v>53000</c:v>
                </c:pt>
                <c:pt idx="6">
                  <c:v>31000</c:v>
                </c:pt>
                <c:pt idx="7">
                  <c:v>19000</c:v>
                </c:pt>
                <c:pt idx="8">
                  <c:v>11000</c:v>
                </c:pt>
                <c:pt idx="9">
                  <c:v>6899.9999999999991</c:v>
                </c:pt>
                <c:pt idx="10">
                  <c:v>5000</c:v>
                </c:pt>
                <c:pt idx="11">
                  <c:v>4000</c:v>
                </c:pt>
                <c:pt idx="12">
                  <c:v>3000</c:v>
                </c:pt>
                <c:pt idx="13">
                  <c:v>2500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27232"/>
        <c:axId val="92533888"/>
      </c:scatterChart>
      <c:valAx>
        <c:axId val="9252723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Depth of Discharge (DOD)</a:t>
                </a:r>
              </a:p>
            </c:rich>
          </c:tx>
          <c:layout>
            <c:manualLayout>
              <c:xMode val="edge"/>
              <c:yMode val="edge"/>
              <c:x val="0.3962540246478759"/>
              <c:y val="0.9344430433664109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33888"/>
        <c:crosses val="autoZero"/>
        <c:crossBetween val="midCat"/>
      </c:valAx>
      <c:valAx>
        <c:axId val="92533888"/>
        <c:scaling>
          <c:logBase val="10"/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Cycles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27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Cycle Life vs DOD, with 20000 Cycle LTO Battery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Cycle Life vs DOD</c:v>
          </c:tx>
          <c:spPr>
            <a:ln>
              <a:solidFill>
                <a:schemeClr val="accent1"/>
              </a:solidFill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'LTO Example data'!$A$10:$A$23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'LTO Example data'!$B$10:$B$23</c:f>
              <c:numCache>
                <c:formatCode>0</c:formatCode>
                <c:ptCount val="14"/>
                <c:pt idx="0">
                  <c:v>8000000</c:v>
                </c:pt>
                <c:pt idx="1">
                  <c:v>2400000</c:v>
                </c:pt>
                <c:pt idx="2">
                  <c:v>1600000</c:v>
                </c:pt>
                <c:pt idx="3">
                  <c:v>880000</c:v>
                </c:pt>
                <c:pt idx="4">
                  <c:v>632000</c:v>
                </c:pt>
                <c:pt idx="5">
                  <c:v>424000</c:v>
                </c:pt>
                <c:pt idx="6">
                  <c:v>248000</c:v>
                </c:pt>
                <c:pt idx="7">
                  <c:v>152000</c:v>
                </c:pt>
                <c:pt idx="8">
                  <c:v>88000</c:v>
                </c:pt>
                <c:pt idx="9">
                  <c:v>55199.999999999993</c:v>
                </c:pt>
                <c:pt idx="10">
                  <c:v>40000</c:v>
                </c:pt>
                <c:pt idx="11">
                  <c:v>32000</c:v>
                </c:pt>
                <c:pt idx="12">
                  <c:v>24000</c:v>
                </c:pt>
                <c:pt idx="13">
                  <c:v>20000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98016"/>
        <c:axId val="94200576"/>
      </c:scatterChart>
      <c:valAx>
        <c:axId val="9419801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of Discharge</a:t>
                </a:r>
              </a:p>
            </c:rich>
          </c:tx>
          <c:layout>
            <c:manualLayout>
              <c:xMode val="edge"/>
              <c:yMode val="edge"/>
              <c:x val="0.45111866872905998"/>
              <c:y val="0.9494384280921526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00576"/>
        <c:crosses val="autoZero"/>
        <c:crossBetween val="midCat"/>
      </c:valAx>
      <c:valAx>
        <c:axId val="94200576"/>
        <c:scaling>
          <c:logBase val="10"/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3526103112367035E-2"/>
              <c:y val="0.34673346772281904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9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Typical Cycle Life Curve</c:v>
          </c:tx>
          <c:marker>
            <c:symbol val="none"/>
          </c:marker>
          <c:xVal>
            <c:numRef>
              <c:f>[cycle_life_curve_payback_reworked_112216.xlsx]Generic_example!$A$10:$A$23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[cycle_life_curve_payback_reworked_112216.xlsx]Generic_example!$B$10:$B$23</c:f>
              <c:numCache>
                <c:formatCode>0</c:formatCode>
                <c:ptCount val="14"/>
                <c:pt idx="0">
                  <c:v>1000000</c:v>
                </c:pt>
                <c:pt idx="1">
                  <c:v>300000</c:v>
                </c:pt>
                <c:pt idx="2">
                  <c:v>200000</c:v>
                </c:pt>
                <c:pt idx="3">
                  <c:v>110000</c:v>
                </c:pt>
                <c:pt idx="4">
                  <c:v>79000</c:v>
                </c:pt>
                <c:pt idx="5">
                  <c:v>53000</c:v>
                </c:pt>
                <c:pt idx="6">
                  <c:v>31000</c:v>
                </c:pt>
                <c:pt idx="7">
                  <c:v>19000</c:v>
                </c:pt>
                <c:pt idx="8">
                  <c:v>11000</c:v>
                </c:pt>
                <c:pt idx="9">
                  <c:v>6899.9999999999991</c:v>
                </c:pt>
                <c:pt idx="10">
                  <c:v>5000</c:v>
                </c:pt>
                <c:pt idx="11">
                  <c:v>4000</c:v>
                </c:pt>
                <c:pt idx="12">
                  <c:v>3000</c:v>
                </c:pt>
                <c:pt idx="13">
                  <c:v>2500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59616"/>
        <c:axId val="94161536"/>
      </c:scatterChart>
      <c:scatterChart>
        <c:scatterStyle val="smoothMarker"/>
        <c:varyColors val="0"/>
        <c:ser>
          <c:idx val="1"/>
          <c:order val="1"/>
          <c:tx>
            <c:v>Life cycle cost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[cycle_life_curve_payback_reworked_112216.xlsx]Generic_example!$A$10:$A$23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[cycle_life_curve_payback_reworked_112216.xlsx]Generic_example!$E$10:$E$23</c:f>
              <c:numCache>
                <c:formatCode>"$"#,##0.00</c:formatCode>
                <c:ptCount val="14"/>
                <c:pt idx="0">
                  <c:v>3.3333333333333333E-2</c:v>
                </c:pt>
                <c:pt idx="1">
                  <c:v>4.1666666666666664E-2</c:v>
                </c:pt>
                <c:pt idx="2">
                  <c:v>0.05</c:v>
                </c:pt>
                <c:pt idx="3">
                  <c:v>6.4935064935064943E-2</c:v>
                </c:pt>
                <c:pt idx="4">
                  <c:v>7.9113924050632917E-2</c:v>
                </c:pt>
                <c:pt idx="5">
                  <c:v>9.4339622641509441E-2</c:v>
                </c:pt>
                <c:pt idx="6">
                  <c:v>0.12406947890818859</c:v>
                </c:pt>
                <c:pt idx="7">
                  <c:v>0.16447368421052633</c:v>
                </c:pt>
                <c:pt idx="8">
                  <c:v>0.21645021645021642</c:v>
                </c:pt>
                <c:pt idx="9">
                  <c:v>0.28985507246376813</c:v>
                </c:pt>
                <c:pt idx="10">
                  <c:v>0.34482758620689657</c:v>
                </c:pt>
                <c:pt idx="11">
                  <c:v>0.37878787878787878</c:v>
                </c:pt>
                <c:pt idx="12">
                  <c:v>0.41666666666666669</c:v>
                </c:pt>
                <c:pt idx="13">
                  <c:v>0.4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65632"/>
        <c:axId val="94163712"/>
      </c:scatterChart>
      <c:valAx>
        <c:axId val="94159616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of Discharge (DOD)</a:t>
                </a:r>
              </a:p>
            </c:rich>
          </c:tx>
          <c:layout>
            <c:manualLayout>
              <c:xMode val="edge"/>
              <c:yMode val="edge"/>
              <c:x val="0.26957054486168697"/>
              <c:y val="0.9524144006111930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94161536"/>
        <c:crosses val="autoZero"/>
        <c:crossBetween val="midCat"/>
      </c:valAx>
      <c:valAx>
        <c:axId val="94161536"/>
        <c:scaling>
          <c:logBase val="10"/>
          <c:orientation val="minMax"/>
          <c:max val="1000000"/>
          <c:min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Cycles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4159616"/>
        <c:crosses val="autoZero"/>
        <c:crossBetween val="midCat"/>
      </c:valAx>
      <c:valAx>
        <c:axId val="94163712"/>
        <c:scaling>
          <c:orientation val="minMax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Cost (US Dollars)</a:t>
                </a:r>
              </a:p>
            </c:rich>
          </c:tx>
          <c:layout>
            <c:manualLayout>
              <c:xMode val="edge"/>
              <c:yMode val="edge"/>
              <c:x val="0.71101173536333784"/>
              <c:y val="0.39952130513105799"/>
            </c:manualLayout>
          </c:layout>
          <c:overlay val="0"/>
        </c:title>
        <c:numFmt formatCode="&quot;$&quot;#,##0.00" sourceLinked="1"/>
        <c:majorTickMark val="out"/>
        <c:minorTickMark val="none"/>
        <c:tickLblPos val="nextTo"/>
        <c:crossAx val="94165632"/>
        <c:crosses val="max"/>
        <c:crossBetween val="midCat"/>
      </c:valAx>
      <c:valAx>
        <c:axId val="9416563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941637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LTO Example Effective Vessel Battery Costs</c:v>
          </c:tx>
          <c:spPr>
            <a:ln w="19050"/>
          </c:spPr>
          <c:marker>
            <c:symbol val="none"/>
          </c:marker>
          <c:xVal>
            <c:numRef>
              <c:f>LTO!$A$11:$A$24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LTO!$D$11:$D$24</c:f>
              <c:numCache>
                <c:formatCode>"$"#,##0</c:formatCode>
                <c:ptCount val="14"/>
                <c:pt idx="0">
                  <c:v>50000</c:v>
                </c:pt>
                <c:pt idx="1">
                  <c:v>18750</c:v>
                </c:pt>
                <c:pt idx="2">
                  <c:v>15000</c:v>
                </c:pt>
                <c:pt idx="3">
                  <c:v>10714.285714285714</c:v>
                </c:pt>
                <c:pt idx="4">
                  <c:v>9375</c:v>
                </c:pt>
                <c:pt idx="5">
                  <c:v>7500</c:v>
                </c:pt>
                <c:pt idx="6">
                  <c:v>5769.2307692307695</c:v>
                </c:pt>
                <c:pt idx="7">
                  <c:v>4687.5</c:v>
                </c:pt>
                <c:pt idx="8">
                  <c:v>3571.4285714285716</c:v>
                </c:pt>
                <c:pt idx="9">
                  <c:v>3000</c:v>
                </c:pt>
                <c:pt idx="10">
                  <c:v>2586.2068965517242</c:v>
                </c:pt>
                <c:pt idx="11">
                  <c:v>2272.7272727272725</c:v>
                </c:pt>
                <c:pt idx="12">
                  <c:v>1875</c:v>
                </c:pt>
                <c:pt idx="13">
                  <c:v>1500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57216"/>
        <c:axId val="94059136"/>
      </c:scatterChart>
      <c:scatterChart>
        <c:scatterStyle val="smoothMarker"/>
        <c:varyColors val="0"/>
        <c:ser>
          <c:idx val="1"/>
          <c:order val="1"/>
          <c:tx>
            <c:v>LTO Example Effective Vessel &amp; Shoreside Costs</c:v>
          </c:tx>
          <c:spPr>
            <a:ln w="19050">
              <a:solidFill>
                <a:srgbClr val="FF0000"/>
              </a:solidFill>
              <a:prstDash val="lgDash"/>
            </a:ln>
          </c:spPr>
          <c:marker>
            <c:symbol val="none"/>
          </c:marker>
          <c:dPt>
            <c:idx val="3"/>
            <c:bubble3D val="0"/>
          </c:dPt>
          <c:xVal>
            <c:numRef>
              <c:f>LTO!$A$11:$A$24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LTO!$E$11:$E$24</c:f>
              <c:numCache>
                <c:formatCode>"$"#,##0</c:formatCode>
                <c:ptCount val="14"/>
                <c:pt idx="0">
                  <c:v>57000</c:v>
                </c:pt>
                <c:pt idx="1">
                  <c:v>21583.333333333332</c:v>
                </c:pt>
                <c:pt idx="2">
                  <c:v>17333.333333333336</c:v>
                </c:pt>
                <c:pt idx="3">
                  <c:v>12476.190476190477</c:v>
                </c:pt>
                <c:pt idx="4">
                  <c:v>10958.333333333334</c:v>
                </c:pt>
                <c:pt idx="5">
                  <c:v>8833.3333333333321</c:v>
                </c:pt>
                <c:pt idx="6">
                  <c:v>6871.7948717948721</c:v>
                </c:pt>
                <c:pt idx="7">
                  <c:v>5645.833333333333</c:v>
                </c:pt>
                <c:pt idx="8">
                  <c:v>4380.9523809523816</c:v>
                </c:pt>
                <c:pt idx="9">
                  <c:v>3733.3333333333335</c:v>
                </c:pt>
                <c:pt idx="10">
                  <c:v>3264.3678160919544</c:v>
                </c:pt>
                <c:pt idx="11">
                  <c:v>2909.090909090909</c:v>
                </c:pt>
                <c:pt idx="12">
                  <c:v>2458.3333333333335</c:v>
                </c:pt>
                <c:pt idx="13">
                  <c:v>2033.3333333333333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79232"/>
        <c:axId val="94077696"/>
      </c:scatterChart>
      <c:valAx>
        <c:axId val="94057216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Depth of Discharge </a:t>
                </a:r>
                <a:r>
                  <a:rPr lang="en-US" dirty="0" smtClean="0"/>
                  <a:t>(%)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4059136"/>
        <c:crosses val="autoZero"/>
        <c:crossBetween val="midCat"/>
      </c:valAx>
      <c:valAx>
        <c:axId val="94059136"/>
        <c:scaling>
          <c:orientation val="minMax"/>
          <c:max val="6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 (US Dollars)/kWh</a:t>
                </a:r>
                <a:r>
                  <a:rPr lang="en-US" baseline="0"/>
                  <a:t> used</a:t>
                </a:r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94057216"/>
        <c:crosses val="autoZero"/>
        <c:crossBetween val="midCat"/>
      </c:valAx>
      <c:valAx>
        <c:axId val="94077696"/>
        <c:scaling>
          <c:orientation val="minMax"/>
          <c:max val="1000000"/>
          <c:min val="1000"/>
        </c:scaling>
        <c:delete val="1"/>
        <c:axPos val="r"/>
        <c:majorGridlines/>
        <c:numFmt formatCode="&quot;$&quot;#,##0" sourceLinked="1"/>
        <c:majorTickMark val="out"/>
        <c:minorTickMark val="none"/>
        <c:tickLblPos val="nextTo"/>
        <c:crossAx val="94079232"/>
        <c:crosses val="max"/>
        <c:crossBetween val="midCat"/>
      </c:valAx>
      <c:valAx>
        <c:axId val="9407923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940776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Payback Period</c:v>
          </c:tx>
          <c:spPr>
            <a:ln w="19050"/>
          </c:spPr>
          <c:marker>
            <c:symbol val="none"/>
          </c:marker>
          <c:xVal>
            <c:numRef>
              <c:f>LFP!$A$13:$A$25</c:f>
              <c:numCache>
                <c:formatCode>0</c:formatCode>
                <c:ptCount val="13"/>
                <c:pt idx="0">
                  <c:v>10</c:v>
                </c:pt>
                <c:pt idx="1">
                  <c:v>14</c:v>
                </c:pt>
                <c:pt idx="2">
                  <c:v>16</c:v>
                </c:pt>
                <c:pt idx="3">
                  <c:v>20</c:v>
                </c:pt>
                <c:pt idx="4">
                  <c:v>25</c:v>
                </c:pt>
                <c:pt idx="5">
                  <c:v>26</c:v>
                </c:pt>
                <c:pt idx="6">
                  <c:v>32</c:v>
                </c:pt>
                <c:pt idx="7">
                  <c:v>42</c:v>
                </c:pt>
                <c:pt idx="8">
                  <c:v>50</c:v>
                </c:pt>
                <c:pt idx="9">
                  <c:v>58</c:v>
                </c:pt>
                <c:pt idx="10">
                  <c:v>66</c:v>
                </c:pt>
                <c:pt idx="11">
                  <c:v>80</c:v>
                </c:pt>
                <c:pt idx="12">
                  <c:v>100</c:v>
                </c:pt>
              </c:numCache>
            </c:numRef>
          </c:xVal>
          <c:yVal>
            <c:numRef>
              <c:f>LFP!$K$13:$K$25</c:f>
              <c:numCache>
                <c:formatCode>General</c:formatCode>
                <c:ptCount val="13"/>
                <c:pt idx="0">
                  <c:v>14.890942150685285</c:v>
                </c:pt>
                <c:pt idx="1">
                  <c:v>9.6868403506459249</c:v>
                </c:pt>
                <c:pt idx="2">
                  <c:v>8.2986909672450029</c:v>
                </c:pt>
                <c:pt idx="3">
                  <c:v>6.5008408999049143</c:v>
                </c:pt>
                <c:pt idx="4">
                  <c:v>5.1681209955536334</c:v>
                </c:pt>
                <c:pt idx="5">
                  <c:v>4.970566176267905</c:v>
                </c:pt>
                <c:pt idx="6">
                  <c:v>4.069095112033394</c:v>
                </c:pt>
                <c:pt idx="7">
                  <c:v>3.17878327461532</c:v>
                </c:pt>
                <c:pt idx="8">
                  <c:v>2.7374873201190817</c:v>
                </c:pt>
                <c:pt idx="9">
                  <c:v>2.4237572434148107</c:v>
                </c:pt>
                <c:pt idx="10">
                  <c:v>2.1892395563665175</c:v>
                </c:pt>
                <c:pt idx="11">
                  <c:v>1.8955059262975051</c:v>
                </c:pt>
                <c:pt idx="12">
                  <c:v>1.6223603419376156</c:v>
                </c:pt>
              </c:numCache>
            </c:numRef>
          </c:yVal>
          <c:smooth val="1"/>
        </c:ser>
        <c:ser>
          <c:idx val="1"/>
          <c:order val="1"/>
          <c:tx>
            <c:v>Battery Life</c:v>
          </c:tx>
          <c:spPr>
            <a:ln w="1905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LFP!$A$11:$A$25</c:f>
              <c:numCache>
                <c:formatCode>0</c:formatCode>
                <c:ptCount val="15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25</c:v>
                </c:pt>
                <c:pt idx="7">
                  <c:v>26</c:v>
                </c:pt>
                <c:pt idx="8">
                  <c:v>32</c:v>
                </c:pt>
                <c:pt idx="9">
                  <c:v>42</c:v>
                </c:pt>
                <c:pt idx="10">
                  <c:v>50</c:v>
                </c:pt>
                <c:pt idx="11">
                  <c:v>58</c:v>
                </c:pt>
                <c:pt idx="12">
                  <c:v>66</c:v>
                </c:pt>
                <c:pt idx="13">
                  <c:v>80</c:v>
                </c:pt>
                <c:pt idx="14">
                  <c:v>100</c:v>
                </c:pt>
              </c:numCache>
            </c:numRef>
          </c:xVal>
          <c:yVal>
            <c:numRef>
              <c:f>LFP!$I$11:$I$25</c:f>
              <c:numCache>
                <c:formatCode>0.0</c:formatCode>
                <c:ptCount val="15"/>
                <c:pt idx="0">
                  <c:v>169.86301369863014</c:v>
                </c:pt>
                <c:pt idx="1">
                  <c:v>45.662100456621005</c:v>
                </c:pt>
                <c:pt idx="2">
                  <c:v>30.365296803652967</c:v>
                </c:pt>
                <c:pt idx="3">
                  <c:v>16.073059360730596</c:v>
                </c:pt>
                <c:pt idx="4">
                  <c:v>12.054794520547945</c:v>
                </c:pt>
                <c:pt idx="5">
                  <c:v>8.0060882800608812</c:v>
                </c:pt>
                <c:pt idx="6">
                  <c:v>5.0786402841197358</c:v>
                </c:pt>
                <c:pt idx="7">
                  <c:v>4.493150684931507</c:v>
                </c:pt>
                <c:pt idx="8">
                  <c:v>2.8858447488584473</c:v>
                </c:pt>
                <c:pt idx="9">
                  <c:v>1.5696347031963471</c:v>
                </c:pt>
                <c:pt idx="10">
                  <c:v>1.0296803652968036</c:v>
                </c:pt>
                <c:pt idx="11">
                  <c:v>0.77625570776255703</c:v>
                </c:pt>
                <c:pt idx="12">
                  <c:v>0.63242009132420096</c:v>
                </c:pt>
                <c:pt idx="13">
                  <c:v>0.50228310502283113</c:v>
                </c:pt>
                <c:pt idx="14">
                  <c:v>0.45662100456621002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24800"/>
        <c:axId val="95343360"/>
      </c:scatterChart>
      <c:valAx>
        <c:axId val="953248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of Discharge (%)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5343360"/>
        <c:crosses val="autoZero"/>
        <c:crossBetween val="midCat"/>
      </c:valAx>
      <c:valAx>
        <c:axId val="9534336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3248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Payback Period</c:v>
          </c:tx>
          <c:spPr>
            <a:ln w="19050"/>
          </c:spPr>
          <c:marker>
            <c:symbol val="none"/>
          </c:marker>
          <c:xVal>
            <c:numRef>
              <c:f>NMC!$A$12:$A$25</c:f>
              <c:numCache>
                <c:formatCode>0</c:formatCode>
                <c:ptCount val="14"/>
                <c:pt idx="0">
                  <c:v>8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20</c:v>
                </c:pt>
                <c:pt idx="5">
                  <c:v>26</c:v>
                </c:pt>
                <c:pt idx="6">
                  <c:v>32</c:v>
                </c:pt>
                <c:pt idx="7">
                  <c:v>42</c:v>
                </c:pt>
                <c:pt idx="8">
                  <c:v>45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NMC!$K$12:$K$25</c:f>
              <c:numCache>
                <c:formatCode>General</c:formatCode>
                <c:ptCount val="14"/>
                <c:pt idx="0">
                  <c:v>30.538721503167128</c:v>
                </c:pt>
                <c:pt idx="1">
                  <c:v>20.11044096734194</c:v>
                </c:pt>
                <c:pt idx="2">
                  <c:v>12.413771968109987</c:v>
                </c:pt>
                <c:pt idx="3">
                  <c:v>10.500696496718433</c:v>
                </c:pt>
                <c:pt idx="4">
                  <c:v>8.0909629322276331</c:v>
                </c:pt>
                <c:pt idx="5">
                  <c:v>6.0930014868356359</c:v>
                </c:pt>
                <c:pt idx="6">
                  <c:v>4.9364616181918777</c:v>
                </c:pt>
                <c:pt idx="7">
                  <c:v>3.8078973601230865</c:v>
                </c:pt>
                <c:pt idx="8">
                  <c:v>3.5749739965814076</c:v>
                </c:pt>
                <c:pt idx="9">
                  <c:v>3.2532652750145017</c:v>
                </c:pt>
                <c:pt idx="10">
                  <c:v>2.8608022368268551</c:v>
                </c:pt>
                <c:pt idx="11">
                  <c:v>2.5684058933682108</c:v>
                </c:pt>
                <c:pt idx="12">
                  <c:v>2.2033324248696555</c:v>
                </c:pt>
                <c:pt idx="13">
                  <c:v>1.8649760336887544</c:v>
                </c:pt>
              </c:numCache>
            </c:numRef>
          </c:yVal>
          <c:smooth val="1"/>
        </c:ser>
        <c:ser>
          <c:idx val="1"/>
          <c:order val="1"/>
          <c:tx>
            <c:v>Battery Life</c:v>
          </c:tx>
          <c:spPr>
            <a:ln w="1905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NMC!$A$11:$A$25</c:f>
              <c:numCache>
                <c:formatCode>0</c:formatCode>
                <c:ptCount val="15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45</c:v>
                </c:pt>
                <c:pt idx="10">
                  <c:v>50</c:v>
                </c:pt>
                <c:pt idx="11">
                  <c:v>58</c:v>
                </c:pt>
                <c:pt idx="12">
                  <c:v>66</c:v>
                </c:pt>
                <c:pt idx="13">
                  <c:v>80</c:v>
                </c:pt>
                <c:pt idx="14">
                  <c:v>100</c:v>
                </c:pt>
              </c:numCache>
            </c:numRef>
          </c:xVal>
          <c:yVal>
            <c:numRef>
              <c:f>NMC!$I$11:$I$25</c:f>
              <c:numCache>
                <c:formatCode>0.0</c:formatCode>
                <c:ptCount val="15"/>
                <c:pt idx="0">
                  <c:v>452.96803652968038</c:v>
                </c:pt>
                <c:pt idx="1">
                  <c:v>121.76560121765601</c:v>
                </c:pt>
                <c:pt idx="2">
                  <c:v>80.974124809741255</c:v>
                </c:pt>
                <c:pt idx="3">
                  <c:v>42.861491628614914</c:v>
                </c:pt>
                <c:pt idx="4">
                  <c:v>32.146118721461185</c:v>
                </c:pt>
                <c:pt idx="5">
                  <c:v>21.349568746829018</c:v>
                </c:pt>
                <c:pt idx="6">
                  <c:v>11.981735159817351</c:v>
                </c:pt>
                <c:pt idx="7">
                  <c:v>7.6955859969558595</c:v>
                </c:pt>
                <c:pt idx="8">
                  <c:v>4.1856925418569251</c:v>
                </c:pt>
                <c:pt idx="9">
                  <c:v>3.6457382039573822</c:v>
                </c:pt>
                <c:pt idx="10">
                  <c:v>2.7458143074581431</c:v>
                </c:pt>
                <c:pt idx="11">
                  <c:v>2.0700152207001521</c:v>
                </c:pt>
                <c:pt idx="12">
                  <c:v>1.6864535768645357</c:v>
                </c:pt>
                <c:pt idx="13">
                  <c:v>1.3394216133942161</c:v>
                </c:pt>
                <c:pt idx="14">
                  <c:v>1.2176560121765601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39488"/>
        <c:axId val="95445760"/>
      </c:scatterChart>
      <c:valAx>
        <c:axId val="954394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of Discharge (%)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5445760"/>
        <c:crosses val="autoZero"/>
        <c:crossBetween val="midCat"/>
      </c:valAx>
      <c:valAx>
        <c:axId val="9544576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4394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Payback Period</c:v>
          </c:tx>
          <c:spPr>
            <a:ln w="19050"/>
          </c:spPr>
          <c:marker>
            <c:symbol val="none"/>
          </c:marker>
          <c:xVal>
            <c:numRef>
              <c:f>LTO!$A$14:$A$24</c:f>
              <c:numCache>
                <c:formatCode>0</c:formatCode>
                <c:ptCount val="11"/>
                <c:pt idx="0">
                  <c:v>14</c:v>
                </c:pt>
                <c:pt idx="1">
                  <c:v>16</c:v>
                </c:pt>
                <c:pt idx="2">
                  <c:v>20</c:v>
                </c:pt>
                <c:pt idx="3">
                  <c:v>26</c:v>
                </c:pt>
                <c:pt idx="4">
                  <c:v>32</c:v>
                </c:pt>
                <c:pt idx="5">
                  <c:v>42</c:v>
                </c:pt>
                <c:pt idx="6">
                  <c:v>50</c:v>
                </c:pt>
                <c:pt idx="7">
                  <c:v>58</c:v>
                </c:pt>
                <c:pt idx="8">
                  <c:v>66</c:v>
                </c:pt>
                <c:pt idx="9">
                  <c:v>80</c:v>
                </c:pt>
                <c:pt idx="10">
                  <c:v>100</c:v>
                </c:pt>
              </c:numCache>
            </c:numRef>
          </c:xVal>
          <c:yVal>
            <c:numRef>
              <c:f>LTO!$K$14:$K$24</c:f>
              <c:numCache>
                <c:formatCode>General</c:formatCode>
                <c:ptCount val="11"/>
                <c:pt idx="0">
                  <c:v>23.824206786913983</c:v>
                </c:pt>
                <c:pt idx="1">
                  <c:v>19.0251340984689</c:v>
                </c:pt>
                <c:pt idx="2">
                  <c:v>13.770176721437164</c:v>
                </c:pt>
                <c:pt idx="3">
                  <c:v>9.8841959808379798</c:v>
                </c:pt>
                <c:pt idx="4">
                  <c:v>7.7832658317488077</c:v>
                </c:pt>
                <c:pt idx="5">
                  <c:v>5.8201264016341971</c:v>
                </c:pt>
                <c:pt idx="6">
                  <c:v>4.883371565417451</c:v>
                </c:pt>
                <c:pt idx="7">
                  <c:v>4.2307997137689748</c:v>
                </c:pt>
                <c:pt idx="8">
                  <c:v>3.7499005090117281</c:v>
                </c:pt>
                <c:pt idx="9">
                  <c:v>3.1555630482734833</c:v>
                </c:pt>
                <c:pt idx="10">
                  <c:v>2.6105456637828177</c:v>
                </c:pt>
              </c:numCache>
            </c:numRef>
          </c:yVal>
          <c:smooth val="1"/>
        </c:ser>
        <c:ser>
          <c:idx val="1"/>
          <c:order val="1"/>
          <c:tx>
            <c:v>Battery Life</c:v>
          </c:tx>
          <c:spPr>
            <a:ln w="1905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LTO!$A$11:$A$24</c:f>
              <c:numCache>
                <c:formatCode>0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42</c:v>
                </c:pt>
                <c:pt idx="9">
                  <c:v>50</c:v>
                </c:pt>
                <c:pt idx="10">
                  <c:v>58</c:v>
                </c:pt>
                <c:pt idx="11">
                  <c:v>66</c:v>
                </c:pt>
                <c:pt idx="12">
                  <c:v>80</c:v>
                </c:pt>
                <c:pt idx="13">
                  <c:v>100</c:v>
                </c:pt>
              </c:numCache>
            </c:numRef>
          </c:xVal>
          <c:yVal>
            <c:numRef>
              <c:f>LTO!$I$11:$I$24</c:f>
              <c:numCache>
                <c:formatCode>0.0</c:formatCode>
                <c:ptCount val="14"/>
                <c:pt idx="0">
                  <c:v>1132.4200913242009</c:v>
                </c:pt>
                <c:pt idx="1">
                  <c:v>304.41400304414003</c:v>
                </c:pt>
                <c:pt idx="2">
                  <c:v>202.43531202435312</c:v>
                </c:pt>
                <c:pt idx="3">
                  <c:v>107.15372907153728</c:v>
                </c:pt>
                <c:pt idx="4">
                  <c:v>80.365296803652967</c:v>
                </c:pt>
                <c:pt idx="5">
                  <c:v>53.373921867072546</c:v>
                </c:pt>
                <c:pt idx="6">
                  <c:v>29.954337899543379</c:v>
                </c:pt>
                <c:pt idx="7">
                  <c:v>19.238964992389651</c:v>
                </c:pt>
                <c:pt idx="8">
                  <c:v>10.464231354642314</c:v>
                </c:pt>
                <c:pt idx="9">
                  <c:v>6.8645357686453581</c:v>
                </c:pt>
                <c:pt idx="10">
                  <c:v>5.1750380517503807</c:v>
                </c:pt>
                <c:pt idx="11">
                  <c:v>4.2161339421613393</c:v>
                </c:pt>
                <c:pt idx="12">
                  <c:v>3.3485540334855401</c:v>
                </c:pt>
                <c:pt idx="13">
                  <c:v>3.0441400304414001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77056"/>
        <c:axId val="95486720"/>
      </c:scatterChart>
      <c:valAx>
        <c:axId val="956770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of Discharge (%)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5486720"/>
        <c:crosses val="autoZero"/>
        <c:crossBetween val="midCat"/>
      </c:valAx>
      <c:valAx>
        <c:axId val="9548672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6770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0.51945</cdr:x>
      <cdr:y>0.8314</cdr:y>
    </cdr:from>
    <cdr:to>
      <cdr:x>0.60225</cdr:x>
      <cdr:y>0.93524</cdr:y>
    </cdr:to>
    <cdr:sp macro="" textlink="">
      <cdr:nvSpPr>
        <cdr:cNvPr id="3" name="TextBox 22"/>
        <cdr:cNvSpPr txBox="1"/>
      </cdr:nvSpPr>
      <cdr:spPr>
        <a:xfrm xmlns:a="http://schemas.openxmlformats.org/drawingml/2006/main">
          <a:off x="3039392" y="2957111"/>
          <a:ext cx="48442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C000"/>
              </a:solidFill>
            </a:rPr>
            <a:t>50</a:t>
          </a:r>
          <a:endParaRPr lang="en-US" b="1" dirty="0">
            <a:solidFill>
              <a:srgbClr val="FFC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0.64542</cdr:x>
      <cdr:y>0.12332</cdr:y>
    </cdr:from>
    <cdr:to>
      <cdr:x>0.64592</cdr:x>
      <cdr:y>0.88536</cdr:y>
    </cdr:to>
    <cdr:cxnSp macro="">
      <cdr:nvCxnSpPr>
        <cdr:cNvPr id="29" name="Straight Connector 28"/>
        <cdr:cNvCxnSpPr/>
      </cdr:nvCxnSpPr>
      <cdr:spPr>
        <a:xfrm xmlns:a="http://schemas.openxmlformats.org/drawingml/2006/main" flipH="1" flipV="1">
          <a:off x="4750111" y="472625"/>
          <a:ext cx="3704" cy="292050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0.65152</cdr:x>
      <cdr:y>0.06895</cdr:y>
    </cdr:from>
    <cdr:to>
      <cdr:x>0.80675</cdr:x>
      <cdr:y>0.17335</cdr:y>
    </cdr:to>
    <cdr:sp macro="" textlink="">
      <cdr:nvSpPr>
        <cdr:cNvPr id="34" name="TextBox 37"/>
        <cdr:cNvSpPr txBox="1"/>
      </cdr:nvSpPr>
      <cdr:spPr>
        <a:xfrm xmlns:a="http://schemas.openxmlformats.org/drawingml/2006/main">
          <a:off x="4795005" y="264251"/>
          <a:ext cx="1142460" cy="400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  $0.40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0.39134</cdr:x>
      <cdr:y>0.3217</cdr:y>
    </cdr:from>
    <cdr:to>
      <cdr:x>0.39155</cdr:x>
      <cdr:y>0.85853</cdr:y>
    </cdr:to>
    <cdr:cxnSp macro="">
      <cdr:nvCxnSpPr>
        <cdr:cNvPr id="32" name="Straight Connector 31"/>
        <cdr:cNvCxnSpPr>
          <a:stCxn xmlns:a="http://schemas.openxmlformats.org/drawingml/2006/main" id="37" idx="0"/>
        </cdr:cNvCxnSpPr>
      </cdr:nvCxnSpPr>
      <cdr:spPr>
        <a:xfrm xmlns:a="http://schemas.openxmlformats.org/drawingml/2006/main" flipH="1" flipV="1">
          <a:off x="2880190" y="1232898"/>
          <a:ext cx="1509" cy="205742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0.38147</cdr:x>
      <cdr:y>0.31311</cdr:y>
    </cdr:from>
    <cdr:to>
      <cdr:x>0.39712</cdr:x>
      <cdr:y>0.34317</cdr:y>
    </cdr:to>
    <cdr:sp macro="" textlink="">
      <cdr:nvSpPr>
        <cdr:cNvPr id="33" name="Oval 32"/>
        <cdr:cNvSpPr/>
      </cdr:nvSpPr>
      <cdr:spPr>
        <a:xfrm xmlns:a="http://schemas.openxmlformats.org/drawingml/2006/main">
          <a:off x="2807508" y="1199997"/>
          <a:ext cx="115215" cy="11521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0.65152</cdr:x>
      <cdr:y>0.27546</cdr:y>
    </cdr:from>
    <cdr:to>
      <cdr:x>0.81514</cdr:x>
      <cdr:y>0.37986</cdr:y>
    </cdr:to>
    <cdr:sp macro="" textlink="">
      <cdr:nvSpPr>
        <cdr:cNvPr id="35" name="TextBox 38"/>
        <cdr:cNvSpPr txBox="1"/>
      </cdr:nvSpPr>
      <cdr:spPr>
        <a:xfrm xmlns:a="http://schemas.openxmlformats.org/drawingml/2006/main">
          <a:off x="4795005" y="1055702"/>
          <a:ext cx="1204176" cy="4001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rgbClr val="FFC000"/>
              </a:solidFill>
            </a:rPr>
            <a:t>  $0.29  </a:t>
          </a:r>
          <a:endParaRPr lang="en-US" sz="20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0.60705</cdr:x>
      <cdr:y>0.85817</cdr:y>
    </cdr:from>
    <cdr:to>
      <cdr:x>0.68392</cdr:x>
      <cdr:y>0.95454</cdr:y>
    </cdr:to>
    <cdr:sp macro="" textlink="">
      <cdr:nvSpPr>
        <cdr:cNvPr id="36" name="TextBox 39"/>
        <cdr:cNvSpPr txBox="1"/>
      </cdr:nvSpPr>
      <cdr:spPr>
        <a:xfrm xmlns:a="http://schemas.openxmlformats.org/drawingml/2006/main">
          <a:off x="4467737" y="3288939"/>
          <a:ext cx="565741" cy="3693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FF0000"/>
              </a:solidFill>
            </a:rPr>
            <a:t>1</a:t>
          </a:r>
          <a:r>
            <a:rPr lang="en-US" b="1" dirty="0" smtClean="0">
              <a:solidFill>
                <a:srgbClr val="FF0000"/>
              </a:solidFill>
            </a:rPr>
            <a:t>00</a:t>
          </a:r>
          <a:endParaRPr lang="en-US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0.35864</cdr:x>
      <cdr:y>0.85853</cdr:y>
    </cdr:from>
    <cdr:to>
      <cdr:x>0.42446</cdr:x>
      <cdr:y>0.9549</cdr:y>
    </cdr:to>
    <cdr:sp macro="" textlink="">
      <cdr:nvSpPr>
        <cdr:cNvPr id="37" name="TextBox 22"/>
        <cdr:cNvSpPr txBox="1"/>
      </cdr:nvSpPr>
      <cdr:spPr>
        <a:xfrm xmlns:a="http://schemas.openxmlformats.org/drawingml/2006/main">
          <a:off x="2639485" y="3290320"/>
          <a:ext cx="484428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rgbClr val="FFC000"/>
              </a:solidFill>
            </a:rPr>
            <a:t>50</a:t>
          </a:r>
          <a:endParaRPr lang="en-US" sz="18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0.63852</cdr:x>
      <cdr:y>0.10894</cdr:y>
    </cdr:from>
    <cdr:to>
      <cdr:x>0.65418</cdr:x>
      <cdr:y>0.139</cdr:y>
    </cdr:to>
    <cdr:sp macro="" textlink="">
      <cdr:nvSpPr>
        <cdr:cNvPr id="44" name="Oval 43"/>
        <cdr:cNvSpPr/>
      </cdr:nvSpPr>
      <cdr:spPr>
        <a:xfrm xmlns:a="http://schemas.openxmlformats.org/drawingml/2006/main">
          <a:off x="4699332" y="417519"/>
          <a:ext cx="115215" cy="115215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0.5914</cdr:x>
      <cdr:y>0.12688</cdr:y>
    </cdr:from>
    <cdr:to>
      <cdr:x>0.66752</cdr:x>
      <cdr:y>0.12702</cdr:y>
    </cdr:to>
    <cdr:cxnSp macro="">
      <cdr:nvCxnSpPr>
        <cdr:cNvPr id="28" name="Straight Connector 27"/>
        <cdr:cNvCxnSpPr/>
      </cdr:nvCxnSpPr>
      <cdr:spPr>
        <a:xfrm xmlns:a="http://schemas.openxmlformats.org/drawingml/2006/main">
          <a:off x="4352519" y="486280"/>
          <a:ext cx="560222" cy="53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0.39326</cdr:x>
      <cdr:y>0.33035</cdr:y>
    </cdr:from>
    <cdr:to>
      <cdr:x>0.67043</cdr:x>
      <cdr:y>0.33082</cdr:y>
    </cdr:to>
    <cdr:cxnSp macro="">
      <cdr:nvCxnSpPr>
        <cdr:cNvPr id="31" name="Straight Connector 30"/>
        <cdr:cNvCxnSpPr/>
      </cdr:nvCxnSpPr>
      <cdr:spPr>
        <a:xfrm xmlns:a="http://schemas.openxmlformats.org/drawingml/2006/main" flipV="1">
          <a:off x="2894284" y="1266075"/>
          <a:ext cx="2039881" cy="179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1727D-0BA4-4FA8-BC1B-4E4E15829033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A289-B200-439F-A313-9CB769D7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40C7-BCDE-4F17-8B89-E94865B32266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F7C6B-0525-469F-B737-8FF6F751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7C6B-0525-469F-B737-8FF6F7511D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8" y="-18351"/>
            <a:ext cx="9135901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57200" y="1801418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Elliott Bay Design Group LLC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2924955"/>
            <a:ext cx="4953000" cy="389747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Presentation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91" y="4113298"/>
            <a:ext cx="2375710" cy="102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0"/>
            <a:ext cx="8229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75" y="4291247"/>
            <a:ext cx="1963333" cy="84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719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28700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29205" y="1028700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1371600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5" y="1371600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75" y="4291247"/>
            <a:ext cx="1963333" cy="84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" y="0"/>
            <a:ext cx="9135901" cy="5143500"/>
          </a:xfrm>
          <a:prstGeom prst="rect">
            <a:avLst/>
          </a:prstGeom>
        </p:spPr>
      </p:pic>
      <p:sp useBgFill="1">
        <p:nvSpPr>
          <p:cNvPr id="33" name="Rounded Rectangle 32"/>
          <p:cNvSpPr/>
          <p:nvPr/>
        </p:nvSpPr>
        <p:spPr bwMode="white">
          <a:xfrm>
            <a:off x="5410200" y="5715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543800" y="628650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20836" y="-1501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0150"/>
            <a:ext cx="8229600" cy="3056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75" y="4291247"/>
            <a:ext cx="1963333" cy="84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1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rgbClr val="438086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rgbClr val="438086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rgbClr val="438086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rgbClr val="438086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rgbClr val="438086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46926" y="1955530"/>
            <a:ext cx="84582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200" b="1" dirty="0" smtClean="0"/>
              <a:t>Comparative </a:t>
            </a:r>
            <a:r>
              <a:rPr lang="en-US" sz="2200" b="1" dirty="0"/>
              <a:t>Payback of Lithium-Ion Batteries for Pacific NW Ferries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61953"/>
            <a:ext cx="4953000" cy="3897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December 16, 2016</a:t>
            </a: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5794" y="1230160"/>
            <a:ext cx="4565638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6926" y="4114800"/>
            <a:ext cx="5693238" cy="85725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rgbClr val="438086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rgbClr val="438086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rgbClr val="438086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200" dirty="0" smtClean="0"/>
              <a:t>Presented by Will Ayers, P.E.</a:t>
            </a:r>
          </a:p>
          <a:p>
            <a:pPr marL="109728" indent="0">
              <a:buNone/>
            </a:pPr>
            <a:r>
              <a:rPr lang="en-US" sz="2200" dirty="0" smtClean="0"/>
              <a:t>Chief Electrical Engineer</a:t>
            </a:r>
          </a:p>
          <a:p>
            <a:pPr marL="109728" indent="0">
              <a:buNone/>
            </a:pPr>
            <a:r>
              <a:rPr lang="en-US" sz="2200" dirty="0" smtClean="0"/>
              <a:t>Elliott Bay Design Group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968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Vessel and Shore-side Costs and DOD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3657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Costs Scaled with Reducing DOD:</a:t>
            </a:r>
          </a:p>
          <a:p>
            <a:pPr lvl="1"/>
            <a:r>
              <a:rPr lang="en-US" sz="2000" dirty="0" smtClean="0"/>
              <a:t>Battery total capital cost</a:t>
            </a:r>
          </a:p>
          <a:p>
            <a:pPr lvl="1"/>
            <a:r>
              <a:rPr lang="en-US" sz="2000" dirty="0" smtClean="0"/>
              <a:t>Greater space needed to store batteries</a:t>
            </a:r>
          </a:p>
          <a:p>
            <a:pPr lvl="1"/>
            <a:r>
              <a:rPr lang="en-US" sz="2000" dirty="0" smtClean="0"/>
              <a:t>Support system costs go up:</a:t>
            </a:r>
          </a:p>
          <a:p>
            <a:pPr lvl="2"/>
            <a:r>
              <a:rPr lang="en-US" sz="1800" dirty="0" smtClean="0"/>
              <a:t>Air </a:t>
            </a:r>
            <a:r>
              <a:rPr lang="en-US" sz="1800" dirty="0"/>
              <a:t>or water cooling </a:t>
            </a:r>
            <a:r>
              <a:rPr lang="en-US" sz="1800" dirty="0" smtClean="0"/>
              <a:t>systems start at </a:t>
            </a:r>
            <a:r>
              <a:rPr lang="en-US" sz="1800" dirty="0"/>
              <a:t>$</a:t>
            </a:r>
            <a:r>
              <a:rPr lang="en-US" sz="1800" dirty="0" smtClean="0"/>
              <a:t>50,000/room</a:t>
            </a:r>
            <a:endParaRPr lang="en-US" sz="1800" dirty="0"/>
          </a:p>
          <a:p>
            <a:pPr lvl="2"/>
            <a:r>
              <a:rPr lang="en-US" sz="1800" dirty="0"/>
              <a:t>Fire </a:t>
            </a:r>
            <a:r>
              <a:rPr lang="en-US" sz="1800" dirty="0" smtClean="0"/>
              <a:t>suppression start at </a:t>
            </a:r>
            <a:r>
              <a:rPr lang="en-US" sz="1800" dirty="0"/>
              <a:t>$</a:t>
            </a:r>
            <a:r>
              <a:rPr lang="en-US" sz="1800" dirty="0" smtClean="0"/>
              <a:t>50,000/room</a:t>
            </a:r>
            <a:endParaRPr lang="en-US" sz="2000" dirty="0" smtClean="0"/>
          </a:p>
          <a:p>
            <a:r>
              <a:rPr lang="en-US" sz="2200" dirty="0" smtClean="0"/>
              <a:t>Fixed Costs:</a:t>
            </a:r>
          </a:p>
          <a:p>
            <a:pPr lvl="1"/>
            <a:r>
              <a:rPr lang="en-US" sz="2000" dirty="0" smtClean="0"/>
              <a:t>Shore power charging to cost </a:t>
            </a:r>
            <a:r>
              <a:rPr lang="en-US" sz="2000" dirty="0"/>
              <a:t>$</a:t>
            </a:r>
            <a:r>
              <a:rPr lang="en-US" sz="2000" dirty="0" smtClean="0"/>
              <a:t>1,000,000</a:t>
            </a:r>
          </a:p>
          <a:p>
            <a:pPr lvl="2"/>
            <a:r>
              <a:rPr lang="en-US" sz="1800" dirty="0" smtClean="0"/>
              <a:t>Costs </a:t>
            </a:r>
            <a:r>
              <a:rPr lang="en-US" sz="1800" dirty="0"/>
              <a:t>determined by the time frame and kilowatt (kW) throughput</a:t>
            </a:r>
          </a:p>
          <a:p>
            <a:pPr lvl="2"/>
            <a:r>
              <a:rPr lang="en-US" sz="1800" dirty="0"/>
              <a:t>At 20 minutes, a 6000kW charging system is needed.</a:t>
            </a:r>
          </a:p>
          <a:p>
            <a:pPr marL="41148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920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Vessel and Shore-side Costs and DOD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782120"/>
          </a:xfrm>
        </p:spPr>
        <p:txBody>
          <a:bodyPr>
            <a:normAutofit/>
          </a:bodyPr>
          <a:lstStyle/>
          <a:p>
            <a:r>
              <a:rPr lang="en-US" sz="2200" dirty="0"/>
              <a:t>I</a:t>
            </a:r>
            <a:r>
              <a:rPr lang="en-US" sz="2200" dirty="0" smtClean="0"/>
              <a:t>ncreasing </a:t>
            </a:r>
            <a:r>
              <a:rPr lang="en-US" sz="2200" dirty="0"/>
              <a:t>costs will put pressure on solutions that try to lower DOD too far to achieve </a:t>
            </a:r>
            <a:r>
              <a:rPr lang="en-US" sz="2200" dirty="0" smtClean="0"/>
              <a:t>payback.</a:t>
            </a:r>
          </a:p>
          <a:p>
            <a:endParaRPr lang="en-US" sz="2200" dirty="0" smtClean="0"/>
          </a:p>
          <a:p>
            <a:pPr lvl="1"/>
            <a:endParaRPr lang="en-US" sz="2200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0018962"/>
              </p:ext>
            </p:extLst>
          </p:nvPr>
        </p:nvGraphicFramePr>
        <p:xfrm>
          <a:off x="1129301" y="1602769"/>
          <a:ext cx="7531814" cy="309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6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Payback Calculations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800100"/>
                <a:ext cx="8229600" cy="371475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2400" dirty="0" smtClean="0"/>
                  <a:t>Three </a:t>
                </a:r>
                <a:r>
                  <a:rPr lang="en-US" sz="2400" dirty="0"/>
                  <a:t>quantities. 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sz="2200" dirty="0"/>
                  <a:t>L</a:t>
                </a:r>
                <a:r>
                  <a:rPr lang="en-US" sz="2200" dirty="0" smtClean="0"/>
                  <a:t>ife </a:t>
                </a:r>
                <a:r>
                  <a:rPr lang="en-US" sz="2200" dirty="0"/>
                  <a:t>in years </a:t>
                </a:r>
                <a:r>
                  <a:rPr lang="en-US" sz="2200" dirty="0" smtClean="0"/>
                  <a:t>for </a:t>
                </a:r>
                <a:r>
                  <a:rPr lang="en-US" sz="2200" dirty="0"/>
                  <a:t>the onboard battery bank. </a:t>
                </a:r>
              </a:p>
              <a:p>
                <a:pPr marL="402336" lvl="1" indent="0">
                  <a:buNone/>
                </a:pPr>
                <a:r>
                  <a:rPr lang="en-US" sz="2000" dirty="0" smtClean="0"/>
                  <a:t>	</a:t>
                </a:r>
                <a:r>
                  <a:rPr lang="en-US" dirty="0" smtClean="0"/>
                  <a:t>Life </a:t>
                </a:r>
                <a:r>
                  <a:rPr lang="en-US" dirty="0"/>
                  <a:t>of the system </a:t>
                </a:r>
                <a:r>
                  <a:rPr lang="en-US" dirty="0" smtClean="0"/>
                  <a:t>&gt; Payback period</a:t>
                </a:r>
                <a:endParaRPr lang="en-US" sz="2000" dirty="0" smtClean="0"/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sz="2200" dirty="0" smtClean="0"/>
                  <a:t>Gross savings </a:t>
                </a:r>
                <a:r>
                  <a:rPr lang="en-US" sz="2200" dirty="0"/>
                  <a:t>per kWh per </a:t>
                </a:r>
                <a:r>
                  <a:rPr lang="en-US" sz="2200" dirty="0" smtClean="0"/>
                  <a:t>year </a:t>
                </a:r>
              </a:p>
              <a:p>
                <a:pPr marL="109728" indent="0">
                  <a:buNone/>
                </a:pP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43808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438086"/>
                            </a:solidFill>
                            <a:latin typeface="Cambria Math"/>
                          </a:rPr>
                          <m:t>20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  <m:t>𝑐𝑒𝑛𝑡𝑠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  <m:t>𝑘𝑊h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438086"/>
                            </a:solidFill>
                            <a:latin typeface="Cambria Math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438086"/>
                            </a:solidFill>
                          </a:rPr>
                          <m:t>6 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  <m:t>𝑐𝑒𝑛𝑡𝑠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438086"/>
                                </a:solidFill>
                                <a:latin typeface="Cambria Math"/>
                              </a:rPr>
                              <m:t>𝑘𝑊h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438086"/>
                        </a:solidFill>
                        <a:latin typeface="Cambria Math"/>
                        <a:ea typeface="Cambria Math"/>
                      </a:rPr>
                      <m:t>×18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438086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438086"/>
                            </a:solidFill>
                            <a:latin typeface="Cambria Math"/>
                            <a:ea typeface="Cambria Math"/>
                          </a:rPr>
                          <m:t>𝑐𝑦𝑐𝑙𝑒𝑠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438086"/>
                            </a:solidFill>
                            <a:latin typeface="Cambria Math"/>
                            <a:ea typeface="Cambria Math"/>
                          </a:rPr>
                          <m:t>𝑑𝑎𝑦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438086"/>
                        </a:solidFill>
                        <a:latin typeface="Cambria Math"/>
                        <a:ea typeface="Cambria Math"/>
                      </a:rPr>
                      <m:t>×365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438086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438086"/>
                            </a:solidFill>
                            <a:latin typeface="Cambria Math"/>
                            <a:ea typeface="Cambria Math"/>
                          </a:rPr>
                          <m:t>𝑑𝑎𝑦𝑠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438086"/>
                            </a:solidFill>
                            <a:latin typeface="Cambria Math"/>
                            <a:ea typeface="Cambria Math"/>
                          </a:rPr>
                          <m:t>𝑦𝑟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438086"/>
                        </a:solidFill>
                        <a:latin typeface="Cambria Math"/>
                        <a:ea typeface="Cambria Math"/>
                      </a:rPr>
                      <m:t>≈$920</m:t>
                    </m:r>
                  </m:oMath>
                </a14:m>
                <a:r>
                  <a:rPr lang="en-US" sz="2000" b="0" dirty="0" smtClean="0">
                    <a:solidFill>
                      <a:srgbClr val="438086"/>
                    </a:solidFill>
                  </a:rPr>
                  <a:t>/kWh-</a:t>
                </a:r>
                <a:r>
                  <a:rPr lang="en-US" sz="2000" b="0" dirty="0" err="1" smtClean="0">
                    <a:solidFill>
                      <a:srgbClr val="438086"/>
                    </a:solidFill>
                  </a:rPr>
                  <a:t>yr</a:t>
                </a:r>
                <a:endParaRPr lang="en-US" sz="2000" dirty="0" smtClean="0">
                  <a:solidFill>
                    <a:srgbClr val="438086"/>
                  </a:solidFill>
                </a:endParaRPr>
              </a:p>
              <a:p>
                <a:pPr marL="109728" indent="0">
                  <a:buNone/>
                </a:pPr>
                <a:r>
                  <a:rPr lang="en-US" sz="2200" dirty="0">
                    <a:solidFill>
                      <a:srgbClr val="438086"/>
                    </a:solidFill>
                  </a:rPr>
                  <a:t>	</a:t>
                </a:r>
                <a:r>
                  <a:rPr lang="en-US" sz="2200" dirty="0">
                    <a:solidFill>
                      <a:srgbClr val="438086"/>
                    </a:solidFill>
                    <a:latin typeface="Calibri"/>
                  </a:rPr>
                  <a:t> ≈</a:t>
                </a:r>
                <a:r>
                  <a:rPr lang="en-US" sz="2200" dirty="0" smtClean="0">
                    <a:solidFill>
                      <a:srgbClr val="438086"/>
                    </a:solidFill>
                  </a:rPr>
                  <a:t> $1.8 million/year for entire battery bank</a:t>
                </a:r>
              </a:p>
              <a:p>
                <a:pPr marL="566928" indent="-457200">
                  <a:buFont typeface="+mj-lt"/>
                  <a:buAutoNum type="arabicPeriod" startAt="3"/>
                </a:pPr>
                <a:r>
                  <a:rPr lang="en-US" sz="2200" dirty="0"/>
                  <a:t>P</a:t>
                </a:r>
                <a:r>
                  <a:rPr lang="en-US" sz="2200" dirty="0" smtClean="0"/>
                  <a:t>ayback period (discount rate of 5%)</a:t>
                </a:r>
              </a:p>
              <a:p>
                <a:pPr marL="566928" indent="-457200">
                  <a:buFont typeface="+mj-lt"/>
                  <a:buAutoNum type="arabicPeriod" startAt="3"/>
                </a:pPr>
                <a:endParaRPr lang="en-US" sz="2200" dirty="0" smtClean="0"/>
              </a:p>
              <a:p>
                <a:pPr lvl="1"/>
                <a:endParaRPr lang="en-US" sz="2200" dirty="0" smtClean="0"/>
              </a:p>
              <a:p>
                <a:pPr lvl="1"/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800100"/>
                <a:ext cx="8229600" cy="3714750"/>
              </a:xfrm>
              <a:blipFill rotWithShape="1">
                <a:blip r:embed="rId2"/>
                <a:stretch>
                  <a:fillRect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3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Payback of Three Lithium-ion Chemistries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099"/>
            <a:ext cx="8229600" cy="4223963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/>
              <a:t>L</a:t>
            </a:r>
            <a:r>
              <a:rPr lang="en-US" sz="2300" dirty="0" smtClean="0"/>
              <a:t>ithium </a:t>
            </a:r>
            <a:r>
              <a:rPr lang="en-US" sz="2300" dirty="0"/>
              <a:t>iron phosphate (LFP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Lithium </a:t>
            </a:r>
            <a:r>
              <a:rPr lang="en-US" sz="2300" dirty="0"/>
              <a:t>nickel manganese cobalt oxide (NMC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Lithium titanium </a:t>
            </a:r>
            <a:r>
              <a:rPr lang="en-US" sz="2300" dirty="0"/>
              <a:t>oxide (LTO</a:t>
            </a:r>
            <a:r>
              <a:rPr lang="en-US" sz="2300" dirty="0" smtClean="0"/>
              <a:t>)</a:t>
            </a:r>
          </a:p>
          <a:p>
            <a:pPr lvl="1"/>
            <a:r>
              <a:rPr lang="en-US" sz="2300" dirty="0" smtClean="0"/>
              <a:t>LFP</a:t>
            </a:r>
          </a:p>
          <a:p>
            <a:pPr lvl="2"/>
            <a:r>
              <a:rPr lang="en-US" sz="2100" dirty="0"/>
              <a:t>Lowest cycle life = 3000 cycles</a:t>
            </a:r>
          </a:p>
          <a:p>
            <a:pPr lvl="2"/>
            <a:r>
              <a:rPr lang="en-US" sz="2100" dirty="0" smtClean="0"/>
              <a:t>Least </a:t>
            </a:r>
            <a:r>
              <a:rPr lang="en-US" sz="2100" dirty="0"/>
              <a:t>expensive </a:t>
            </a:r>
            <a:r>
              <a:rPr lang="en-US" sz="2100" dirty="0" smtClean="0"/>
              <a:t> = $700/kWh</a:t>
            </a:r>
          </a:p>
          <a:p>
            <a:pPr lvl="2"/>
            <a:r>
              <a:rPr lang="en-US" sz="2100" dirty="0" smtClean="0"/>
              <a:t>LFP is </a:t>
            </a:r>
            <a:r>
              <a:rPr lang="en-US" sz="2100" dirty="0"/>
              <a:t>often thought </a:t>
            </a:r>
            <a:r>
              <a:rPr lang="en-US" sz="2100" dirty="0" smtClean="0"/>
              <a:t>of as the safest</a:t>
            </a:r>
          </a:p>
          <a:p>
            <a:pPr lvl="1"/>
            <a:r>
              <a:rPr lang="en-US" sz="2300" dirty="0" smtClean="0"/>
              <a:t>NMC </a:t>
            </a:r>
          </a:p>
          <a:p>
            <a:pPr lvl="2"/>
            <a:r>
              <a:rPr lang="en-US" sz="2100" dirty="0" smtClean="0"/>
              <a:t>Higher cycle life = 8000 cycles</a:t>
            </a:r>
          </a:p>
          <a:p>
            <a:pPr lvl="2"/>
            <a:r>
              <a:rPr lang="en-US" sz="2100" dirty="0" smtClean="0"/>
              <a:t>Cost = </a:t>
            </a:r>
            <a:r>
              <a:rPr lang="en-US" sz="2100" dirty="0"/>
              <a:t>$</a:t>
            </a:r>
            <a:r>
              <a:rPr lang="en-US" sz="2100" dirty="0" smtClean="0"/>
              <a:t>900/kWh</a:t>
            </a:r>
          </a:p>
          <a:p>
            <a:pPr lvl="2"/>
            <a:r>
              <a:rPr lang="en-US" sz="2100" dirty="0"/>
              <a:t>Highest energy density </a:t>
            </a:r>
            <a:endParaRPr lang="en-US" sz="2100" dirty="0" smtClean="0"/>
          </a:p>
          <a:p>
            <a:pPr lvl="1"/>
            <a:r>
              <a:rPr lang="en-US" sz="2500" dirty="0" smtClean="0"/>
              <a:t>LTO</a:t>
            </a:r>
          </a:p>
          <a:p>
            <a:pPr lvl="2"/>
            <a:r>
              <a:rPr lang="en-US" sz="2100" dirty="0" smtClean="0"/>
              <a:t>Highest cycle life = 20000</a:t>
            </a:r>
          </a:p>
          <a:p>
            <a:pPr lvl="2"/>
            <a:r>
              <a:rPr lang="en-US" sz="2100" dirty="0" smtClean="0"/>
              <a:t>Highest cost = $1500/kWh</a:t>
            </a:r>
          </a:p>
          <a:p>
            <a:pPr lvl="2"/>
            <a:r>
              <a:rPr lang="en-US" sz="2100" dirty="0" smtClean="0"/>
              <a:t>Least energy dense</a:t>
            </a:r>
            <a:endParaRPr lang="en-US" sz="2100" dirty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484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LFP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18745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Payback achieved but drops DOD down to 25%</a:t>
            </a:r>
          </a:p>
          <a:p>
            <a:r>
              <a:rPr lang="en-US" sz="2000" dirty="0" smtClean="0"/>
              <a:t>At 25% DOD, cycle life at 41,600, </a:t>
            </a:r>
            <a:r>
              <a:rPr lang="en-US" sz="2000" dirty="0"/>
              <a:t>10¢/</a:t>
            </a:r>
            <a:r>
              <a:rPr lang="en-US" sz="2000" dirty="0" smtClean="0"/>
              <a:t>kWh-cycle</a:t>
            </a:r>
            <a:endParaRPr lang="en-US" sz="2000" dirty="0"/>
          </a:p>
          <a:p>
            <a:r>
              <a:rPr lang="en-US" sz="2000" dirty="0" smtClean="0"/>
              <a:t>Six </a:t>
            </a:r>
            <a:r>
              <a:rPr lang="en-US" sz="2000" dirty="0"/>
              <a:t>years </a:t>
            </a:r>
            <a:r>
              <a:rPr lang="en-US" sz="2000" dirty="0" smtClean="0"/>
              <a:t>to payback (where </a:t>
            </a:r>
            <a:r>
              <a:rPr lang="en-US" sz="2000" dirty="0"/>
              <a:t>the red battery life curve crosses the blue payback </a:t>
            </a:r>
            <a:r>
              <a:rPr lang="en-US" sz="2000" dirty="0" smtClean="0"/>
              <a:t>curve)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25% DOD would </a:t>
            </a:r>
            <a:r>
              <a:rPr lang="en-US" sz="2000" dirty="0" smtClean="0"/>
              <a:t>lead to a 8,000kWh battery bank</a:t>
            </a:r>
          </a:p>
          <a:p>
            <a:pPr lvl="1"/>
            <a:endParaRPr lang="en-US" sz="220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233220"/>
              </p:ext>
            </p:extLst>
          </p:nvPr>
        </p:nvGraphicFramePr>
        <p:xfrm>
          <a:off x="1600200" y="2514600"/>
          <a:ext cx="6400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6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NMC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1851660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I</a:t>
            </a:r>
            <a:r>
              <a:rPr lang="en-US" sz="2200" dirty="0" smtClean="0"/>
              <a:t>mpressive payback at 45% DOD</a:t>
            </a:r>
          </a:p>
          <a:p>
            <a:r>
              <a:rPr lang="en-US" sz="2200" dirty="0"/>
              <a:t>At </a:t>
            </a:r>
            <a:r>
              <a:rPr lang="en-US" sz="2200" dirty="0" smtClean="0"/>
              <a:t>45% </a:t>
            </a:r>
            <a:r>
              <a:rPr lang="en-US" sz="2200" dirty="0"/>
              <a:t>DOD, cycle life at </a:t>
            </a:r>
            <a:r>
              <a:rPr lang="en-US" sz="2200" dirty="0" smtClean="0"/>
              <a:t>27,000</a:t>
            </a:r>
            <a:r>
              <a:rPr lang="en-US" sz="2200" dirty="0"/>
              <a:t>, 10¢/</a:t>
            </a:r>
            <a:r>
              <a:rPr lang="en-US" sz="2200" dirty="0" smtClean="0"/>
              <a:t>kWh-cycle</a:t>
            </a:r>
          </a:p>
          <a:p>
            <a:r>
              <a:rPr lang="en-US" sz="2200" dirty="0" smtClean="0"/>
              <a:t>Three and a half years to payback </a:t>
            </a:r>
          </a:p>
          <a:p>
            <a:r>
              <a:rPr lang="en-US" sz="2200" dirty="0" smtClean="0"/>
              <a:t>The 45% </a:t>
            </a:r>
            <a:r>
              <a:rPr lang="en-US" sz="2200" dirty="0"/>
              <a:t>DOD </a:t>
            </a:r>
            <a:r>
              <a:rPr lang="en-US" sz="2200" dirty="0" smtClean="0"/>
              <a:t>leads to a 4,400kWh battery bank.  NMC’s energy density means a smaller bank vs LFP or LTO at the same size</a:t>
            </a:r>
          </a:p>
          <a:p>
            <a:pPr lvl="1"/>
            <a:endParaRPr lang="en-US" sz="22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447422"/>
              </p:ext>
            </p:extLst>
          </p:nvPr>
        </p:nvGraphicFramePr>
        <p:xfrm>
          <a:off x="1600200" y="2514600"/>
          <a:ext cx="6400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6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LTO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1859280"/>
          </a:xfrm>
        </p:spPr>
        <p:txBody>
          <a:bodyPr>
            <a:norm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mpressive payback at 80% DOD</a:t>
            </a:r>
          </a:p>
          <a:p>
            <a:r>
              <a:rPr lang="en-US" sz="2000" dirty="0"/>
              <a:t>At </a:t>
            </a:r>
            <a:r>
              <a:rPr lang="en-US" sz="2000" dirty="0" smtClean="0"/>
              <a:t>80% </a:t>
            </a:r>
            <a:r>
              <a:rPr lang="en-US" sz="2000" dirty="0"/>
              <a:t>DOD, cycle life at </a:t>
            </a:r>
            <a:r>
              <a:rPr lang="en-US" sz="2000" dirty="0" smtClean="0"/>
              <a:t>24,000</a:t>
            </a:r>
            <a:r>
              <a:rPr lang="en-US" sz="2000" dirty="0"/>
              <a:t>, </a:t>
            </a:r>
            <a:r>
              <a:rPr lang="en-US" sz="2000" dirty="0" smtClean="0"/>
              <a:t>11¢/</a:t>
            </a:r>
            <a:r>
              <a:rPr lang="en-US" sz="2000" dirty="0"/>
              <a:t>kWh-cycle  </a:t>
            </a:r>
            <a:endParaRPr lang="en-US" sz="2000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ayback in just over three years, the fastest of the three</a:t>
            </a:r>
          </a:p>
          <a:p>
            <a:r>
              <a:rPr lang="en-US" sz="2000" dirty="0" smtClean="0"/>
              <a:t>The 80% </a:t>
            </a:r>
            <a:r>
              <a:rPr lang="en-US" sz="2000" dirty="0"/>
              <a:t>DOD would </a:t>
            </a:r>
            <a:r>
              <a:rPr lang="en-US" sz="2000" dirty="0" smtClean="0"/>
              <a:t>lead to a 2,500kWh battery bank</a:t>
            </a:r>
            <a:endParaRPr lang="en-US" sz="22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157323"/>
              </p:ext>
            </p:extLst>
          </p:nvPr>
        </p:nvGraphicFramePr>
        <p:xfrm>
          <a:off x="1600200" y="2514600"/>
          <a:ext cx="6400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2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Dividends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351504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Battery pack replacements:</a:t>
            </a:r>
          </a:p>
          <a:p>
            <a:pPr lvl="1"/>
            <a:r>
              <a:rPr lang="en-US" sz="2000" dirty="0"/>
              <a:t>Fairly </a:t>
            </a:r>
            <a:r>
              <a:rPr lang="en-US" sz="2000" dirty="0" smtClean="0"/>
              <a:t>frequent  </a:t>
            </a:r>
            <a:endParaRPr lang="en-US" sz="2000" dirty="0"/>
          </a:p>
          <a:p>
            <a:pPr lvl="1"/>
            <a:r>
              <a:rPr lang="en-US" sz="2000" dirty="0" smtClean="0"/>
              <a:t>The first pack pays off the shore power charging system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ubsequent battery pack replacements achieve significant savings</a:t>
            </a:r>
          </a:p>
          <a:p>
            <a:pPr lvl="1"/>
            <a:r>
              <a:rPr lang="en-US" sz="2000" dirty="0" smtClean="0"/>
              <a:t>Example LTO system at 80% DOD after initial payback</a:t>
            </a:r>
          </a:p>
          <a:p>
            <a:pPr lvl="2"/>
            <a:r>
              <a:rPr lang="en-US" sz="1800" dirty="0" smtClean="0"/>
              <a:t>Operating another 30 years replacing batteries every 3 years</a:t>
            </a:r>
          </a:p>
          <a:p>
            <a:pPr lvl="2"/>
            <a:r>
              <a:rPr lang="en-US" sz="1800" dirty="0" smtClean="0"/>
              <a:t>Saves $590,000/year</a:t>
            </a:r>
          </a:p>
          <a:p>
            <a:pPr lvl="2"/>
            <a:r>
              <a:rPr lang="en-US" sz="1800" dirty="0" smtClean="0"/>
              <a:t>Total of $17.7 million. </a:t>
            </a:r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794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True Challenge: Shore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37147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Assuming a full charge in 20 minutes to meet schedule, the shore power charging system would need to supply 6000kW</a:t>
            </a:r>
            <a:r>
              <a:rPr lang="en-US" sz="2400" dirty="0"/>
              <a:t>:</a:t>
            </a:r>
            <a:endParaRPr lang="en-US" sz="2400" dirty="0" smtClean="0"/>
          </a:p>
          <a:p>
            <a:pPr lvl="1"/>
            <a:r>
              <a:rPr lang="en-US" sz="2200" dirty="0" smtClean="0"/>
              <a:t>833A at 4160V 3ph or </a:t>
            </a:r>
          </a:p>
          <a:p>
            <a:pPr lvl="1"/>
            <a:r>
              <a:rPr lang="en-US" sz="2200" dirty="0" smtClean="0"/>
              <a:t>317A at 11kV 3ph</a:t>
            </a:r>
          </a:p>
          <a:p>
            <a:pPr lvl="1"/>
            <a:r>
              <a:rPr lang="en-US" sz="2200" dirty="0" smtClean="0"/>
              <a:t>Very significant level of power</a:t>
            </a:r>
          </a:p>
          <a:p>
            <a:r>
              <a:rPr lang="en-US" sz="2400" dirty="0" smtClean="0"/>
              <a:t>Too dangerous for direct interaction by vessel crew.</a:t>
            </a:r>
          </a:p>
          <a:p>
            <a:r>
              <a:rPr lang="en-US" sz="2400" dirty="0" smtClean="0"/>
              <a:t>Limited turnaround requires automated connection</a:t>
            </a:r>
          </a:p>
          <a:p>
            <a:r>
              <a:rPr lang="en-US" sz="2400" dirty="0" smtClean="0"/>
              <a:t>Until recently, no available solutions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412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Initial Advances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2343152"/>
          </a:xfrm>
        </p:spPr>
        <p:txBody>
          <a:bodyPr>
            <a:normAutofit/>
          </a:bodyPr>
          <a:lstStyle/>
          <a:p>
            <a:r>
              <a:rPr lang="en-US" sz="2400" dirty="0"/>
              <a:t>Siemens, </a:t>
            </a:r>
            <a:r>
              <a:rPr lang="en-US" sz="2400" dirty="0" err="1"/>
              <a:t>Cavotec</a:t>
            </a:r>
            <a:r>
              <a:rPr lang="en-US" sz="2400" dirty="0"/>
              <a:t>, and </a:t>
            </a:r>
            <a:r>
              <a:rPr lang="en-US" sz="2400" dirty="0" err="1"/>
              <a:t>Corvus</a:t>
            </a:r>
            <a:r>
              <a:rPr lang="en-US" sz="2400" dirty="0"/>
              <a:t> </a:t>
            </a:r>
            <a:r>
              <a:rPr lang="en-US" sz="2400" dirty="0" smtClean="0"/>
              <a:t>Energy: </a:t>
            </a:r>
          </a:p>
          <a:p>
            <a:pPr lvl="1"/>
            <a:r>
              <a:rPr lang="en-US" sz="2000" dirty="0" smtClean="0"/>
              <a:t>Technical leap with </a:t>
            </a:r>
            <a:r>
              <a:rPr lang="en-US" sz="2000" dirty="0"/>
              <a:t>the car ferry the Ampere in </a:t>
            </a:r>
            <a:r>
              <a:rPr lang="en-US" sz="2000" dirty="0" smtClean="0"/>
              <a:t>Norway</a:t>
            </a:r>
            <a:endParaRPr lang="en-US" sz="1800" dirty="0" smtClean="0"/>
          </a:p>
          <a:p>
            <a:pPr lvl="1"/>
            <a:r>
              <a:rPr lang="en-US" sz="2000" dirty="0" smtClean="0"/>
              <a:t>Two different forms of shore power charging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direct involvement of the </a:t>
            </a:r>
            <a:r>
              <a:rPr lang="en-US" sz="2000" dirty="0" smtClean="0"/>
              <a:t>crew</a:t>
            </a:r>
          </a:p>
          <a:p>
            <a:pPr lvl="1"/>
            <a:r>
              <a:rPr lang="en-US" sz="2000" dirty="0" smtClean="0"/>
              <a:t>Quick and safe connections</a:t>
            </a:r>
          </a:p>
          <a:p>
            <a:pPr lvl="1"/>
            <a:r>
              <a:rPr lang="en-US" sz="2000" dirty="0" smtClean="0"/>
              <a:t>But, not capable of charge rates for our application</a:t>
            </a:r>
          </a:p>
        </p:txBody>
      </p:sp>
      <p:pic>
        <p:nvPicPr>
          <p:cNvPr id="1026" name="Picture 2" descr="C:\Will\non-Project\whitepaper\images\Ampere_Fjellstr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43252"/>
            <a:ext cx="4857750" cy="145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836" y="0"/>
            <a:ext cx="8229600" cy="79859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371475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Advantages of lithium-ion batteries for marine applications</a:t>
            </a:r>
          </a:p>
          <a:p>
            <a:pPr lvl="1"/>
            <a:r>
              <a:rPr lang="en-US" sz="2200" dirty="0" smtClean="0"/>
              <a:t>High energy density</a:t>
            </a:r>
          </a:p>
          <a:p>
            <a:pPr lvl="1"/>
            <a:r>
              <a:rPr lang="en-US" sz="2200" dirty="0" smtClean="0"/>
              <a:t>High power </a:t>
            </a:r>
            <a:r>
              <a:rPr lang="en-US" sz="2200" dirty="0"/>
              <a:t>d</a:t>
            </a:r>
            <a:r>
              <a:rPr lang="en-US" sz="2200" dirty="0" smtClean="0"/>
              <a:t>ensity</a:t>
            </a:r>
          </a:p>
          <a:p>
            <a:pPr lvl="1"/>
            <a:r>
              <a:rPr lang="en-US" sz="2200" dirty="0" smtClean="0"/>
              <a:t>High </a:t>
            </a:r>
            <a:r>
              <a:rPr lang="en-US" sz="2200" dirty="0"/>
              <a:t>c</a:t>
            </a:r>
            <a:r>
              <a:rPr lang="en-US" sz="2200" dirty="0" smtClean="0"/>
              <a:t>ycle </a:t>
            </a:r>
            <a:r>
              <a:rPr lang="en-US" sz="2200" dirty="0"/>
              <a:t>l</a:t>
            </a:r>
            <a:r>
              <a:rPr lang="en-US" sz="2200" dirty="0" smtClean="0"/>
              <a:t>ife</a:t>
            </a:r>
          </a:p>
          <a:p>
            <a:pPr lvl="1"/>
            <a:r>
              <a:rPr lang="en-US" sz="2200" dirty="0"/>
              <a:t>R</a:t>
            </a:r>
            <a:r>
              <a:rPr lang="en-US" sz="2200" dirty="0" smtClean="0"/>
              <a:t>edundancy = safety</a:t>
            </a:r>
          </a:p>
          <a:p>
            <a:pPr lvl="1"/>
            <a:r>
              <a:rPr lang="en-US" sz="2200" dirty="0" smtClean="0"/>
              <a:t>Increased efficiency</a:t>
            </a:r>
          </a:p>
          <a:p>
            <a:pPr lvl="2"/>
            <a:r>
              <a:rPr lang="en-US" sz="2000" dirty="0" smtClean="0"/>
              <a:t>Optimized load on diesel engines</a:t>
            </a:r>
          </a:p>
          <a:p>
            <a:pPr lvl="2"/>
            <a:r>
              <a:rPr lang="en-US" sz="2000" dirty="0" smtClean="0"/>
              <a:t>Excels with highly variable loads, dynamic positioning (DP)</a:t>
            </a:r>
          </a:p>
          <a:p>
            <a:pPr lvl="1"/>
            <a:r>
              <a:rPr lang="en-US" sz="2200" dirty="0" smtClean="0"/>
              <a:t>Reduced emissions</a:t>
            </a:r>
          </a:p>
          <a:p>
            <a:pPr lvl="1"/>
            <a:r>
              <a:rPr lang="en-US" sz="2200" dirty="0" smtClean="0"/>
              <a:t>Increased compliance within an Emission Control Area (ECA)</a:t>
            </a:r>
          </a:p>
          <a:p>
            <a:pPr lvl="1"/>
            <a:r>
              <a:rPr lang="en-US" sz="2200" dirty="0" smtClean="0"/>
              <a:t>Reduced carbon emissions taxes or</a:t>
            </a:r>
          </a:p>
          <a:p>
            <a:pPr lvl="1"/>
            <a:r>
              <a:rPr lang="en-US" sz="2200" dirty="0" smtClean="0"/>
              <a:t>Increased carbon emissions credits</a:t>
            </a:r>
          </a:p>
          <a:p>
            <a:pPr lvl="1"/>
            <a:r>
              <a:rPr lang="en-US" sz="2200" dirty="0" smtClean="0"/>
              <a:t>Compatibility with solar or wind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417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</a:t>
            </a:r>
            <a:r>
              <a:rPr lang="en-US" sz="2800" dirty="0" smtClean="0"/>
              <a:t>Significant Advances on </a:t>
            </a:r>
            <a:r>
              <a:rPr lang="en-US" sz="2800" dirty="0"/>
              <a:t>the H</a:t>
            </a:r>
            <a:r>
              <a:rPr lang="en-US" sz="2800" dirty="0" smtClean="0"/>
              <a:t>orizon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217932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dirty="0" smtClean="0"/>
              <a:t>ABB </a:t>
            </a:r>
            <a:r>
              <a:rPr lang="en-US" sz="2400" dirty="0"/>
              <a:t>and Plan B Energy Storage </a:t>
            </a:r>
            <a:r>
              <a:rPr lang="en-US" sz="2400" dirty="0" smtClean="0"/>
              <a:t>(PBES):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wo new </a:t>
            </a:r>
            <a:r>
              <a:rPr lang="en-US" sz="2200" dirty="0" err="1" smtClean="0"/>
              <a:t>Scandlines</a:t>
            </a:r>
            <a:r>
              <a:rPr lang="en-US" sz="2200" dirty="0" smtClean="0"/>
              <a:t> </a:t>
            </a:r>
            <a:r>
              <a:rPr lang="en-US" sz="2200" dirty="0"/>
              <a:t>Helsingborg-</a:t>
            </a:r>
            <a:r>
              <a:rPr lang="en-US" sz="2200" dirty="0" err="1"/>
              <a:t>Helsingör</a:t>
            </a:r>
            <a:r>
              <a:rPr lang="en-US" sz="2200" dirty="0"/>
              <a:t> </a:t>
            </a:r>
            <a:r>
              <a:rPr lang="en-US" sz="2200" dirty="0" smtClean="0"/>
              <a:t>ferries</a:t>
            </a:r>
          </a:p>
          <a:p>
            <a:pPr lvl="1"/>
            <a:r>
              <a:rPr lang="en-US" sz="2000" dirty="0" smtClean="0"/>
              <a:t>4.16MWh of onboard batteries</a:t>
            </a:r>
          </a:p>
          <a:p>
            <a:pPr lvl="1"/>
            <a:r>
              <a:rPr lang="en-US" sz="2000" dirty="0" smtClean="0"/>
              <a:t>In service by late 2017</a:t>
            </a:r>
          </a:p>
          <a:p>
            <a:r>
              <a:rPr lang="en-US" sz="2200" dirty="0" smtClean="0"/>
              <a:t>An ABB robot makes the medium voltage shore power connections</a:t>
            </a:r>
          </a:p>
          <a:p>
            <a:r>
              <a:rPr lang="en-US" sz="2200" dirty="0" smtClean="0"/>
              <a:t>10kV, </a:t>
            </a:r>
            <a:r>
              <a:rPr lang="en-US" sz="2200" dirty="0"/>
              <a:t>1200kWh in up to 5.5 </a:t>
            </a:r>
            <a:r>
              <a:rPr lang="en-US" sz="2200" dirty="0" smtClean="0"/>
              <a:t>minutes, 10MW </a:t>
            </a:r>
            <a:r>
              <a:rPr lang="en-US" sz="2200" dirty="0"/>
              <a:t>rate.</a:t>
            </a:r>
          </a:p>
          <a:p>
            <a:endParaRPr lang="en-US" sz="2200" dirty="0" smtClean="0"/>
          </a:p>
        </p:txBody>
      </p:sp>
      <p:pic>
        <p:nvPicPr>
          <p:cNvPr id="1026" name="Picture 2" descr="S:\R16311\Payback_Lion_PacNW_Ferries_whitepaper\images\ShoreConnectionRobot_t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5" y="2932456"/>
            <a:ext cx="4692646" cy="20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4" y="4923960"/>
            <a:ext cx="27222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</a:t>
            </a:r>
            <a:r>
              <a:rPr lang="en-US" sz="800" dirty="0"/>
              <a:t>courtesy  Jan-Erik </a:t>
            </a:r>
            <a:r>
              <a:rPr lang="en-US" sz="800" dirty="0" err="1" smtClean="0"/>
              <a:t>Räsänen</a:t>
            </a:r>
            <a:r>
              <a:rPr lang="en-US" sz="800" dirty="0" smtClean="0"/>
              <a:t>, ABB Marine Finland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690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More Significant Advances on the Horizon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2636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dirty="0" err="1" smtClean="0"/>
              <a:t>Wartsila</a:t>
            </a:r>
            <a:r>
              <a:rPr lang="en-US" sz="2200" dirty="0" smtClean="0"/>
              <a:t> and </a:t>
            </a:r>
            <a:r>
              <a:rPr lang="en-US" sz="2200" dirty="0" err="1" smtClean="0"/>
              <a:t>Cavotec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Magnetic </a:t>
            </a:r>
            <a:r>
              <a:rPr lang="en-US" sz="2200" dirty="0"/>
              <a:t>resonance coupling </a:t>
            </a:r>
            <a:r>
              <a:rPr lang="en-US" sz="2200" dirty="0" smtClean="0"/>
              <a:t>concept</a:t>
            </a:r>
          </a:p>
          <a:p>
            <a:pPr lvl="1"/>
            <a:r>
              <a:rPr lang="en-US" sz="2000" dirty="0" smtClean="0"/>
              <a:t>No connection required  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igh </a:t>
            </a:r>
            <a:r>
              <a:rPr lang="en-US" sz="2000" dirty="0"/>
              <a:t>frequency AC </a:t>
            </a:r>
            <a:endParaRPr lang="en-US" sz="2000" dirty="0" smtClean="0"/>
          </a:p>
          <a:p>
            <a:pPr lvl="1"/>
            <a:r>
              <a:rPr lang="en-US" sz="2000" dirty="0" smtClean="0"/>
              <a:t>Inductive charging across </a:t>
            </a:r>
            <a:r>
              <a:rPr lang="en-US" sz="2000" dirty="0"/>
              <a:t>short air </a:t>
            </a:r>
            <a:r>
              <a:rPr lang="en-US" sz="2000" dirty="0" smtClean="0"/>
              <a:t>gap</a:t>
            </a:r>
          </a:p>
          <a:p>
            <a:pPr lvl="2"/>
            <a:r>
              <a:rPr lang="en-US" sz="1800" dirty="0" smtClean="0"/>
              <a:t>two transformer </a:t>
            </a:r>
            <a:r>
              <a:rPr lang="en-US" sz="1800" dirty="0"/>
              <a:t>coils, </a:t>
            </a:r>
            <a:r>
              <a:rPr lang="en-US" sz="1800" dirty="0" smtClean="0"/>
              <a:t>on </a:t>
            </a:r>
            <a:r>
              <a:rPr lang="en-US" sz="1800" dirty="0"/>
              <a:t>shore and </a:t>
            </a:r>
            <a:r>
              <a:rPr lang="en-US" sz="1800" dirty="0" smtClean="0"/>
              <a:t>on vessel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lso will allow </a:t>
            </a:r>
            <a:r>
              <a:rPr lang="en-US" sz="2000" dirty="0"/>
              <a:t>high rate medium voltage </a:t>
            </a:r>
            <a:r>
              <a:rPr lang="en-US" sz="2000" dirty="0" smtClean="0"/>
              <a:t>charging</a:t>
            </a:r>
          </a:p>
        </p:txBody>
      </p:sp>
    </p:spTree>
    <p:extLst>
      <p:ext uri="{BB962C8B-B14F-4D97-AF65-F5344CB8AC3E}">
        <p14:creationId xmlns:p14="http://schemas.microsoft.com/office/powerpoint/2010/main" val="27468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4229100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The current state </a:t>
            </a:r>
            <a:r>
              <a:rPr lang="en-US" sz="1800" dirty="0" smtClean="0"/>
              <a:t>of lithium-ion </a:t>
            </a:r>
            <a:r>
              <a:rPr lang="en-US" sz="1800" dirty="0"/>
              <a:t>battery technology </a:t>
            </a:r>
            <a:r>
              <a:rPr lang="en-US" sz="1800" dirty="0" smtClean="0"/>
              <a:t>can achieve </a:t>
            </a:r>
            <a:r>
              <a:rPr lang="en-US" sz="1800" dirty="0"/>
              <a:t>a </a:t>
            </a:r>
            <a:r>
              <a:rPr lang="en-US" sz="1800" dirty="0" smtClean="0"/>
              <a:t>watershed </a:t>
            </a:r>
            <a:r>
              <a:rPr lang="en-US" sz="1800" dirty="0"/>
              <a:t>event in the marine </a:t>
            </a:r>
            <a:r>
              <a:rPr lang="en-US" sz="1800" dirty="0" smtClean="0"/>
              <a:t>world.  </a:t>
            </a:r>
          </a:p>
          <a:p>
            <a:pPr lvl="0"/>
            <a:r>
              <a:rPr lang="en-US" sz="1800" dirty="0" smtClean="0"/>
              <a:t>Increased safety, energy capacity, and cycle life is provided at reduced cost.  </a:t>
            </a:r>
          </a:p>
          <a:p>
            <a:pPr lvl="0"/>
            <a:r>
              <a:rPr lang="en-US" sz="1800" dirty="0" smtClean="0"/>
              <a:t>Replacing diesel electricity with battery-stored shore power yields rapid payback. </a:t>
            </a:r>
          </a:p>
          <a:p>
            <a:pPr lvl="0"/>
            <a:r>
              <a:rPr lang="en-US" sz="1800" dirty="0" smtClean="0"/>
              <a:t>The lone remaining challenge </a:t>
            </a:r>
            <a:r>
              <a:rPr lang="en-US" sz="1800" dirty="0"/>
              <a:t>will soon fall by the wayside, that </a:t>
            </a:r>
            <a:r>
              <a:rPr lang="en-US" sz="1800" dirty="0" smtClean="0"/>
              <a:t>being the </a:t>
            </a:r>
            <a:r>
              <a:rPr lang="en-US" sz="1800" dirty="0"/>
              <a:t>limitation of shore power charging systems.</a:t>
            </a:r>
          </a:p>
          <a:p>
            <a:pPr lvl="0"/>
            <a:r>
              <a:rPr lang="en-US" sz="1800" dirty="0" smtClean="0"/>
              <a:t>The </a:t>
            </a:r>
            <a:r>
              <a:rPr lang="en-US" sz="1800" dirty="0"/>
              <a:t>ferry fleets and other </a:t>
            </a:r>
            <a:r>
              <a:rPr lang="en-US" sz="1800" dirty="0" smtClean="0"/>
              <a:t>short-haul </a:t>
            </a:r>
            <a:r>
              <a:rPr lang="en-US" sz="1800" dirty="0"/>
              <a:t>vessel applications in the region of the Pacific Northwest should be actively pursued for widespread electrification of propulsion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8430"/>
            <a:ext cx="8229600" cy="8001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Summation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Questions/Comments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For additional information:</a:t>
            </a:r>
          </a:p>
          <a:p>
            <a:pPr marL="402336" lvl="1" indent="0">
              <a:buNone/>
            </a:pPr>
            <a:r>
              <a:rPr lang="en-US" dirty="0" smtClean="0"/>
              <a:t>Will Ayers, 206-204-1344 (Seattle Office)</a:t>
            </a:r>
          </a:p>
          <a:p>
            <a:pPr marL="402336" lvl="1" indent="0">
              <a:buNone/>
            </a:pPr>
            <a:r>
              <a:rPr lang="en-US" dirty="0" smtClean="0"/>
              <a:t>Email:	wayers@ebdg.com</a:t>
            </a:r>
          </a:p>
          <a:p>
            <a:pPr marL="402336" lvl="1" indent="0">
              <a:buNone/>
            </a:pPr>
            <a:r>
              <a:rPr lang="en-US" dirty="0" smtClean="0"/>
              <a:t>Website:	http://www.ebdg.com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Northwest Advantage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249705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Electricity rates at 6 cents/kWh</a:t>
            </a:r>
          </a:p>
          <a:p>
            <a:r>
              <a:rPr lang="en-US" sz="2200" dirty="0" smtClean="0"/>
              <a:t>Diesel has averaged ~$2.50/gal the last 10 years</a:t>
            </a:r>
            <a:endParaRPr lang="en-US" sz="2200" dirty="0"/>
          </a:p>
          <a:p>
            <a:r>
              <a:rPr lang="en-US" sz="2200" dirty="0" smtClean="0"/>
              <a:t>Electricity from diesel costs 18 cents/kWh.  Operating expenses raise this to 20 cents/kWh. </a:t>
            </a:r>
          </a:p>
          <a:p>
            <a:r>
              <a:rPr lang="en-US" sz="2200" dirty="0" smtClean="0"/>
              <a:t>If a lithium-ion battery costs $1000/kWh and supplies 10,000 cycles, it costs ~10 cents/kWh per cycle to store energy.  </a:t>
            </a:r>
          </a:p>
          <a:p>
            <a:r>
              <a:rPr lang="en-US" sz="2200" dirty="0" smtClean="0"/>
              <a:t>This 10 cents/kWh-cycle would undercut the 14 cents/kWh-cycle difference offered by the grid.</a:t>
            </a:r>
          </a:p>
          <a:p>
            <a:r>
              <a:rPr lang="en-US" sz="2200" dirty="0" smtClean="0"/>
              <a:t>At this point, payback becomes rapid and easy to accomplish. </a:t>
            </a:r>
          </a:p>
          <a:p>
            <a:pPr lvl="1"/>
            <a:endParaRPr lang="en-US" sz="2200" dirty="0" smtClean="0"/>
          </a:p>
          <a:p>
            <a:pPr marL="411480" lvl="1" indent="0">
              <a:buNone/>
            </a:pPr>
            <a:endParaRPr lang="en-US" sz="2200" dirty="0" smtClean="0"/>
          </a:p>
        </p:txBody>
      </p:sp>
      <p:sp>
        <p:nvSpPr>
          <p:cNvPr id="10" name="TextBox 6"/>
          <p:cNvSpPr txBox="1"/>
          <p:nvPr/>
        </p:nvSpPr>
        <p:spPr>
          <a:xfrm>
            <a:off x="1402184" y="3297152"/>
            <a:ext cx="2743200" cy="576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20¢/kWh-c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451285" y="3585191"/>
            <a:ext cx="2856585" cy="403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-6¢/kWh-c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451285" y="4050466"/>
            <a:ext cx="2534730" cy="576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14¢/kWh-c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78994" y="4050464"/>
            <a:ext cx="1648406" cy="5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3986015" y="3585191"/>
            <a:ext cx="3304636" cy="576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$1000/kWh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86015" y="4060429"/>
            <a:ext cx="26188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/>
          <p:nvPr/>
        </p:nvSpPr>
        <p:spPr>
          <a:xfrm>
            <a:off x="3986015" y="3988444"/>
            <a:ext cx="3567384" cy="576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10000 cycles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6595886" y="3654476"/>
            <a:ext cx="685800" cy="523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=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6973298" y="3767490"/>
            <a:ext cx="2534730" cy="576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10¢/kWh-c</a:t>
            </a:r>
          </a:p>
        </p:txBody>
      </p:sp>
    </p:spTree>
    <p:extLst>
      <p:ext uri="{BB962C8B-B14F-4D97-AF65-F5344CB8AC3E}">
        <p14:creationId xmlns:p14="http://schemas.microsoft.com/office/powerpoint/2010/main" val="30029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Cycle Life and Depth of Discharge (DOD)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5458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C.1, </a:t>
            </a:r>
            <a:r>
              <a:rPr lang="en-US" sz="2400" dirty="0"/>
              <a:t>Annex C of IEEE Standard </a:t>
            </a:r>
            <a:r>
              <a:rPr lang="en-US" sz="2400" dirty="0" smtClean="0"/>
              <a:t>1679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497658"/>
              </p:ext>
            </p:extLst>
          </p:nvPr>
        </p:nvGraphicFramePr>
        <p:xfrm>
          <a:off x="1063374" y="1302890"/>
          <a:ext cx="5851133" cy="355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970605" y="3975741"/>
            <a:ext cx="46358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70558" y="1745673"/>
            <a:ext cx="0" cy="25573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0605" y="3587480"/>
            <a:ext cx="2302012" cy="640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21171" y="3911729"/>
            <a:ext cx="115215" cy="1152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36760" y="1745674"/>
            <a:ext cx="0" cy="250492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87373" y="3529873"/>
            <a:ext cx="115215" cy="11521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76422" y="3738503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2500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421" y="3356647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6900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7635" y="4289162"/>
            <a:ext cx="62228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00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Cycle Life and Depth of Discharge (DOD)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545815"/>
          </a:xfrm>
        </p:spPr>
        <p:txBody>
          <a:bodyPr>
            <a:normAutofit/>
          </a:bodyPr>
          <a:lstStyle/>
          <a:p>
            <a:r>
              <a:rPr lang="en-US" sz="2400" dirty="0"/>
              <a:t>Template </a:t>
            </a:r>
            <a:r>
              <a:rPr lang="en-US" sz="2400" dirty="0" smtClean="0"/>
              <a:t>for </a:t>
            </a:r>
            <a:r>
              <a:rPr lang="en-US" sz="2400" dirty="0"/>
              <a:t>lithium </a:t>
            </a:r>
            <a:r>
              <a:rPr lang="en-US" sz="2400" dirty="0" smtClean="0"/>
              <a:t>titanium </a:t>
            </a:r>
            <a:r>
              <a:rPr lang="en-US" sz="2400" dirty="0"/>
              <a:t>oxide </a:t>
            </a:r>
            <a:r>
              <a:rPr lang="en-US" sz="2400" dirty="0" smtClean="0"/>
              <a:t>&amp; 20000 </a:t>
            </a:r>
            <a:r>
              <a:rPr lang="en-US" sz="2400" dirty="0"/>
              <a:t>cycles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70605" y="3975741"/>
            <a:ext cx="463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70558" y="1745673"/>
            <a:ext cx="0" cy="2557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21171" y="3911729"/>
            <a:ext cx="115215" cy="1152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70605" y="3587480"/>
            <a:ext cx="2302012" cy="640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336760" y="1745673"/>
            <a:ext cx="0" cy="255738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287373" y="3529873"/>
            <a:ext cx="115215" cy="11521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76422" y="3738503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2500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421" y="3356647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6900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623928"/>
              </p:ext>
            </p:extLst>
          </p:nvPr>
        </p:nvGraphicFramePr>
        <p:xfrm>
          <a:off x="976423" y="1294543"/>
          <a:ext cx="5938085" cy="360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1970604" y="3502704"/>
            <a:ext cx="46358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670557" y="1745674"/>
            <a:ext cx="8220" cy="25573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21170" y="3438692"/>
            <a:ext cx="115215" cy="1152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949767" y="3208456"/>
            <a:ext cx="2302012" cy="640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1" idx="0"/>
          </p:cNvCxnSpPr>
          <p:nvPr/>
        </p:nvCxnSpPr>
        <p:spPr>
          <a:xfrm flipH="1" flipV="1">
            <a:off x="4324142" y="1745674"/>
            <a:ext cx="6309" cy="252559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66535" y="3150849"/>
            <a:ext cx="115215" cy="11521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41769" y="326307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20000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829" y="2986015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55200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38313" y="4271272"/>
            <a:ext cx="56571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4088237" y="4271272"/>
            <a:ext cx="48442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C000"/>
                </a:solidFill>
              </a:rPr>
              <a:t>50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Cost vs Effective Life Cycle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8334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Effective Cost</a:t>
            </a:r>
            <a:endParaRPr lang="en-US" sz="2200" dirty="0" smtClean="0"/>
          </a:p>
          <a:p>
            <a:pPr lvl="1"/>
            <a:r>
              <a:rPr lang="en-US" sz="2200" dirty="0" smtClean="0"/>
              <a:t>Downside </a:t>
            </a:r>
            <a:r>
              <a:rPr lang="en-US" sz="2200" dirty="0"/>
              <a:t>to reducing depth of discharge (</a:t>
            </a:r>
            <a:r>
              <a:rPr lang="en-US" sz="2200" dirty="0" smtClean="0"/>
              <a:t>DOD)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pic>
        <p:nvPicPr>
          <p:cNvPr id="2053" name="Picture 5" descr="http://img.freepik.com/free-icon/battery-shape-ios-7-symbol_318-38639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09" y="1739168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5468" y="2075379"/>
            <a:ext cx="1516880" cy="11080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http://img.freepik.com/free-icon/battery-shape-ios-7-symbol_318-38639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90" y="1731727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53948" y="2621980"/>
            <a:ext cx="1516539" cy="5540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http://img.freepik.com/free-icon/battery-shape-ios-7-symbol_318-38639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28" y="1731726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26586" y="2621982"/>
            <a:ext cx="1516841" cy="5540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8551" y="1943865"/>
            <a:ext cx="833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=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2594" y="3829204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$1,000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2594" y="3314906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 kWh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6302" y="3815529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$2,000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6302" y="330482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 kWh</a:t>
            </a:r>
          </a:p>
        </p:txBody>
      </p:sp>
    </p:spTree>
    <p:extLst>
      <p:ext uri="{BB962C8B-B14F-4D97-AF65-F5344CB8AC3E}">
        <p14:creationId xmlns:p14="http://schemas.microsoft.com/office/powerpoint/2010/main" val="16243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Cost vs Effective Life Cycle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8334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Effective Life Cycle Cost</a:t>
            </a:r>
            <a:endParaRPr lang="en-US" sz="2200" dirty="0" smtClean="0"/>
          </a:p>
          <a:p>
            <a:pPr lvl="1"/>
            <a:r>
              <a:rPr lang="en-US" sz="2200" dirty="0" smtClean="0"/>
              <a:t>Upsides </a:t>
            </a:r>
            <a:r>
              <a:rPr lang="en-US" sz="2200" dirty="0"/>
              <a:t>to reducing depth of discharge (</a:t>
            </a:r>
            <a:r>
              <a:rPr lang="en-US" sz="2200" dirty="0" smtClean="0"/>
              <a:t>DOD)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pic>
        <p:nvPicPr>
          <p:cNvPr id="2053" name="Picture 5" descr="http://img.freepik.com/free-icon/battery-shape-ios-7-symbol_318-38639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09" y="1739168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5468" y="2075379"/>
            <a:ext cx="1522478" cy="11080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http://img.freepik.com/free-icon/battery-shape-ios-7-symbol_318-38639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8" y="1729188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56996" y="2619441"/>
            <a:ext cx="1524829" cy="5540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http://img.freepik.com/free-icon/battery-shape-ios-7-symbol_318-38639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76" y="1729187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29634" y="2619443"/>
            <a:ext cx="1516841" cy="5540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8311" y="1933887"/>
            <a:ext cx="833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=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62594" y="3825615"/>
            <a:ext cx="25651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2500 cycles</a:t>
            </a:r>
          </a:p>
          <a:p>
            <a:r>
              <a:rPr lang="en-US" sz="3600" dirty="0" smtClean="0"/>
              <a:t>40¢/kWh-c</a:t>
            </a:r>
            <a:endParaRPr lang="en-US" sz="3600" dirty="0"/>
          </a:p>
          <a:p>
            <a:endParaRPr lang="en-US" sz="4400" dirty="0" smtClean="0"/>
          </a:p>
          <a:p>
            <a:endParaRPr lang="en-US" sz="4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262594" y="3311317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$1,000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0719" y="3829949"/>
            <a:ext cx="258596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6900 cycles</a:t>
            </a:r>
          </a:p>
          <a:p>
            <a:r>
              <a:rPr lang="en-US" sz="3600" dirty="0" smtClean="0"/>
              <a:t>29¢/kWh-c</a:t>
            </a:r>
            <a:endParaRPr lang="en-US" sz="3600" dirty="0"/>
          </a:p>
          <a:p>
            <a:endParaRPr lang="en-US" sz="4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80719" y="3326138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$2,000</a:t>
            </a:r>
          </a:p>
        </p:txBody>
      </p:sp>
    </p:spTree>
    <p:extLst>
      <p:ext uri="{BB962C8B-B14F-4D97-AF65-F5344CB8AC3E}">
        <p14:creationId xmlns:p14="http://schemas.microsoft.com/office/powerpoint/2010/main" val="5165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Effective </a:t>
            </a:r>
            <a:r>
              <a:rPr lang="en-US" sz="3200" dirty="0"/>
              <a:t>Life Cycle </a:t>
            </a:r>
            <a:r>
              <a:rPr lang="en-US" sz="3200" dirty="0" smtClean="0"/>
              <a:t>Cost Curve</a:t>
            </a:r>
            <a:endParaRPr lang="en-US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32281104"/>
              </p:ext>
            </p:extLst>
          </p:nvPr>
        </p:nvGraphicFramePr>
        <p:xfrm>
          <a:off x="1085635" y="924675"/>
          <a:ext cx="7359721" cy="383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39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00100"/>
            <a:ext cx="8229600" cy="37719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New diesel electric vessel vs. battery powered vessel</a:t>
            </a:r>
          </a:p>
          <a:p>
            <a:r>
              <a:rPr lang="en-US" sz="1800" dirty="0" smtClean="0"/>
              <a:t>Similar </a:t>
            </a:r>
            <a:r>
              <a:rPr lang="en-US" sz="1800" dirty="0"/>
              <a:t>to large WSF vessel</a:t>
            </a:r>
            <a:endParaRPr lang="en-US" sz="1800" dirty="0" smtClean="0"/>
          </a:p>
          <a:p>
            <a:r>
              <a:rPr lang="en-US" sz="1800" dirty="0" smtClean="0"/>
              <a:t>Low weight impact from batteries</a:t>
            </a:r>
          </a:p>
          <a:p>
            <a:r>
              <a:rPr lang="en-US" sz="1800" dirty="0" smtClean="0"/>
              <a:t>Battery bank needs:</a:t>
            </a:r>
          </a:p>
          <a:p>
            <a:pPr lvl="1"/>
            <a:r>
              <a:rPr lang="en-US" sz="1600" dirty="0" smtClean="0"/>
              <a:t>2000kWh </a:t>
            </a:r>
            <a:r>
              <a:rPr lang="en-US" sz="1600" dirty="0"/>
              <a:t>to make a </a:t>
            </a:r>
            <a:r>
              <a:rPr lang="en-US" sz="1600" dirty="0" smtClean="0"/>
              <a:t>one-way crossing</a:t>
            </a:r>
          </a:p>
          <a:p>
            <a:pPr lvl="1"/>
            <a:r>
              <a:rPr lang="en-US" sz="1600" dirty="0" smtClean="0"/>
              <a:t>Full recharge after each crossing</a:t>
            </a:r>
          </a:p>
          <a:p>
            <a:pPr lvl="1"/>
            <a:r>
              <a:rPr lang="en-US" sz="1600" dirty="0"/>
              <a:t>18 charge/discharge cycles per </a:t>
            </a:r>
            <a:r>
              <a:rPr lang="en-US" sz="1600" dirty="0" smtClean="0"/>
              <a:t>day</a:t>
            </a:r>
          </a:p>
          <a:p>
            <a:pPr lvl="1"/>
            <a:r>
              <a:rPr lang="en-US" sz="1600" dirty="0" smtClean="0"/>
              <a:t>At 100% DOD, need four </a:t>
            </a:r>
            <a:r>
              <a:rPr lang="en-US" sz="1600" dirty="0"/>
              <a:t>500kWh racks in four battery rooms  </a:t>
            </a:r>
            <a:endParaRPr lang="en-US" sz="1600" dirty="0" smtClean="0"/>
          </a:p>
          <a:p>
            <a:r>
              <a:rPr lang="en-US" sz="1800" dirty="0" smtClean="0"/>
              <a:t>The battery room structural costs of this new vessel will be offset by savings in other structural costs such as engine room spaces.</a:t>
            </a:r>
          </a:p>
          <a:p>
            <a:r>
              <a:rPr lang="en-US" sz="1800" dirty="0" smtClean="0"/>
              <a:t>Diesel generators will be retained as spinning reserve. </a:t>
            </a:r>
          </a:p>
          <a:p>
            <a:pPr lvl="1"/>
            <a:r>
              <a:rPr lang="en-US" sz="1600" dirty="0" smtClean="0"/>
              <a:t>Not included as a cost differential.</a:t>
            </a:r>
          </a:p>
        </p:txBody>
      </p:sp>
    </p:spTree>
    <p:extLst>
      <p:ext uri="{BB962C8B-B14F-4D97-AF65-F5344CB8AC3E}">
        <p14:creationId xmlns:p14="http://schemas.microsoft.com/office/powerpoint/2010/main" val="20455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yback_Lion_PacNW_Ferrie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Payback_Lion_PacNW_Ferries</Template>
  <TotalTime>6667</TotalTime>
  <Words>1171</Words>
  <Application>Microsoft Office PowerPoint</Application>
  <PresentationFormat>On-screen Show (16:9)</PresentationFormat>
  <Paragraphs>204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Payback_Lion_PacNW_Ferries</vt:lpstr>
      <vt:lpstr> Comparative Payback of Lithium-Ion Batteries for Pacific NW Ferries   </vt:lpstr>
      <vt:lpstr>Introduction </vt:lpstr>
      <vt:lpstr>The Northwest Advantage </vt:lpstr>
      <vt:lpstr>Cycle Life and Depth of Discharge (DOD) </vt:lpstr>
      <vt:lpstr>Cycle Life and Depth of Discharge (DOD) </vt:lpstr>
      <vt:lpstr>Effective Cost vs Effective Life Cycle Cost</vt:lpstr>
      <vt:lpstr>Effective Cost vs Effective Life Cycle Cost</vt:lpstr>
      <vt:lpstr>Effective Life Cycle Cost Curve</vt:lpstr>
      <vt:lpstr>Assumptions </vt:lpstr>
      <vt:lpstr>Vessel and Shore-side Costs and DOD </vt:lpstr>
      <vt:lpstr>Vessel and Shore-side Costs and DOD </vt:lpstr>
      <vt:lpstr>Payback Calculations </vt:lpstr>
      <vt:lpstr>Payback of Three Lithium-ion Chemistries </vt:lpstr>
      <vt:lpstr>LFP Results </vt:lpstr>
      <vt:lpstr>NMC Results </vt:lpstr>
      <vt:lpstr>LTO Results </vt:lpstr>
      <vt:lpstr>Financial Dividends </vt:lpstr>
      <vt:lpstr>The True Challenge: Shore Charging</vt:lpstr>
      <vt:lpstr>Initial Advances</vt:lpstr>
      <vt:lpstr>More Significant Advances on the Horizon</vt:lpstr>
      <vt:lpstr>More Significant Advances on the Horizon</vt:lpstr>
      <vt:lpstr>PowerPoint Presentation</vt:lpstr>
      <vt:lpstr>Questions/Comments?</vt:lpstr>
    </vt:vector>
  </TitlesOfParts>
  <Company>EBDG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Payback of Lithium-Ion Batteries for Pacific NW Ferries</dc:title>
  <dc:creator>Ayers, Will N.</dc:creator>
  <cp:lastModifiedBy>USDOT_User</cp:lastModifiedBy>
  <cp:revision>194</cp:revision>
  <dcterms:created xsi:type="dcterms:W3CDTF">2016-11-24T17:53:44Z</dcterms:created>
  <dcterms:modified xsi:type="dcterms:W3CDTF">2017-04-26T13:43:52Z</dcterms:modified>
</cp:coreProperties>
</file>