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8" r:id="rId6"/>
  </p:sldMasterIdLst>
  <p:notesMasterIdLst>
    <p:notesMasterId r:id="rId25"/>
  </p:notesMasterIdLst>
  <p:handoutMasterIdLst>
    <p:handoutMasterId r:id="rId26"/>
  </p:handoutMasterIdLst>
  <p:sldIdLst>
    <p:sldId id="256" r:id="rId7"/>
    <p:sldId id="534" r:id="rId8"/>
    <p:sldId id="291" r:id="rId9"/>
    <p:sldId id="513" r:id="rId10"/>
    <p:sldId id="533" r:id="rId11"/>
    <p:sldId id="514" r:id="rId12"/>
    <p:sldId id="530" r:id="rId13"/>
    <p:sldId id="531" r:id="rId14"/>
    <p:sldId id="515" r:id="rId15"/>
    <p:sldId id="532" r:id="rId16"/>
    <p:sldId id="518" r:id="rId17"/>
    <p:sldId id="519" r:id="rId18"/>
    <p:sldId id="520" r:id="rId19"/>
    <p:sldId id="521" r:id="rId20"/>
    <p:sldId id="522" r:id="rId21"/>
    <p:sldId id="525" r:id="rId22"/>
    <p:sldId id="528" r:id="rId23"/>
    <p:sldId id="260" r:id="rId24"/>
  </p:sldIdLst>
  <p:sldSz cx="9144000" cy="6858000" type="screen4x3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4">
          <p15:clr>
            <a:srgbClr val="A4A3A4"/>
          </p15:clr>
        </p15:guide>
        <p15:guide id="2" orient="horz" pos="4162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799">
          <p15:clr>
            <a:srgbClr val="A4A3A4"/>
          </p15:clr>
        </p15:guide>
        <p15:guide id="5" orient="horz" pos="3775">
          <p15:clr>
            <a:srgbClr val="A4A3A4"/>
          </p15:clr>
        </p15:guide>
        <p15:guide id="6" pos="1446">
          <p15:clr>
            <a:srgbClr val="A4A3A4"/>
          </p15:clr>
        </p15:guide>
        <p15:guide id="7" pos="158">
          <p15:clr>
            <a:srgbClr val="A4A3A4"/>
          </p15:clr>
        </p15:guide>
        <p15:guide id="8" pos="5602">
          <p15:clr>
            <a:srgbClr val="A4A3A4"/>
          </p15:clr>
        </p15:guide>
        <p15:guide id="9" pos="4314">
          <p15:clr>
            <a:srgbClr val="A4A3A4"/>
          </p15:clr>
        </p15:guide>
        <p15:guide id="10" pos="4218">
          <p15:clr>
            <a:srgbClr val="A4A3A4"/>
          </p15:clr>
        </p15:guide>
        <p15:guide id="11" pos="2929">
          <p15:clr>
            <a:srgbClr val="A4A3A4"/>
          </p15:clr>
        </p15:guide>
        <p15:guide id="12" pos="2831">
          <p15:clr>
            <a:srgbClr val="A4A3A4"/>
          </p15:clr>
        </p15:guide>
        <p15:guide id="13" pos="15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15" autoAdjust="0"/>
  </p:normalViewPr>
  <p:slideViewPr>
    <p:cSldViewPr snapToObjects="1" showGuides="1">
      <p:cViewPr varScale="1">
        <p:scale>
          <a:sx n="48" d="100"/>
          <a:sy n="48" d="100"/>
        </p:scale>
        <p:origin x="-67" y="-514"/>
      </p:cViewPr>
      <p:guideLst>
        <p:guide orient="horz" pos="164"/>
        <p:guide orient="horz" pos="4162"/>
        <p:guide orient="horz" pos="731"/>
        <p:guide orient="horz" pos="799"/>
        <p:guide orient="horz" pos="3775"/>
        <p:guide pos="1446"/>
        <p:guide pos="158"/>
        <p:guide pos="5602"/>
        <p:guide pos="4314"/>
        <p:guide pos="4218"/>
        <p:guide pos="2929"/>
        <p:guide pos="2831"/>
        <p:guide pos="15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C384-3C9F-405C-B5D8-465BC3119F41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7F4F4-7CA1-4564-853F-70AA0BFEA0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408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GB" smtClean="0"/>
              <a:t>26/04/2017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9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37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69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990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805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16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30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01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047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23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80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3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37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3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44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60464"/>
            <a:ext cx="8893174" cy="3117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04580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 2014</a:t>
            </a:r>
          </a:p>
        </p:txBody>
      </p:sp>
      <p:sp>
        <p:nvSpPr>
          <p:cNvPr id="21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D_FLD_DocumentDate"/>
          <p:cNvSpPr/>
          <p:nvPr userDrawn="1"/>
        </p:nvSpPr>
        <p:spPr>
          <a:xfrm>
            <a:off x="249520" y="3862800"/>
            <a:ext cx="6446555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6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15 December 2016</a:t>
            </a:r>
            <a:endParaRPr lang="en-GB" sz="16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D_FLD_Author"/>
          <p:cNvSpPr txBox="1">
            <a:spLocks noChangeArrowheads="1"/>
          </p:cNvSpPr>
          <p:nvPr userDrawn="1"/>
        </p:nvSpPr>
        <p:spPr bwMode="auto">
          <a:xfrm>
            <a:off x="250823" y="3574800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Sverre Eriksen</a:t>
            </a:r>
            <a:endParaRPr lang="en-GB" altLang="ja-JP" sz="16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Maritime</a:t>
            </a: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>
          <a:xfrm>
            <a:off x="250825" y="2420888"/>
            <a:ext cx="6445250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70800"/>
            <a:ext cx="4244976" cy="4722013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9788" y="1268413"/>
            <a:ext cx="4242692" cy="47244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7948" y="5678682"/>
            <a:ext cx="8644531" cy="33792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199"/>
            <a:ext cx="8892000" cy="467993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3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37488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97388" y="6537522"/>
            <a:ext cx="4246563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15 December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8893174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2572"/>
            <a:ext cx="8425631" cy="1304415"/>
          </a:xfrm>
        </p:spPr>
        <p:txBody>
          <a:bodyPr anchor="t" anchorCtr="0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3601" y="3343880"/>
            <a:ext cx="8895600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823" y="3518053"/>
            <a:ext cx="4246563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50823" y="3752838"/>
            <a:ext cx="4246563" cy="20487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3" y="3957711"/>
            <a:ext cx="4246563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0825" y="5769260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9663" y="4967444"/>
            <a:ext cx="204565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200" b="1" cap="none" baseline="0" noProof="1">
                <a:solidFill>
                  <a:schemeClr val="tx1"/>
                </a:solidFill>
              </a:rPr>
              <a:t>www.dnvgl.com</a:t>
            </a: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3" y="1268413"/>
            <a:ext cx="8641657" cy="4724400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2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60747"/>
            <a:ext cx="8893175" cy="34425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765372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528482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 2014</a:t>
            </a:r>
          </a:p>
        </p:txBody>
      </p:sp>
      <p:sp>
        <p:nvSpPr>
          <p:cNvPr id="16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15 December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3" name="SD_FLD_BusinessAreaName"/>
          <p:cNvSpPr/>
          <p:nvPr userDrawn="1"/>
        </p:nvSpPr>
        <p:spPr>
          <a:xfrm>
            <a:off x="250823" y="1396800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Maritime</a:t>
            </a: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3"/>
            <a:ext cx="8893174" cy="3096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271529"/>
            <a:ext cx="8893175" cy="1721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4876154"/>
            <a:ext cx="831762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4264788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 2014</a:t>
            </a:r>
          </a:p>
        </p:txBody>
      </p:sp>
      <p:sp>
        <p:nvSpPr>
          <p:cNvPr id="18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D_FLD_DocumentDate"/>
          <p:cNvSpPr txBox="1">
            <a:spLocks noChangeArrowheads="1"/>
          </p:cNvSpPr>
          <p:nvPr userDrawn="1"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15 December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BusinessAreaName"/>
          <p:cNvSpPr/>
          <p:nvPr userDrawn="1"/>
        </p:nvSpPr>
        <p:spPr>
          <a:xfrm>
            <a:off x="250825" y="4501596"/>
            <a:ext cx="6445252" cy="2161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 indent="0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400" b="1" cap="all" baseline="0">
                <a:solidFill>
                  <a:schemeClr val="bg1"/>
                </a:solidFill>
              </a:rPr>
              <a:t>Maritime</a:t>
            </a:r>
            <a:endParaRPr lang="en-GB" sz="1400" b="1" cap="all" baseline="0" dirty="0">
              <a:solidFill>
                <a:schemeClr val="bg1"/>
              </a:solidFill>
            </a:endParaRPr>
          </a:p>
        </p:txBody>
      </p:sp>
      <p:sp>
        <p:nvSpPr>
          <p:cNvPr id="23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933056"/>
            <a:ext cx="8893174" cy="2059757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60462"/>
            <a:ext cx="8893174" cy="2756849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4312347"/>
            <a:ext cx="6445251" cy="66645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2" r="1"/>
          <a:stretch/>
        </p:blipFill>
        <p:spPr bwMode="auto">
          <a:xfrm>
            <a:off x="0" y="260350"/>
            <a:ext cx="8893174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3924941"/>
            <a:ext cx="8893175" cy="0"/>
          </a:xfrm>
          <a:prstGeom prst="line">
            <a:avLst/>
          </a:prstGeom>
          <a:ln w="2159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72408"/>
            <a:ext cx="8893175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848475" y="6492748"/>
            <a:ext cx="204565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900" b="1" cap="all" baseline="0" noProof="1">
                <a:solidFill>
                  <a:schemeClr val="accent2"/>
                </a:solidFill>
              </a:rPr>
              <a:t>Safer, smarter, greener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 2014</a:t>
            </a:r>
          </a:p>
        </p:txBody>
      </p:sp>
      <p:sp>
        <p:nvSpPr>
          <p:cNvPr id="22" name="SD_FLD_Author"/>
          <p:cNvSpPr txBox="1">
            <a:spLocks noChangeArrowheads="1"/>
          </p:cNvSpPr>
          <p:nvPr userDrawn="1"/>
        </p:nvSpPr>
        <p:spPr bwMode="auto">
          <a:xfrm>
            <a:off x="250823" y="5363202"/>
            <a:ext cx="6445252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2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Sverre Eriksen</a:t>
            </a:r>
            <a:endParaRPr lang="en-GB" altLang="ja-JP" sz="12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D_FLD_DocumentDate"/>
          <p:cNvSpPr/>
          <p:nvPr userDrawn="1"/>
        </p:nvSpPr>
        <p:spPr>
          <a:xfrm>
            <a:off x="249520" y="5685609"/>
            <a:ext cx="6446555" cy="30720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15 December 2016</a:t>
            </a:r>
            <a:endParaRPr lang="en-GB" sz="1200" b="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D_FLD_Confidentiality"/>
          <p:cNvSpPr/>
          <p:nvPr userDrawn="1"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SD_FLD_DocumentNumber"/>
          <p:cNvSpPr txBox="1">
            <a:spLocks noChangeArrowheads="1"/>
          </p:cNvSpPr>
          <p:nvPr userDrawn="1"/>
        </p:nvSpPr>
        <p:spPr bwMode="auto">
          <a:xfrm>
            <a:off x="1691680" y="6517697"/>
            <a:ext cx="2805707" cy="17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BusinessAreaName"/>
          <p:cNvSpPr/>
          <p:nvPr userDrawn="1"/>
        </p:nvSpPr>
        <p:spPr>
          <a:xfrm>
            <a:off x="246122" y="4056885"/>
            <a:ext cx="6445252" cy="21614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Maritime</a:t>
            </a:r>
            <a:endParaRPr lang="en-GB" sz="1200" b="1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250825" y="5039166"/>
            <a:ext cx="644525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27" name="SD_FLD_Draft" hidden="1"/>
          <p:cNvSpPr txBox="1">
            <a:spLocks noChangeArrowheads="1"/>
          </p:cNvSpPr>
          <p:nvPr userDrawn="1"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51"/>
            <a:ext cx="8893174" cy="5732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07600"/>
            <a:ext cx="8892000" cy="2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51"/>
            <a:ext cx="8892000" cy="573246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761"/>
            <a:ext cx="6445250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907170"/>
            <a:ext cx="8892000" cy="2159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268414"/>
            <a:ext cx="4243389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7" y="1268414"/>
            <a:ext cx="4243387" cy="47244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4" y="972000"/>
            <a:ext cx="4243389" cy="5724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6" y="1620000"/>
            <a:ext cx="4243387" cy="4372813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8" y="970248"/>
            <a:ext cx="4242692" cy="57231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7" y="1618861"/>
            <a:ext cx="4242693" cy="4373952"/>
          </a:xfrm>
        </p:spPr>
        <p:txBody>
          <a:bodyPr>
            <a:noAutofit/>
          </a:bodyPr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D_FLD_Draft" hidden="1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4" name="SD_FLD_Document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15 December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54" r:id="rId12"/>
    <p:sldLayoutId id="2147483655" r:id="rId13"/>
    <p:sldLayoutId id="214748366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U:\DNV\New upgrading projects received September 2013\PPT project assigned September 2013-\work\A4 PPT logos.e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"/>
          <a:stretch/>
        </p:blipFill>
        <p:spPr bwMode="auto">
          <a:xfrm>
            <a:off x="0" y="6277564"/>
            <a:ext cx="8895105" cy="3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4"/>
            <a:ext cx="8641656" cy="472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39852" y="6697681"/>
            <a:ext cx="1257536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825" y="6697681"/>
            <a:ext cx="298902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0823" y="6517926"/>
            <a:ext cx="240231" cy="1797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1055" y="6517926"/>
            <a:ext cx="73257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tx1"/>
                </a:solidFill>
              </a:rPr>
              <a:t>DNV GL © 2014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943200"/>
            <a:ext cx="8892481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D_FLD_Confidentiality"/>
          <p:cNvSpPr/>
          <p:nvPr/>
        </p:nvSpPr>
        <p:spPr>
          <a:xfrm>
            <a:off x="250822" y="6112089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r>
              <a:rPr lang="en-GB"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Ungraded</a:t>
            </a:r>
            <a:endParaRPr lang="en-GB" sz="75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D_FLD_DocumentDate"/>
          <p:cNvSpPr txBox="1">
            <a:spLocks noChangeArrowheads="1"/>
          </p:cNvSpPr>
          <p:nvPr/>
        </p:nvSpPr>
        <p:spPr bwMode="auto">
          <a:xfrm>
            <a:off x="1692000" y="6519600"/>
            <a:ext cx="2805388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700">
                <a:solidFill>
                  <a:schemeClr val="tx1"/>
                </a:solidFill>
                <a:ea typeface="ＭＳ Ｐゴシック" charset="-128"/>
                <a:cs typeface="Arial" charset="0"/>
              </a:rPr>
              <a:t>15 December 2016</a:t>
            </a:r>
            <a:endParaRPr lang="en-GB" altLang="ja-JP" sz="7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/>
        </p:nvSpPr>
        <p:spPr bwMode="auto">
          <a:xfrm>
            <a:off x="3811588" y="60120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rules.dnvgl.com/docs/pdf/DNVGL/RU-SHIP/2016-07/DNVGL-RU-SHIP-Pt6Ch2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18" Type="http://schemas.openxmlformats.org/officeDocument/2006/relationships/hyperlink" Target="http://www.google.no/url?sa=i&amp;rct=j&amp;q=&amp;esrc=s&amp;source=images&amp;cd=&amp;cad=rja&amp;uact=8&amp;ved=0CAcQjRxqFQoTCN-hk9Ky4MgCFYbfcgod2AwEww&amp;url=http://www.skipsrevyen.no/forste-batterisystem-til-offshoreskip-i-operasjon-eidesvik-forst-ute/&amp;psig=AFQjCNGEowDnYTdy49EAC5Z_z8anYi31ig&amp;ust=1445957783358820" TargetMode="External"/><Relationship Id="rId26" Type="http://schemas.openxmlformats.org/officeDocument/2006/relationships/image" Target="../media/image21.jpeg"/><Relationship Id="rId3" Type="http://schemas.openxmlformats.org/officeDocument/2006/relationships/hyperlink" Target="http://ostensjo.no/wp-content/uploads/2015/04/DeepOcean-construction-vessel-Edda-Freya.png" TargetMode="External"/><Relationship Id="rId21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hyperlink" Target="http://www.google.no/url?sa=i&amp;rct=j&amp;q=&amp;esrc=s&amp;source=images&amp;cd=&amp;cad=rja&amp;uact=8&amp;ved=0CAcQjRw&amp;url=http://www.motorship.com/news101/ships-and-shipyards/viking-lady-commercial-ship-debut-for-fuel-cell-technology&amp;ei=c9FJVcDSN4yzsQHinYDICw&amp;bvm=bv.92291466,d.bGg&amp;psig=AFQjCNEENJHbiAFYymj536lZmAVP8Zo0Cw&amp;ust=1430987506741136" TargetMode="External"/><Relationship Id="rId17" Type="http://schemas.openxmlformats.org/officeDocument/2006/relationships/image" Target="../media/image13.jpeg"/><Relationship Id="rId25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google.no/url?sa=i&amp;rct=j&amp;q=&amp;esrc=s&amp;source=images&amp;cd=&amp;cad=rja&amp;uact=8&amp;ved=0CAcQjRw&amp;url=http://maritimt.com/batomtaler/2012/island-crusader.html&amp;ei=ltRJVfzeJcm2swGt_IGgDQ&amp;bvm=bv.92291466,d.bGg&amp;psig=AFQjCNGGCJIBmyCgUQqu2LT9Or52wNDIdQ&amp;ust=1430988307679004" TargetMode="Externa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19.jpeg"/><Relationship Id="rId5" Type="http://schemas.openxmlformats.org/officeDocument/2006/relationships/image" Target="../media/image4.jpeg"/><Relationship Id="rId15" Type="http://schemas.openxmlformats.org/officeDocument/2006/relationships/image" Target="../media/image12.jpeg"/><Relationship Id="rId23" Type="http://schemas.openxmlformats.org/officeDocument/2006/relationships/image" Target="../media/image18.jpeg"/><Relationship Id="rId10" Type="http://schemas.openxmlformats.org/officeDocument/2006/relationships/image" Target="../media/image9.jpeg"/><Relationship Id="rId19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hyperlink" Target="http://www.google.no/url?sa=i&amp;rct=j&amp;q=&amp;esrc=s&amp;source=images&amp;cd=&amp;cad=rja&amp;uact=8&amp;ved=0CAcQjRw&amp;url=http://ostensjo.no/?fleet=eddaferd&amp;ei=2NNJVcjaGsm7swGqpICICQ&amp;bvm=bv.92291466,d.bGg&amp;psig=AFQjCNETi2ob_BdP0FycPEOcr83zkYr6fw&amp;ust=1430988063087914" TargetMode="External"/><Relationship Id="rId22" Type="http://schemas.openxmlformats.org/officeDocument/2006/relationships/image" Target="../media/image17.jpeg"/><Relationship Id="rId27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4" y="1641864"/>
            <a:ext cx="7201496" cy="666452"/>
          </a:xfrm>
        </p:spPr>
        <p:txBody>
          <a:bodyPr/>
          <a:lstStyle/>
          <a:p>
            <a:r>
              <a:rPr lang="en-GB" dirty="0"/>
              <a:t>Class Rules for Battery Powered Vessels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Marine Hi-Power Battery Workshop MARAD 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4365104"/>
            <a:ext cx="223224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Design principles for Battery(Safety)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design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[2.6]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Short circuit and overcurrent protection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Isolating switch gear</a:t>
            </a:r>
          </a:p>
          <a:p>
            <a:r>
              <a:rPr lang="en-GB" dirty="0"/>
              <a:t>Testing	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[2.7]</a:t>
            </a:r>
          </a:p>
          <a:p>
            <a:r>
              <a:rPr lang="en-GB" dirty="0"/>
              <a:t>Maintenance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[2.8]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426848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Design principles for Battery(Power) notation</a:t>
            </a:r>
            <a:endParaRPr lang="en-GB" dirty="0">
              <a:latin typeface="Broader Vie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16015" y="1074510"/>
            <a:ext cx="41764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Battery (power)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The notation you need when the battery is used as a main source of power (propulsion power). </a:t>
            </a:r>
          </a:p>
          <a:p>
            <a:endParaRPr lang="en-GB" sz="1400" dirty="0"/>
          </a:p>
          <a:p>
            <a:r>
              <a:rPr lang="en-GB" sz="1400" dirty="0"/>
              <a:t>The rules put requirements for redundancy and location. In addition the time or range that the battery can supply energy shall be calculated taken into account the planned operation/voyage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21937"/>
            <a:ext cx="4752528" cy="214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81345" y="1196752"/>
            <a:ext cx="2940982" cy="2306758"/>
            <a:chOff x="2555776" y="1260615"/>
            <a:chExt cx="2940982" cy="230675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555776" y="2348881"/>
              <a:ext cx="1152128" cy="43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92551" y="2313594"/>
              <a:ext cx="1913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56043" y="2348881"/>
              <a:ext cx="1319268" cy="43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012553" y="2347576"/>
              <a:ext cx="0" cy="179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997975" y="1845932"/>
              <a:ext cx="498783" cy="419378"/>
              <a:chOff x="3580651" y="5829483"/>
              <a:chExt cx="498783" cy="41937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88618" y="5829483"/>
                <a:ext cx="390816" cy="209492"/>
                <a:chOff x="3675184" y="5667780"/>
                <a:chExt cx="684274" cy="363278"/>
              </a:xfrm>
            </p:grpSpPr>
            <p:sp>
              <p:nvSpPr>
                <p:cNvPr id="62" name="Flowchart: Delay 61"/>
                <p:cNvSpPr/>
                <p:nvPr/>
              </p:nvSpPr>
              <p:spPr>
                <a:xfrm rot="10800000">
                  <a:off x="3914090" y="5667780"/>
                  <a:ext cx="275146" cy="251018"/>
                </a:xfrm>
                <a:prstGeom prst="flowChartDelay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/>
                </a:p>
              </p:txBody>
            </p:sp>
            <p:sp>
              <p:nvSpPr>
                <p:cNvPr id="63" name="Minus 62"/>
                <p:cNvSpPr/>
                <p:nvPr/>
              </p:nvSpPr>
              <p:spPr>
                <a:xfrm>
                  <a:off x="4154368" y="5713634"/>
                  <a:ext cx="205090" cy="79655"/>
                </a:xfrm>
                <a:prstGeom prst="mathMinus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/>
                </a:p>
              </p:txBody>
            </p:sp>
            <p:sp>
              <p:nvSpPr>
                <p:cNvPr id="64" name="Minus 63"/>
                <p:cNvSpPr/>
                <p:nvPr/>
              </p:nvSpPr>
              <p:spPr>
                <a:xfrm>
                  <a:off x="4163306" y="5799151"/>
                  <a:ext cx="196152" cy="79655"/>
                </a:xfrm>
                <a:prstGeom prst="mathMinus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3675184" y="5756631"/>
                  <a:ext cx="242914" cy="274427"/>
                </a:xfrm>
                <a:custGeom>
                  <a:avLst/>
                  <a:gdLst>
                    <a:gd name="connsiteX0" fmla="*/ 242914 w 242914"/>
                    <a:gd name="connsiteY0" fmla="*/ 35455 h 274427"/>
                    <a:gd name="connsiteX1" fmla="*/ 184435 w 242914"/>
                    <a:gd name="connsiteY1" fmla="*/ 38113 h 274427"/>
                    <a:gd name="connsiteX2" fmla="*/ 163169 w 242914"/>
                    <a:gd name="connsiteY2" fmla="*/ 3557 h 274427"/>
                    <a:gd name="connsiteX3" fmla="*/ 88742 w 242914"/>
                    <a:gd name="connsiteY3" fmla="*/ 22164 h 274427"/>
                    <a:gd name="connsiteX4" fmla="*/ 11656 w 242914"/>
                    <a:gd name="connsiteY4" fmla="*/ 189627 h 274427"/>
                    <a:gd name="connsiteX5" fmla="*/ 1023 w 242914"/>
                    <a:gd name="connsiteY5" fmla="*/ 264055 h 274427"/>
                    <a:gd name="connsiteX6" fmla="*/ 1023 w 242914"/>
                    <a:gd name="connsiteY6" fmla="*/ 272029 h 27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914" h="274427">
                      <a:moveTo>
                        <a:pt x="242914" y="35455"/>
                      </a:moveTo>
                      <a:cubicBezTo>
                        <a:pt x="220320" y="39442"/>
                        <a:pt x="197726" y="43429"/>
                        <a:pt x="184435" y="38113"/>
                      </a:cubicBezTo>
                      <a:cubicBezTo>
                        <a:pt x="171144" y="32797"/>
                        <a:pt x="179118" y="6215"/>
                        <a:pt x="163169" y="3557"/>
                      </a:cubicBezTo>
                      <a:cubicBezTo>
                        <a:pt x="147220" y="899"/>
                        <a:pt x="113994" y="-8848"/>
                        <a:pt x="88742" y="22164"/>
                      </a:cubicBezTo>
                      <a:cubicBezTo>
                        <a:pt x="63490" y="53176"/>
                        <a:pt x="26276" y="149312"/>
                        <a:pt x="11656" y="189627"/>
                      </a:cubicBezTo>
                      <a:cubicBezTo>
                        <a:pt x="-2964" y="229942"/>
                        <a:pt x="2795" y="250321"/>
                        <a:pt x="1023" y="264055"/>
                      </a:cubicBezTo>
                      <a:cubicBezTo>
                        <a:pt x="-749" y="277789"/>
                        <a:pt x="137" y="274909"/>
                        <a:pt x="1023" y="272029"/>
                      </a:cubicBezTo>
                    </a:path>
                  </a:pathLst>
                </a:custGeom>
                <a:noFill/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3580651" y="6012568"/>
                <a:ext cx="238565" cy="236293"/>
                <a:chOff x="3390900" y="2875807"/>
                <a:chExt cx="238565" cy="236293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390900" y="2883323"/>
                  <a:ext cx="238565" cy="216024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333333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3438525" y="2924944"/>
                  <a:ext cx="140712" cy="117586"/>
                </a:xfrm>
                <a:prstGeom prst="line">
                  <a:avLst/>
                </a:prstGeom>
                <a:ln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3418393" y="2875807"/>
                  <a:ext cx="114491" cy="1391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:r>
                    <a:rPr lang="en-GB" sz="800" dirty="0">
                      <a:solidFill>
                        <a:srgbClr val="333333"/>
                      </a:solidFill>
                    </a:rPr>
                    <a:t>~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513547" y="2972959"/>
                  <a:ext cx="114491" cy="1391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:r>
                    <a:rPr lang="en-GB" sz="800" dirty="0">
                      <a:solidFill>
                        <a:srgbClr val="333333"/>
                      </a:solidFill>
                    </a:rPr>
                    <a:t>=</a:t>
                  </a: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3012553" y="1260615"/>
              <a:ext cx="176604" cy="358431"/>
              <a:chOff x="3064465" y="1366431"/>
              <a:chExt cx="262568" cy="337866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064465" y="1366431"/>
                <a:ext cx="262568" cy="337866"/>
                <a:chOff x="3267062" y="3401553"/>
                <a:chExt cx="262568" cy="216024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267062" y="3401553"/>
                  <a:ext cx="262568" cy="216024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357881" y="3493468"/>
                  <a:ext cx="72601" cy="0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3319463" y="3457889"/>
                  <a:ext cx="156175" cy="1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3151915" y="1622342"/>
                <a:ext cx="72601" cy="0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113497" y="1566696"/>
                <a:ext cx="156175" cy="2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V="1">
              <a:off x="3100974" y="1619047"/>
              <a:ext cx="0" cy="734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004471" y="3273774"/>
              <a:ext cx="1780" cy="189432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751268" y="3452782"/>
              <a:ext cx="503991" cy="113630"/>
              <a:chOff x="1021468" y="3315370"/>
              <a:chExt cx="503991" cy="11363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21468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310594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06816" y="3315370"/>
                <a:ext cx="133545" cy="113630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901167" y="2989738"/>
              <a:ext cx="220812" cy="28198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0"/>
              <a:endCxn id="37" idx="2"/>
            </p:cNvCxnSpPr>
            <p:nvPr/>
          </p:nvCxnSpPr>
          <p:spPr>
            <a:xfrm flipV="1">
              <a:off x="3011573" y="2747719"/>
              <a:ext cx="1302" cy="242019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537280" y="2353230"/>
              <a:ext cx="0" cy="179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537280" y="1266269"/>
              <a:ext cx="176604" cy="358431"/>
              <a:chOff x="3064465" y="1366431"/>
              <a:chExt cx="262568" cy="33786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064465" y="1366431"/>
                <a:ext cx="262568" cy="337866"/>
                <a:chOff x="3267062" y="3401553"/>
                <a:chExt cx="262568" cy="216024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267062" y="3401553"/>
                  <a:ext cx="262568" cy="216024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357881" y="3493468"/>
                  <a:ext cx="72601" cy="0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319463" y="3457889"/>
                  <a:ext cx="156175" cy="1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3151915" y="1622342"/>
                <a:ext cx="72601" cy="0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113497" y="1566696"/>
                <a:ext cx="156175" cy="2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 flipV="1">
              <a:off x="4625701" y="1624701"/>
              <a:ext cx="4145" cy="7285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085869" y="2254612"/>
              <a:ext cx="0" cy="96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893592" y="2524179"/>
              <a:ext cx="238565" cy="236293"/>
              <a:chOff x="3390900" y="2875807"/>
              <a:chExt cx="238565" cy="23629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90900" y="288332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=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V="1">
              <a:off x="4512338" y="3274735"/>
              <a:ext cx="1780" cy="189432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4259135" y="3453743"/>
              <a:ext cx="503991" cy="113630"/>
              <a:chOff x="1021468" y="3315370"/>
              <a:chExt cx="503991" cy="11363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21468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10594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206816" y="3315370"/>
                <a:ext cx="133545" cy="113630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409034" y="2990699"/>
              <a:ext cx="220812" cy="28198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30" idx="2"/>
            </p:cNvCxnSpPr>
            <p:nvPr/>
          </p:nvCxnSpPr>
          <p:spPr>
            <a:xfrm flipV="1">
              <a:off x="4519440" y="2748680"/>
              <a:ext cx="1302" cy="242019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401459" y="2525140"/>
              <a:ext cx="238565" cy="236293"/>
              <a:chOff x="3390900" y="2875807"/>
              <a:chExt cx="238565" cy="23629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90900" y="288332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=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</p:grpSp>
      <p:pic>
        <p:nvPicPr>
          <p:cNvPr id="66" name="Picture 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4" y="4653136"/>
            <a:ext cx="1109422" cy="1079840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9" y="4653136"/>
            <a:ext cx="1109422" cy="107984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978801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Design principles for Battery(Power)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268414"/>
            <a:ext cx="8281615" cy="4724400"/>
          </a:xfrm>
        </p:spPr>
        <p:txBody>
          <a:bodyPr/>
          <a:lstStyle/>
          <a:p>
            <a:r>
              <a:rPr lang="en-GB" dirty="0"/>
              <a:t>System design		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[3.2]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2 independent battery systems (only batteries)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Cable routing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Selectivity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Local operation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200" dirty="0"/>
              <a:t>Energy management system</a:t>
            </a:r>
          </a:p>
          <a:p>
            <a:pPr marL="198000" lvl="1" indent="0">
              <a:buNone/>
            </a:pPr>
            <a:endParaRPr lang="en-GB" sz="1200" dirty="0"/>
          </a:p>
          <a:p>
            <a:r>
              <a:rPr lang="en-GB" dirty="0"/>
              <a:t>Testing			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[3.3]</a:t>
            </a:r>
          </a:p>
          <a:p>
            <a:r>
              <a:rPr lang="en-GB" dirty="0"/>
              <a:t>Operation and Maintenance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[3.4]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12</a:t>
            </a:fld>
            <a:endParaRPr lang="en-GB" altLang="ja-JP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23217"/>
            <a:ext cx="1944216" cy="13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4" y="4653136"/>
            <a:ext cx="1109422" cy="107984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9" y="4653136"/>
            <a:ext cx="1109422" cy="10798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428805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3.2.3 Energy Management System, 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Energy Management System (EMS) shall be installed.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r>
              <a:rPr lang="en-GB" dirty="0"/>
              <a:t>Control battery temperatures by: </a:t>
            </a:r>
          </a:p>
          <a:p>
            <a:pPr lvl="1"/>
            <a:r>
              <a:rPr lang="en-GB" dirty="0"/>
              <a:t>Limiting charge and discharge current.</a:t>
            </a:r>
          </a:p>
          <a:p>
            <a:pPr lvl="1"/>
            <a:r>
              <a:rPr lang="en-GB" dirty="0"/>
              <a:t>Limiting max and min battery voltages.</a:t>
            </a:r>
          </a:p>
          <a:p>
            <a:pPr lvl="1"/>
            <a:endParaRPr lang="en-GB" dirty="0"/>
          </a:p>
          <a:p>
            <a:r>
              <a:rPr lang="en-GB" dirty="0"/>
              <a:t>Monitor:</a:t>
            </a:r>
          </a:p>
          <a:p>
            <a:pPr lvl="1"/>
            <a:r>
              <a:rPr lang="en-GB" dirty="0"/>
              <a:t>available energy of the batteries</a:t>
            </a:r>
          </a:p>
          <a:p>
            <a:pPr lvl="1"/>
            <a:r>
              <a:rPr lang="en-GB" dirty="0"/>
              <a:t>remaining time or range that the battery can supply </a:t>
            </a:r>
            <a:br>
              <a:rPr lang="en-GB" dirty="0"/>
            </a:br>
            <a:r>
              <a:rPr lang="en-GB" dirty="0"/>
              <a:t>energy for the planned operation/voyage</a:t>
            </a:r>
          </a:p>
          <a:p>
            <a:pPr lvl="1"/>
            <a:r>
              <a:rPr lang="en-GB" dirty="0"/>
              <a:t>state of health of the batteries (SOH)</a:t>
            </a:r>
          </a:p>
          <a:p>
            <a:pPr marL="198000" lvl="1" indent="0">
              <a:buNone/>
            </a:pPr>
            <a:r>
              <a:rPr lang="en-GB" dirty="0"/>
              <a:t>	</a:t>
            </a:r>
          </a:p>
          <a:p>
            <a:r>
              <a:rPr lang="en-GB" dirty="0"/>
              <a:t>Alarms related to capacities.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13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2976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2705" y="1052736"/>
            <a:ext cx="3024336" cy="13911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EMS</a:t>
            </a:r>
          </a:p>
        </p:txBody>
      </p:sp>
    </p:spTree>
    <p:extLst>
      <p:ext uri="{BB962C8B-B14F-4D97-AF65-F5344CB8AC3E}">
        <p14:creationId xmlns:p14="http://schemas.microsoft.com/office/powerpoint/2010/main" val="324525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roader View" pitchFamily="34" charset="0"/>
              </a:rPr>
              <a:t>Sec.1 Battery Power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14</a:t>
            </a:fld>
            <a:endParaRPr lang="en-GB" dirty="0"/>
          </a:p>
        </p:txBody>
      </p:sp>
      <p:pic>
        <p:nvPicPr>
          <p:cNvPr id="1026" name="Picture 2" descr="C:\Users\AKRIS\AppData\Local\Temp\SNAGHTML4f8c57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574983" cy="45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4"/>
          </p:cNvPr>
          <p:cNvSpPr txBox="1"/>
          <p:nvPr/>
        </p:nvSpPr>
        <p:spPr>
          <a:xfrm flipH="1">
            <a:off x="496387" y="5682844"/>
            <a:ext cx="8064897" cy="243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http://rules.dnvgl.com/docs/pdf/DNVGL/RU-SHIP/2016-07/DNVGL-RU-SHIP-Pt6Ch2.pdf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860032" cy="41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1054" y="4712444"/>
            <a:ext cx="5089058" cy="5040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8460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Battery System</a:t>
            </a:r>
            <a:endParaRPr lang="en-GB" dirty="0">
              <a:latin typeface="Broader Vie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Safety description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Potential gas development (volume)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Fire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Submersion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Explosion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Detection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Extinguishing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Thermal runaway, internal cell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External fires/hazards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Safe charge/discharge characteristics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7CF70-889B-4F91-83F4-004078FC6BB8}" type="slidenum">
              <a:rPr lang="en-GB" altLang="ja-JP" smtClean="0"/>
              <a:pPr/>
              <a:t>15</a:t>
            </a:fld>
            <a:endParaRPr lang="en-GB" altLang="ja-JP" dirty="0"/>
          </a:p>
        </p:txBody>
      </p:sp>
      <p:sp>
        <p:nvSpPr>
          <p:cNvPr id="7" name="Rectangle 6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pic>
        <p:nvPicPr>
          <p:cNvPr id="1026" name="Picture 2" descr="C:\Users\AKRIS\AppData\Local\Temp\SNAGHTML634756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36" y="1066966"/>
            <a:ext cx="3819128" cy="524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2606" y="4440784"/>
            <a:ext cx="256229" cy="2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4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Integrated BMS</a:t>
            </a:r>
          </a:p>
          <a:p>
            <a:pPr lvl="1"/>
            <a:r>
              <a:rPr lang="en-GB" dirty="0"/>
              <a:t>Control</a:t>
            </a:r>
          </a:p>
          <a:p>
            <a:pPr lvl="1"/>
            <a:r>
              <a:rPr lang="en-GB" dirty="0"/>
              <a:t>Protect</a:t>
            </a:r>
          </a:p>
          <a:p>
            <a:pPr lvl="1"/>
            <a:r>
              <a:rPr lang="en-GB" dirty="0"/>
              <a:t>Monitor</a:t>
            </a:r>
          </a:p>
          <a:p>
            <a:pPr lvl="1"/>
            <a:r>
              <a:rPr lang="en-GB" dirty="0"/>
              <a:t>Alarms</a:t>
            </a:r>
          </a:p>
          <a:p>
            <a:pPr lvl="2"/>
            <a:r>
              <a:rPr lang="en-GB" dirty="0"/>
              <a:t>Abnormal conditions</a:t>
            </a:r>
          </a:p>
          <a:p>
            <a:pPr lvl="1"/>
            <a:r>
              <a:rPr lang="en-GB" dirty="0"/>
              <a:t>Calculate (SOC, SOH)</a:t>
            </a:r>
          </a:p>
          <a:p>
            <a:r>
              <a:rPr lang="en-GB" dirty="0"/>
              <a:t>Independent emergency disconnect</a:t>
            </a:r>
          </a:p>
          <a:p>
            <a:r>
              <a:rPr lang="en-GB" dirty="0"/>
              <a:t>Independent temperature shutdown</a:t>
            </a:r>
          </a:p>
          <a:p>
            <a:r>
              <a:rPr lang="en-GB" dirty="0"/>
              <a:t>Testing</a:t>
            </a:r>
          </a:p>
          <a:p>
            <a:pPr lvl="1"/>
            <a:r>
              <a:rPr lang="en-GB" dirty="0"/>
              <a:t>Safety</a:t>
            </a:r>
          </a:p>
          <a:p>
            <a:pPr lvl="1"/>
            <a:r>
              <a:rPr lang="en-GB" dirty="0"/>
              <a:t>Functionality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82705" y="1052736"/>
            <a:ext cx="3024336" cy="139115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8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BMS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en-GB" dirty="0"/>
              <a:t>4.3.1 Battery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98254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17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5616624" cy="511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5" y="241082"/>
            <a:ext cx="8641656" cy="670086"/>
          </a:xfrm>
        </p:spPr>
        <p:txBody>
          <a:bodyPr/>
          <a:lstStyle/>
          <a:p>
            <a:r>
              <a:rPr lang="en-GB" dirty="0">
                <a:latin typeface="Broader View" pitchFamily="34" charset="0"/>
              </a:rPr>
              <a:t>Sec.1.[4.2] Testing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46245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Rules for Battery Powered Vessels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DNV GL Maritime Classification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MCANO381@dnvgl.com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+47 67578665</a:t>
            </a:r>
          </a:p>
        </p:txBody>
      </p:sp>
    </p:spTree>
    <p:extLst>
      <p:ext uri="{BB962C8B-B14F-4D97-AF65-F5344CB8AC3E}">
        <p14:creationId xmlns:p14="http://schemas.microsoft.com/office/powerpoint/2010/main" val="328165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1082"/>
            <a:ext cx="8641656" cy="670086"/>
          </a:xfrm>
        </p:spPr>
        <p:txBody>
          <a:bodyPr/>
          <a:lstStyle/>
          <a:p>
            <a:r>
              <a:rPr lang="en-GB" dirty="0">
                <a:latin typeface="Broader View" pitchFamily="34" charset="0"/>
              </a:rPr>
              <a:t>DNV GL Classed and pre classed vessels with batteries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2</a:t>
            </a:fld>
            <a:endParaRPr lang="en-GB" dirty="0"/>
          </a:p>
        </p:txBody>
      </p:sp>
      <p:pic>
        <p:nvPicPr>
          <p:cNvPr id="1026" name="Picture 5" descr="DeepOcean - construction vessel  - Edda Frey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18" y="1206398"/>
            <a:ext cx="1539203" cy="8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https://www.offshoreenergytoday.com/wp-content/uploads/2014/04/Fafnir-Offshore-orders-PSV-from-Havyar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26" y="1156520"/>
            <a:ext cx="1399654" cy="9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tatic1.squarespace.com/static/526a75e7e4b0d55c33aa4834/t/553fb899e4b0887b04d73b8e/1430239391458/?format=1000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09" y="5104774"/>
            <a:ext cx="1622870" cy="81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54" y="2370711"/>
            <a:ext cx="1523125" cy="71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08" y="2349388"/>
            <a:ext cx="1512520" cy="85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33" y="1196752"/>
            <a:ext cx="1440160" cy="81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ing.dk/sites/ing/files/styles/w800_16-9/public/elfaerge_1.jpg?itok=EkOTbLDv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89" y="3666968"/>
            <a:ext cx="1310654" cy="73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19" y="5037881"/>
            <a:ext cx="1362918" cy="9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www.motorship.com/__data/assets/image/0017/336041/Viking_Lady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8" y="1196752"/>
            <a:ext cx="1435017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ostensjo.no/wp-content/uploads/2013/11/RS_2013-10-31_10-22-361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8" y="2447990"/>
            <a:ext cx="1403354" cy="105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rc_mi" descr="http://maritimt.com/images/stories/nyheter/omtaler/2012/07/island_crusader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5" y="3755772"/>
            <a:ext cx="140802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skipsrevyen.no/wp-content/uploads/2015/05/Viking-QueenNMI07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56" y="2499794"/>
            <a:ext cx="1426269" cy="95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09" y="3681972"/>
            <a:ext cx="1395762" cy="104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58" y="3681972"/>
            <a:ext cx="1504111" cy="82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65" y="5020918"/>
            <a:ext cx="1378124" cy="9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59" y="1212276"/>
            <a:ext cx="1287019" cy="910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743" y="2407479"/>
            <a:ext cx="1495932" cy="841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08" y="3785802"/>
            <a:ext cx="1593693" cy="909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33" y="5018724"/>
            <a:ext cx="1365019" cy="9100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3" y="5121476"/>
            <a:ext cx="1383798" cy="77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8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roader View" pitchFamily="34" charset="0"/>
              </a:rPr>
              <a:t>Sec.1 Battery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641656" cy="4724400"/>
          </a:xfrm>
        </p:spPr>
        <p:txBody>
          <a:bodyPr/>
          <a:lstStyle/>
          <a:p>
            <a:r>
              <a:rPr lang="en-GB" sz="1000" b="1" dirty="0"/>
              <a:t>1 General................................................................................................. 10</a:t>
            </a:r>
          </a:p>
          <a:p>
            <a:pPr lvl="1"/>
            <a:r>
              <a:rPr lang="en-GB" sz="1000" dirty="0"/>
              <a:t>1.1 Introduction....................................................................................... 10</a:t>
            </a:r>
          </a:p>
          <a:p>
            <a:pPr lvl="1"/>
            <a:r>
              <a:rPr lang="en-GB" sz="1000" dirty="0"/>
              <a:t>1.2 Terminology and definitions................................................................. 11</a:t>
            </a:r>
          </a:p>
          <a:p>
            <a:pPr lvl="1"/>
            <a:r>
              <a:rPr lang="en-GB" sz="1000" dirty="0"/>
              <a:t>1.3 Procedural requirements......................................................................12</a:t>
            </a:r>
          </a:p>
          <a:p>
            <a:r>
              <a:rPr lang="en-GB" sz="1000" b="1" dirty="0"/>
              <a:t>2 Design principles for Battery(Safety) notation..................................... 15</a:t>
            </a:r>
          </a:p>
          <a:p>
            <a:pPr lvl="1"/>
            <a:r>
              <a:rPr lang="en-GB" sz="1000" dirty="0"/>
              <a:t>2.1 General............................................................................................. 15</a:t>
            </a:r>
          </a:p>
          <a:p>
            <a:pPr lvl="1"/>
            <a:r>
              <a:rPr lang="en-GB" sz="1000" dirty="0"/>
              <a:t>2.2 Arrangement......................................................................................15</a:t>
            </a:r>
          </a:p>
          <a:p>
            <a:pPr lvl="1"/>
            <a:r>
              <a:rPr lang="en-GB" sz="1000" dirty="0"/>
              <a:t>2.3 Operational environment control...........................................................15</a:t>
            </a:r>
          </a:p>
          <a:p>
            <a:pPr lvl="1"/>
            <a:r>
              <a:rPr lang="en-GB" sz="1000" dirty="0"/>
              <a:t>2.4 Fire safety for battery spaces.............................................................. 17</a:t>
            </a:r>
          </a:p>
          <a:p>
            <a:pPr lvl="1"/>
            <a:r>
              <a:rPr lang="en-GB" sz="1000" dirty="0"/>
              <a:t>2.5 Safety assessment..............................................................................18</a:t>
            </a:r>
          </a:p>
          <a:p>
            <a:pPr lvl="1"/>
            <a:r>
              <a:rPr lang="en-GB" sz="1000" dirty="0"/>
              <a:t>2.6 System design................................................................................... 18</a:t>
            </a:r>
          </a:p>
          <a:p>
            <a:pPr lvl="1"/>
            <a:r>
              <a:rPr lang="en-GB" sz="1000" dirty="0"/>
              <a:t>2.7 Testing.............................................................................................. 19</a:t>
            </a:r>
          </a:p>
          <a:p>
            <a:pPr lvl="1"/>
            <a:r>
              <a:rPr lang="en-GB" sz="1000" dirty="0"/>
              <a:t>2.8 Operation and maintenance................................................................. 19</a:t>
            </a:r>
          </a:p>
          <a:p>
            <a:r>
              <a:rPr lang="en-GB" sz="1000" b="1" dirty="0"/>
              <a:t>3 Design principles for Battery(Power) notation..................................... 19</a:t>
            </a:r>
          </a:p>
          <a:p>
            <a:pPr lvl="1"/>
            <a:r>
              <a:rPr lang="en-GB" sz="1000" dirty="0"/>
              <a:t>3.1 General............................................................................................. 19</a:t>
            </a:r>
          </a:p>
          <a:p>
            <a:pPr lvl="1"/>
            <a:r>
              <a:rPr lang="en-GB" sz="1000" dirty="0"/>
              <a:t>3.2 System design................................................................................... 20</a:t>
            </a:r>
          </a:p>
          <a:p>
            <a:pPr lvl="1"/>
            <a:r>
              <a:rPr lang="en-GB" sz="1000" dirty="0"/>
              <a:t>3.3 Testing.............................................................................................. 21</a:t>
            </a:r>
          </a:p>
          <a:p>
            <a:pPr lvl="1"/>
            <a:r>
              <a:rPr lang="en-GB" sz="1000" dirty="0"/>
              <a:t>3.4 Operation and maintenance................................................................. 21</a:t>
            </a:r>
          </a:p>
          <a:p>
            <a:r>
              <a:rPr lang="en-GB" sz="1000" b="1" dirty="0"/>
              <a:t>4 Battery system..................................................................................... 21</a:t>
            </a:r>
          </a:p>
          <a:p>
            <a:pPr lvl="1"/>
            <a:r>
              <a:rPr lang="en-GB" sz="1000" dirty="0"/>
              <a:t>4.1 Battery system design........................................................................ 21</a:t>
            </a:r>
          </a:p>
          <a:p>
            <a:pPr lvl="1"/>
            <a:r>
              <a:rPr lang="en-GB" sz="1000" dirty="0"/>
              <a:t>4.2 Testing.............................................................................................. 23Content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3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92751"/>
            <a:ext cx="3876873" cy="525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60351"/>
            <a:ext cx="7020272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71529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Design principles for Battery(Safety) notation</a:t>
            </a:r>
            <a:endParaRPr lang="en-GB" dirty="0">
              <a:latin typeface="Broader Vie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9992" y="1398835"/>
            <a:ext cx="41044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Battery(Safety)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i="1" dirty="0"/>
              <a:t>(a new notation in 2015)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A notation that cover requirements for the safety of the battery installation covering vessel arrangement, environmental control including temperature and ventilation. </a:t>
            </a:r>
          </a:p>
          <a:p>
            <a:endParaRPr lang="en-GB" sz="1400" dirty="0"/>
          </a:p>
          <a:p>
            <a:r>
              <a:rPr lang="en-GB" sz="1400" dirty="0"/>
              <a:t>To prevent thermal incidents in battery spaces, then the rules gives requirement to fire integrity, detection and extinguish measures.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27584" y="1490567"/>
            <a:ext cx="3051255" cy="2329437"/>
            <a:chOff x="2124056" y="1253209"/>
            <a:chExt cx="3051255" cy="2329437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2124056" y="2348881"/>
              <a:ext cx="1583848" cy="39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692551" y="2313594"/>
              <a:ext cx="1913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856043" y="2348881"/>
              <a:ext cx="1319268" cy="43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098054" y="2248957"/>
              <a:ext cx="0" cy="107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265439" y="2344957"/>
              <a:ext cx="0" cy="179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976505" y="2031767"/>
              <a:ext cx="238565" cy="236293"/>
              <a:chOff x="3390900" y="2875807"/>
              <a:chExt cx="238565" cy="236293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3390900" y="287697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=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V="1">
              <a:off x="2636698" y="1933486"/>
              <a:ext cx="0" cy="421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513758" y="1253209"/>
              <a:ext cx="245880" cy="683248"/>
              <a:chOff x="2513758" y="1253209"/>
              <a:chExt cx="245880" cy="683248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549044" y="1253209"/>
                <a:ext cx="175312" cy="357405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599272" y="1272211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599271" y="1435698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599272" y="1516597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599272" y="1354000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513758" y="1699434"/>
                <a:ext cx="245880" cy="237023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1000" dirty="0">
                    <a:solidFill>
                      <a:srgbClr val="FFFFFF"/>
                    </a:solidFill>
                  </a:rPr>
                  <a:t>G</a:t>
                </a:r>
              </a:p>
            </p:txBody>
          </p:sp>
          <p:cxnSp>
            <p:nvCxnSpPr>
              <p:cNvPr id="96" name="Straight Connector 95"/>
              <p:cNvCxnSpPr>
                <a:stCxn id="90" idx="2"/>
              </p:cNvCxnSpPr>
              <p:nvPr/>
            </p:nvCxnSpPr>
            <p:spPr>
              <a:xfrm flipH="1">
                <a:off x="2636699" y="1610614"/>
                <a:ext cx="1" cy="92037"/>
              </a:xfrm>
              <a:prstGeom prst="line">
                <a:avLst/>
              </a:prstGeom>
              <a:ln w="28575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3012553" y="1260615"/>
              <a:ext cx="176604" cy="358431"/>
              <a:chOff x="3064465" y="1366431"/>
              <a:chExt cx="262568" cy="337866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3064465" y="1366431"/>
                <a:ext cx="262568" cy="337866"/>
                <a:chOff x="3267062" y="3401553"/>
                <a:chExt cx="262568" cy="216024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3267062" y="3401553"/>
                  <a:ext cx="262568" cy="216024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3357881" y="3493468"/>
                  <a:ext cx="72601" cy="0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flipV="1">
                  <a:off x="3319463" y="3457889"/>
                  <a:ext cx="156175" cy="1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3151915" y="1622342"/>
                <a:ext cx="72601" cy="0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V="1">
                <a:off x="3113497" y="1566696"/>
                <a:ext cx="156175" cy="2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3100974" y="1619046"/>
              <a:ext cx="0" cy="421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257357" y="3271155"/>
              <a:ext cx="1780" cy="189432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004154" y="3450163"/>
              <a:ext cx="503991" cy="113630"/>
              <a:chOff x="1021468" y="3315370"/>
              <a:chExt cx="503991" cy="113630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1021468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310594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06816" y="3315370"/>
                <a:ext cx="133545" cy="113630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3154053" y="2987119"/>
              <a:ext cx="220812" cy="28198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0"/>
              <a:endCxn id="60" idx="2"/>
            </p:cNvCxnSpPr>
            <p:nvPr/>
          </p:nvCxnSpPr>
          <p:spPr>
            <a:xfrm flipV="1">
              <a:off x="3264459" y="2745100"/>
              <a:ext cx="1302" cy="242019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622781" y="2254611"/>
              <a:ext cx="0" cy="1078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537280" y="2353230"/>
              <a:ext cx="0" cy="179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4501232" y="2037421"/>
              <a:ext cx="238565" cy="236293"/>
              <a:chOff x="3390900" y="2875807"/>
              <a:chExt cx="238565" cy="23629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390900" y="287697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=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V="1">
              <a:off x="4161425" y="1939140"/>
              <a:ext cx="0" cy="421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4038485" y="1258863"/>
              <a:ext cx="245880" cy="683248"/>
              <a:chOff x="2513758" y="1253209"/>
              <a:chExt cx="245880" cy="683248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49044" y="1253209"/>
                <a:ext cx="175312" cy="357405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99272" y="1272211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599271" y="1435698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599272" y="1516597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99272" y="1354000"/>
                <a:ext cx="74855" cy="64669"/>
              </a:xfrm>
              <a:prstGeom prst="ellipse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513758" y="1699434"/>
                <a:ext cx="245880" cy="237023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1000" dirty="0">
                    <a:solidFill>
                      <a:srgbClr val="FFFFFF"/>
                    </a:solidFill>
                  </a:rPr>
                  <a:t>G</a:t>
                </a:r>
              </a:p>
            </p:txBody>
          </p:sp>
          <p:cxnSp>
            <p:nvCxnSpPr>
              <p:cNvPr id="76" name="Straight Connector 75"/>
              <p:cNvCxnSpPr>
                <a:stCxn id="70" idx="2"/>
              </p:cNvCxnSpPr>
              <p:nvPr/>
            </p:nvCxnSpPr>
            <p:spPr>
              <a:xfrm flipH="1">
                <a:off x="2636699" y="1610614"/>
                <a:ext cx="1" cy="92037"/>
              </a:xfrm>
              <a:prstGeom prst="line">
                <a:avLst/>
              </a:prstGeom>
              <a:ln w="28575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4537280" y="1266269"/>
              <a:ext cx="176604" cy="358431"/>
              <a:chOff x="3064465" y="1366431"/>
              <a:chExt cx="262568" cy="337866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064465" y="1366431"/>
                <a:ext cx="262568" cy="337866"/>
                <a:chOff x="3267062" y="3401553"/>
                <a:chExt cx="262568" cy="216024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3267062" y="3401553"/>
                  <a:ext cx="262568" cy="216024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357881" y="3493468"/>
                  <a:ext cx="72601" cy="0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3319463" y="3457889"/>
                  <a:ext cx="156175" cy="1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Connector 64"/>
              <p:cNvCxnSpPr/>
              <p:nvPr/>
            </p:nvCxnSpPr>
            <p:spPr>
              <a:xfrm>
                <a:off x="3151915" y="1622342"/>
                <a:ext cx="72601" cy="0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113497" y="1566696"/>
                <a:ext cx="156175" cy="2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flipV="1">
              <a:off x="4625701" y="1624700"/>
              <a:ext cx="0" cy="4215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3146478" y="2521560"/>
              <a:ext cx="238565" cy="236293"/>
              <a:chOff x="3390900" y="2875807"/>
              <a:chExt cx="238565" cy="23629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390900" y="288332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V="1">
              <a:off x="4512338" y="3274735"/>
              <a:ext cx="1780" cy="189432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/>
            <p:cNvGrpSpPr/>
            <p:nvPr/>
          </p:nvGrpSpPr>
          <p:grpSpPr>
            <a:xfrm>
              <a:off x="4259135" y="3453743"/>
              <a:ext cx="503991" cy="113630"/>
              <a:chOff x="1021468" y="3315370"/>
              <a:chExt cx="503991" cy="11363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1021468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310594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206816" y="3315370"/>
                <a:ext cx="133545" cy="113630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409034" y="2990699"/>
              <a:ext cx="220812" cy="28198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35" name="Straight Connector 34"/>
            <p:cNvCxnSpPr>
              <a:stCxn id="34" idx="0"/>
              <a:endCxn id="53" idx="2"/>
            </p:cNvCxnSpPr>
            <p:nvPr/>
          </p:nvCxnSpPr>
          <p:spPr>
            <a:xfrm flipV="1">
              <a:off x="4519440" y="2748680"/>
              <a:ext cx="1302" cy="242019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4401459" y="2525140"/>
              <a:ext cx="238565" cy="236293"/>
              <a:chOff x="3390900" y="2875807"/>
              <a:chExt cx="238565" cy="236293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390900" y="288332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flipV="1">
              <a:off x="2328165" y="2355033"/>
              <a:ext cx="0" cy="1523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2147507" y="3001598"/>
              <a:ext cx="327299" cy="581048"/>
              <a:chOff x="2568925" y="2704104"/>
              <a:chExt cx="246381" cy="48113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2697738" y="2889855"/>
                <a:ext cx="1" cy="1827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2569793" y="2952646"/>
                <a:ext cx="245513" cy="232594"/>
              </a:xfrm>
              <a:prstGeom prst="ellipse">
                <a:avLst/>
              </a:prstGeom>
              <a:noFill/>
              <a:ln w="95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2568925" y="3042530"/>
                <a:ext cx="245513" cy="56816"/>
                <a:chOff x="1021468" y="3315370"/>
                <a:chExt cx="503991" cy="11363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021468" y="3315370"/>
                  <a:ext cx="214865" cy="11363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310594" y="3315370"/>
                  <a:ext cx="214865" cy="11363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206816" y="3315370"/>
                  <a:ext cx="133545" cy="11363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>
                <a:off x="2641243" y="2704104"/>
                <a:ext cx="112991" cy="195839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212549" y="2980482"/>
              <a:ext cx="220812" cy="28198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40" name="Straight Connector 39"/>
            <p:cNvCxnSpPr>
              <a:stCxn id="39" idx="0"/>
              <a:endCxn id="42" idx="2"/>
            </p:cNvCxnSpPr>
            <p:nvPr/>
          </p:nvCxnSpPr>
          <p:spPr>
            <a:xfrm flipV="1">
              <a:off x="2322955" y="2724933"/>
              <a:ext cx="1302" cy="255549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2204974" y="2501393"/>
              <a:ext cx="238565" cy="236293"/>
              <a:chOff x="3390900" y="2875807"/>
              <a:chExt cx="238565" cy="23629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390900" y="288332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</p:grpSp>
      <p:pic>
        <p:nvPicPr>
          <p:cNvPr id="101" name="Picture 1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9120"/>
            <a:ext cx="1172169" cy="1180670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417" y="4509120"/>
            <a:ext cx="1172169" cy="1180670"/>
          </a:xfrm>
          <a:prstGeom prst="rect">
            <a:avLst/>
          </a:prstGeom>
        </p:spPr>
      </p:pic>
      <p:pic>
        <p:nvPicPr>
          <p:cNvPr id="103" name="Picture 10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94" y="4509120"/>
            <a:ext cx="1172169" cy="11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Design principles for Battery(Power) notation</a:t>
            </a:r>
            <a:endParaRPr lang="en-GB" dirty="0">
              <a:latin typeface="Broader Vie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716015" y="1074510"/>
            <a:ext cx="41764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Battery (power)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>The notation you need when the battery is used as a main source of power (propulsion power). </a:t>
            </a:r>
          </a:p>
          <a:p>
            <a:endParaRPr lang="en-GB" sz="1400" dirty="0"/>
          </a:p>
          <a:p>
            <a:r>
              <a:rPr lang="en-GB" sz="1400" dirty="0"/>
              <a:t>The rules put requirements for redundancy and location. In addition the time or range that the battery can supply energy shall be calculated taken into account the planned operation/voyage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21937"/>
            <a:ext cx="4752528" cy="214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81345" y="1196752"/>
            <a:ext cx="2940982" cy="2306758"/>
            <a:chOff x="2555776" y="1260615"/>
            <a:chExt cx="2940982" cy="2306758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555776" y="2348881"/>
              <a:ext cx="1152128" cy="43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92551" y="2313594"/>
              <a:ext cx="19130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56043" y="2348881"/>
              <a:ext cx="1319268" cy="43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012553" y="2347576"/>
              <a:ext cx="0" cy="179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997975" y="1845932"/>
              <a:ext cx="498783" cy="419378"/>
              <a:chOff x="3580651" y="5829483"/>
              <a:chExt cx="498783" cy="419378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3688618" y="5829483"/>
                <a:ext cx="390816" cy="209492"/>
                <a:chOff x="3675184" y="5667780"/>
                <a:chExt cx="684274" cy="363278"/>
              </a:xfrm>
            </p:grpSpPr>
            <p:sp>
              <p:nvSpPr>
                <p:cNvPr id="62" name="Flowchart: Delay 61"/>
                <p:cNvSpPr/>
                <p:nvPr/>
              </p:nvSpPr>
              <p:spPr>
                <a:xfrm rot="10800000">
                  <a:off x="3914090" y="5667780"/>
                  <a:ext cx="275146" cy="251018"/>
                </a:xfrm>
                <a:prstGeom prst="flowChartDelay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/>
                </a:p>
              </p:txBody>
            </p:sp>
            <p:sp>
              <p:nvSpPr>
                <p:cNvPr id="63" name="Minus 62"/>
                <p:cNvSpPr/>
                <p:nvPr/>
              </p:nvSpPr>
              <p:spPr>
                <a:xfrm>
                  <a:off x="4154368" y="5713634"/>
                  <a:ext cx="205090" cy="79655"/>
                </a:xfrm>
                <a:prstGeom prst="mathMinus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/>
                </a:p>
              </p:txBody>
            </p:sp>
            <p:sp>
              <p:nvSpPr>
                <p:cNvPr id="64" name="Minus 63"/>
                <p:cNvSpPr/>
                <p:nvPr/>
              </p:nvSpPr>
              <p:spPr>
                <a:xfrm>
                  <a:off x="4163306" y="5799151"/>
                  <a:ext cx="196152" cy="79655"/>
                </a:xfrm>
                <a:prstGeom prst="mathMinus">
                  <a:avLst/>
                </a:prstGeom>
                <a:solidFill>
                  <a:schemeClr val="accent4"/>
                </a:solidFill>
                <a:ln w="952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/>
                </a:p>
              </p:txBody>
            </p:sp>
            <p:sp>
              <p:nvSpPr>
                <p:cNvPr id="65" name="Freeform 64"/>
                <p:cNvSpPr/>
                <p:nvPr/>
              </p:nvSpPr>
              <p:spPr>
                <a:xfrm>
                  <a:off x="3675184" y="5756631"/>
                  <a:ext cx="242914" cy="274427"/>
                </a:xfrm>
                <a:custGeom>
                  <a:avLst/>
                  <a:gdLst>
                    <a:gd name="connsiteX0" fmla="*/ 242914 w 242914"/>
                    <a:gd name="connsiteY0" fmla="*/ 35455 h 274427"/>
                    <a:gd name="connsiteX1" fmla="*/ 184435 w 242914"/>
                    <a:gd name="connsiteY1" fmla="*/ 38113 h 274427"/>
                    <a:gd name="connsiteX2" fmla="*/ 163169 w 242914"/>
                    <a:gd name="connsiteY2" fmla="*/ 3557 h 274427"/>
                    <a:gd name="connsiteX3" fmla="*/ 88742 w 242914"/>
                    <a:gd name="connsiteY3" fmla="*/ 22164 h 274427"/>
                    <a:gd name="connsiteX4" fmla="*/ 11656 w 242914"/>
                    <a:gd name="connsiteY4" fmla="*/ 189627 h 274427"/>
                    <a:gd name="connsiteX5" fmla="*/ 1023 w 242914"/>
                    <a:gd name="connsiteY5" fmla="*/ 264055 h 274427"/>
                    <a:gd name="connsiteX6" fmla="*/ 1023 w 242914"/>
                    <a:gd name="connsiteY6" fmla="*/ 272029 h 27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914" h="274427">
                      <a:moveTo>
                        <a:pt x="242914" y="35455"/>
                      </a:moveTo>
                      <a:cubicBezTo>
                        <a:pt x="220320" y="39442"/>
                        <a:pt x="197726" y="43429"/>
                        <a:pt x="184435" y="38113"/>
                      </a:cubicBezTo>
                      <a:cubicBezTo>
                        <a:pt x="171144" y="32797"/>
                        <a:pt x="179118" y="6215"/>
                        <a:pt x="163169" y="3557"/>
                      </a:cubicBezTo>
                      <a:cubicBezTo>
                        <a:pt x="147220" y="899"/>
                        <a:pt x="113994" y="-8848"/>
                        <a:pt x="88742" y="22164"/>
                      </a:cubicBezTo>
                      <a:cubicBezTo>
                        <a:pt x="63490" y="53176"/>
                        <a:pt x="26276" y="149312"/>
                        <a:pt x="11656" y="189627"/>
                      </a:cubicBezTo>
                      <a:cubicBezTo>
                        <a:pt x="-2964" y="229942"/>
                        <a:pt x="2795" y="250321"/>
                        <a:pt x="1023" y="264055"/>
                      </a:cubicBezTo>
                      <a:cubicBezTo>
                        <a:pt x="-749" y="277789"/>
                        <a:pt x="137" y="274909"/>
                        <a:pt x="1023" y="272029"/>
                      </a:cubicBezTo>
                    </a:path>
                  </a:pathLst>
                </a:custGeom>
                <a:noFill/>
                <a:ln w="254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3580651" y="6012568"/>
                <a:ext cx="238565" cy="236293"/>
                <a:chOff x="3390900" y="2875807"/>
                <a:chExt cx="238565" cy="236293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3390900" y="2883323"/>
                  <a:ext cx="238565" cy="216024"/>
                </a:xfrm>
                <a:prstGeom prst="rect">
                  <a:avLst/>
                </a:prstGeom>
                <a:ln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333333"/>
                    </a:solidFill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3438525" y="2924944"/>
                  <a:ext cx="140712" cy="117586"/>
                </a:xfrm>
                <a:prstGeom prst="line">
                  <a:avLst/>
                </a:prstGeom>
                <a:ln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59"/>
                <p:cNvSpPr txBox="1"/>
                <p:nvPr/>
              </p:nvSpPr>
              <p:spPr>
                <a:xfrm>
                  <a:off x="3418393" y="2875807"/>
                  <a:ext cx="114491" cy="1391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:r>
                    <a:rPr lang="en-GB" sz="800" dirty="0">
                      <a:solidFill>
                        <a:srgbClr val="333333"/>
                      </a:solidFill>
                    </a:rPr>
                    <a:t>~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513547" y="2972959"/>
                  <a:ext cx="114491" cy="1391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>
                    <a:lnSpc>
                      <a:spcPct val="113000"/>
                    </a:lnSpc>
                    <a:spcBef>
                      <a:spcPts val="600"/>
                    </a:spcBef>
                  </a:pPr>
                  <a:r>
                    <a:rPr lang="en-GB" sz="800" dirty="0">
                      <a:solidFill>
                        <a:srgbClr val="333333"/>
                      </a:solidFill>
                    </a:rPr>
                    <a:t>=</a:t>
                  </a: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3012553" y="1260615"/>
              <a:ext cx="176604" cy="358431"/>
              <a:chOff x="3064465" y="1366431"/>
              <a:chExt cx="262568" cy="337866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064465" y="1366431"/>
                <a:ext cx="262568" cy="337866"/>
                <a:chOff x="3267062" y="3401553"/>
                <a:chExt cx="262568" cy="216024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267062" y="3401553"/>
                  <a:ext cx="262568" cy="216024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3357881" y="3493468"/>
                  <a:ext cx="72601" cy="0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3319463" y="3457889"/>
                  <a:ext cx="156175" cy="1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3151915" y="1622342"/>
                <a:ext cx="72601" cy="0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113497" y="1566696"/>
                <a:ext cx="156175" cy="2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V="1">
              <a:off x="3100974" y="1619047"/>
              <a:ext cx="0" cy="7341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004471" y="3273774"/>
              <a:ext cx="1780" cy="189432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751268" y="3452782"/>
              <a:ext cx="503991" cy="113630"/>
              <a:chOff x="1021468" y="3315370"/>
              <a:chExt cx="503991" cy="11363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21468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310594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06816" y="3315370"/>
                <a:ext cx="133545" cy="113630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2901167" y="2989738"/>
              <a:ext cx="220812" cy="28198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Connector 18"/>
            <p:cNvCxnSpPr>
              <a:stCxn id="18" idx="0"/>
              <a:endCxn id="37" idx="2"/>
            </p:cNvCxnSpPr>
            <p:nvPr/>
          </p:nvCxnSpPr>
          <p:spPr>
            <a:xfrm flipV="1">
              <a:off x="3011573" y="2747719"/>
              <a:ext cx="1302" cy="242019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537280" y="2353230"/>
              <a:ext cx="0" cy="1794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537280" y="1266269"/>
              <a:ext cx="176604" cy="358431"/>
              <a:chOff x="3064465" y="1366431"/>
              <a:chExt cx="262568" cy="33786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064465" y="1366431"/>
                <a:ext cx="262568" cy="337866"/>
                <a:chOff x="3267062" y="3401553"/>
                <a:chExt cx="262568" cy="216024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3267062" y="3401553"/>
                  <a:ext cx="262568" cy="216024"/>
                </a:xfrm>
                <a:prstGeom prst="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3000"/>
                    </a:lnSpc>
                    <a:spcBef>
                      <a:spcPts val="600"/>
                    </a:spcBef>
                  </a:pPr>
                  <a:endParaRPr lang="en-GB" sz="160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3357881" y="3493468"/>
                  <a:ext cx="72601" cy="0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3319463" y="3457889"/>
                  <a:ext cx="156175" cy="1"/>
                </a:xfrm>
                <a:prstGeom prst="line">
                  <a:avLst/>
                </a:prstGeom>
                <a:ln w="19050">
                  <a:solidFill>
                    <a:srgbClr val="33333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3151915" y="1622342"/>
                <a:ext cx="72601" cy="0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113497" y="1566696"/>
                <a:ext cx="156175" cy="2"/>
              </a:xfrm>
              <a:prstGeom prst="line">
                <a:avLst/>
              </a:prstGeom>
              <a:ln w="19050"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flipH="1" flipV="1">
              <a:off x="4625701" y="1624701"/>
              <a:ext cx="4145" cy="7285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085869" y="2254612"/>
              <a:ext cx="0" cy="96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2893592" y="2524179"/>
              <a:ext cx="238565" cy="236293"/>
              <a:chOff x="3390900" y="2875807"/>
              <a:chExt cx="238565" cy="23629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390900" y="288332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=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V="1">
              <a:off x="4512338" y="3274735"/>
              <a:ext cx="1780" cy="189432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4259135" y="3453743"/>
              <a:ext cx="503991" cy="113630"/>
              <a:chOff x="1021468" y="3315370"/>
              <a:chExt cx="503991" cy="11363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21468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310594" y="3315370"/>
                <a:ext cx="214865" cy="113630"/>
              </a:xfrm>
              <a:prstGeom prst="ellipse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206816" y="3315370"/>
                <a:ext cx="133545" cy="113630"/>
              </a:xfrm>
              <a:prstGeom prst="ellipse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409034" y="2990699"/>
              <a:ext cx="220812" cy="281988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3000"/>
                </a:lnSpc>
                <a:spcBef>
                  <a:spcPts val="600"/>
                </a:spcBef>
              </a:pPr>
              <a:endParaRPr lang="en-GB" sz="800" dirty="0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30" idx="2"/>
            </p:cNvCxnSpPr>
            <p:nvPr/>
          </p:nvCxnSpPr>
          <p:spPr>
            <a:xfrm flipV="1">
              <a:off x="4519440" y="2748680"/>
              <a:ext cx="1302" cy="242019"/>
            </a:xfrm>
            <a:prstGeom prst="line">
              <a:avLst/>
            </a:prstGeom>
            <a:ln w="28575">
              <a:solidFill>
                <a:srgbClr val="333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401459" y="2525140"/>
              <a:ext cx="238565" cy="236293"/>
              <a:chOff x="3390900" y="2875807"/>
              <a:chExt cx="238565" cy="23629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390900" y="2883323"/>
                <a:ext cx="238565" cy="216024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113000"/>
                  </a:lnSpc>
                  <a:spcBef>
                    <a:spcPts val="600"/>
                  </a:spcBef>
                </a:pPr>
                <a:endParaRPr lang="en-GB" sz="16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V="1">
                <a:off x="3438525" y="2924944"/>
                <a:ext cx="140712" cy="117586"/>
              </a:xfrm>
              <a:prstGeom prst="line">
                <a:avLst/>
              </a:prstGeom>
              <a:ln>
                <a:solidFill>
                  <a:srgbClr val="3333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3418393" y="2875807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=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13547" y="2972959"/>
                <a:ext cx="114491" cy="1391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3000"/>
                  </a:lnSpc>
                  <a:spcBef>
                    <a:spcPts val="600"/>
                  </a:spcBef>
                </a:pPr>
                <a:r>
                  <a:rPr lang="en-GB" sz="800" dirty="0">
                    <a:solidFill>
                      <a:srgbClr val="333333"/>
                    </a:solidFill>
                  </a:rPr>
                  <a:t>~</a:t>
                </a:r>
              </a:p>
            </p:txBody>
          </p:sp>
        </p:grpSp>
      </p:grpSp>
      <p:pic>
        <p:nvPicPr>
          <p:cNvPr id="66" name="Picture 6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4" y="4653136"/>
            <a:ext cx="1109422" cy="1079840"/>
          </a:xfrm>
          <a:prstGeom prst="rect">
            <a:avLst/>
          </a:prstGeom>
        </p:spPr>
      </p:pic>
      <p:pic>
        <p:nvPicPr>
          <p:cNvPr id="67" name="Picture 6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79" y="4653136"/>
            <a:ext cx="1109422" cy="1079840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144898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Design principles for Battery(Safety)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Location of battery space 		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[2.2]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Aft of collision bulkhead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Structural integrity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Limitation of other equipment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No heat sources or high fire risk objects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134813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Design principles for Battery(Safety)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Environment (ventilation, temperature) 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[2.3]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Temperature control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Ventilation (normal and emergency)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Possible hazardous area (explosion risk)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309792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Design principles for Battery(Safety)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Fire safety 				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[2.4]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Defines as other machinery space according to SOLAS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Fire integrity A60 and A0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No thermal propagation in battery system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Fire detection</a:t>
            </a:r>
          </a:p>
          <a:p>
            <a:pPr lvl="1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Fire extinguishing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</p:spTree>
    <p:extLst>
      <p:ext uri="{BB962C8B-B14F-4D97-AF65-F5344CB8AC3E}">
        <p14:creationId xmlns:p14="http://schemas.microsoft.com/office/powerpoint/2010/main" val="309792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2.5 Safety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9</a:t>
            </a:fld>
            <a:endParaRPr lang="en-GB" dirty="0"/>
          </a:p>
        </p:txBody>
      </p:sp>
      <p:pic>
        <p:nvPicPr>
          <p:cNvPr id="3076" name="Picture 4" descr="C:\Users\AKRIS\AppData\Local\Temp\SNAGHTML57eb7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2" y="1079773"/>
            <a:ext cx="4421857" cy="25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KRIS\AppData\Local\Temp\SNAGHTML58000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54696"/>
            <a:ext cx="3147502" cy="249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60351"/>
            <a:ext cx="8748464" cy="216322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200" dirty="0">
                <a:latin typeface="Broader View" pitchFamily="34" charset="0"/>
              </a:rPr>
              <a:t>Part 6 Chapter 2 - Propulsion, power generation and auxiliary systems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44899" y="1083830"/>
            <a:ext cx="410356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/>
              <a:t>Conformance and non-conformance with the requirements in [2.2], [2.3] and [2.4] shall also be included in</a:t>
            </a:r>
          </a:p>
          <a:p>
            <a:r>
              <a:rPr lang="en-GB" sz="1600" dirty="0"/>
              <a:t>the safety assessment.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886724"/>
              </p:ext>
            </p:extLst>
          </p:nvPr>
        </p:nvGraphicFramePr>
        <p:xfrm>
          <a:off x="4499992" y="2492894"/>
          <a:ext cx="4392489" cy="3732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6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94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Rule paragraph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Conformance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Description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[2.2.1]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Battery space in container on main deck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[2.2.2]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Battery space contains only battery system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[2.2.3]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There are no heat sources in battery space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[2.3.1.1]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Battery system is liquid cooled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[2.3.1.2]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[2.3.1.3]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[2.3.1.4]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[2.3.1.5]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3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[2.4.3.2]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…</a:t>
                      </a:r>
                      <a:endParaRPr lang="en-GB" sz="11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111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xmlns="" name="Blank.potx" id="{B8AE6F96-1862-4C7A-9FAD-9339A7213C6E}" vid="{0A4DC0B5-110A-4547-821D-6920FD2D16B2}"/>
    </a:ext>
  </a:extLst>
</a:theme>
</file>

<file path=ppt/theme/theme2.xml><?xml version="1.0" encoding="utf-8"?>
<a:theme xmlns:a="http://schemas.openxmlformats.org/drawingml/2006/main" name="1_Blank - Copy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9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Black">
      <a:srgbClr val="000000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xmlns="" name="Blank.potx" id="{B8AE6F96-1862-4C7A-9FAD-9339A7213C6E}" vid="{6EE4A7EA-A24E-4E3C-B166-5EA30DFCCA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4C16C45E759B41B9974CC595EC0A85" ma:contentTypeVersion="0" ma:contentTypeDescription="Create a new document." ma:contentTypeScope="" ma:versionID="35d4100d8ffb2749eaf713b6e77338f0">
  <xsd:schema xmlns:xsd="http://www.w3.org/2001/XMLSchema" xmlns:xs="http://www.w3.org/2001/XMLSchema" xmlns:p="http://schemas.microsoft.com/office/2006/metadata/properties" xmlns:ns2="e4f1168d-fefe-4af1-8f81-938cd654b11e" targetNamespace="http://schemas.microsoft.com/office/2006/metadata/properties" ma:root="true" ma:fieldsID="22a1f1808c375b6972c2a4e5360fc37b" ns2:_="">
    <xsd:import namespace="e4f1168d-fefe-4af1-8f81-938cd654b1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1168d-fefe-4af1-8f81-938cd654b11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f1168d-fefe-4af1-8f81-938cd654b11e">AE7ZSA5APPKY-712002072-4</_dlc_DocId>
    <_dlc_DocIdUrl xmlns="e4f1168d-fefe-4af1-8f81-938cd654b11e">
      <Url>https://groups.dnvgl.com/sites/Electrical_systems_ship_and_offshore/_layouts/DocIdRedir.aspx?ID=AE7ZSA5APPKY-712002072-4</Url>
      <Description>AE7ZSA5APPKY-712002072-4</Description>
    </_dlc_DocIdUrl>
  </documentManagement>
</p:properties>
</file>

<file path=customXml/itemProps1.xml><?xml version="1.0" encoding="utf-8"?>
<ds:datastoreItem xmlns:ds="http://schemas.openxmlformats.org/officeDocument/2006/customXml" ds:itemID="{E4A71CEC-828B-4F5F-81E2-D88EE3D209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62179-FC7E-4199-9E98-0D05B532975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A9FC824-A2E0-4ABA-AF01-CD357EEAE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1168d-fefe-4af1-8f81-938cd654b1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2ADB66F-B6D8-4A5D-8F9E-08D44812308F}">
  <ds:schemaRefs>
    <ds:schemaRef ds:uri="http://www.w3.org/XML/1998/namespace"/>
    <ds:schemaRef ds:uri="e4f1168d-fefe-4af1-8f81-938cd654b11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1357</TotalTime>
  <Words>661</Words>
  <Application>Microsoft Office PowerPoint</Application>
  <PresentationFormat>On-screen Show (4:3)</PresentationFormat>
  <Paragraphs>228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Blank</vt:lpstr>
      <vt:lpstr>1_Blank - Copy</vt:lpstr>
      <vt:lpstr>Class Rules for Battery Powered Vessels</vt:lpstr>
      <vt:lpstr>DNV GL Classed and pre classed vessels with batteries</vt:lpstr>
      <vt:lpstr>Sec.1 Battery Power</vt:lpstr>
      <vt:lpstr>2 Design principles for Battery(Safety) notation</vt:lpstr>
      <vt:lpstr>3 Design principles for Battery(Power) notation</vt:lpstr>
      <vt:lpstr>2 Design principles for Battery(Safety) notation</vt:lpstr>
      <vt:lpstr>2 Design principles for Battery(Safety) notation</vt:lpstr>
      <vt:lpstr>2 Design principles for Battery(Safety) notation</vt:lpstr>
      <vt:lpstr>2.5 Safety Assessment</vt:lpstr>
      <vt:lpstr>2 Design principles for Battery(Safety) notation</vt:lpstr>
      <vt:lpstr>3 Design principles for Battery(Power) notation</vt:lpstr>
      <vt:lpstr>3 Design principles for Battery(Power) notation</vt:lpstr>
      <vt:lpstr>3.2.3 Energy Management System, EMS</vt:lpstr>
      <vt:lpstr>Sec.1 Battery Power</vt:lpstr>
      <vt:lpstr>4 Battery System</vt:lpstr>
      <vt:lpstr>4.3.1 Battery Management System</vt:lpstr>
      <vt:lpstr>Sec.1.[4.2] Testing</vt:lpstr>
      <vt:lpstr>Class Rules for Battery Powered Vessels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Battery Power</dc:title>
  <dc:creator>Eriksen, Sverre</dc:creator>
  <cp:lastModifiedBy>USDOT_User</cp:lastModifiedBy>
  <cp:revision>102</cp:revision>
  <cp:lastPrinted>2016-10-17T14:25:57Z</cp:lastPrinted>
  <dcterms:created xsi:type="dcterms:W3CDTF">2015-09-23T18:52:27Z</dcterms:created>
  <dcterms:modified xsi:type="dcterms:W3CDTF">2017-04-26T13:45:06Z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DocumentLanguageString">
    <vt:lpwstr>English (United Kingdom)</vt:lpwstr>
  </property>
  <property fmtid="{D5CDD505-2E9C-101B-9397-08002B2CF9AE}" pid="4" name="SD_CtlText_BusinessAreaName">
    <vt:lpwstr>Maritime</vt:lpwstr>
  </property>
  <property fmtid="{D5CDD505-2E9C-101B-9397-08002B2CF9AE}" pid="5" name="SD_CtlText_DocumentNumber">
    <vt:lpwstr/>
  </property>
  <property fmtid="{D5CDD505-2E9C-101B-9397-08002B2CF9AE}" pid="6" name="SD_CtlText_AuthorName">
    <vt:lpwstr>Sverre Eriksen</vt:lpwstr>
  </property>
  <property fmtid="{D5CDD505-2E9C-101B-9397-08002B2CF9AE}" pid="7" name="SD_CtlText_Confidentiality">
    <vt:lpwstr>Ungraded</vt:lpwstr>
  </property>
  <property fmtid="{D5CDD505-2E9C-101B-9397-08002B2CF9AE}" pid="8" name="SD_UserprofileName">
    <vt:lpwstr/>
  </property>
  <property fmtid="{D5CDD505-2E9C-101B-9397-08002B2CF9AE}" pid="9" name="DocumentInfoFinished">
    <vt:lpwstr>True</vt:lpwstr>
  </property>
  <property fmtid="{D5CDD505-2E9C-101B-9397-08002B2CF9AE}" pid="10" name="ContentTypeId">
    <vt:lpwstr>0x010100BD4C16C45E759B41B9974CC595EC0A85</vt:lpwstr>
  </property>
  <property fmtid="{D5CDD505-2E9C-101B-9397-08002B2CF9AE}" pid="11" name="_dlc_DocIdItemGuid">
    <vt:lpwstr>158ca4cf-cf28-4a30-9ff7-ce6975e30651</vt:lpwstr>
  </property>
  <property fmtid="{D5CDD505-2E9C-101B-9397-08002B2CF9AE}" pid="12" name="SD_DocumentLanguage">
    <vt:lpwstr>en-GB</vt:lpwstr>
  </property>
  <property fmtid="{D5CDD505-2E9C-101B-9397-08002B2CF9AE}" pid="13" name="sdDocumentDate">
    <vt:lpwstr>42719</vt:lpwstr>
  </property>
  <property fmtid="{D5CDD505-2E9C-101B-9397-08002B2CF9AE}" pid="14" name="sdDocumentDateFormat">
    <vt:lpwstr>en-GB:dd MMMM yyyy</vt:lpwstr>
  </property>
</Properties>
</file>