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9"/>
  </p:notesMasterIdLst>
  <p:handoutMasterIdLst>
    <p:handoutMasterId r:id="rId20"/>
  </p:handoutMasterIdLst>
  <p:sldIdLst>
    <p:sldId id="329" r:id="rId2"/>
    <p:sldId id="348" r:id="rId3"/>
    <p:sldId id="349" r:id="rId4"/>
    <p:sldId id="364" r:id="rId5"/>
    <p:sldId id="366" r:id="rId6"/>
    <p:sldId id="367" r:id="rId7"/>
    <p:sldId id="368" r:id="rId8"/>
    <p:sldId id="371" r:id="rId9"/>
    <p:sldId id="372" r:id="rId10"/>
    <p:sldId id="373" r:id="rId11"/>
    <p:sldId id="374" r:id="rId12"/>
    <p:sldId id="369" r:id="rId13"/>
    <p:sldId id="361" r:id="rId14"/>
    <p:sldId id="362" r:id="rId15"/>
    <p:sldId id="363" r:id="rId16"/>
    <p:sldId id="334" r:id="rId17"/>
    <p:sldId id="328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A4E"/>
    <a:srgbClr val="000066"/>
    <a:srgbClr val="0000FF"/>
    <a:srgbClr val="0033CC"/>
    <a:srgbClr val="A50021"/>
    <a:srgbClr val="000099"/>
    <a:srgbClr val="0065A4"/>
    <a:srgbClr val="0099FF"/>
    <a:srgbClr val="FF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23" autoAdjust="0"/>
    <p:restoredTop sz="99543" autoAdjust="0"/>
  </p:normalViewPr>
  <p:slideViewPr>
    <p:cSldViewPr snapToGrid="0">
      <p:cViewPr varScale="1">
        <p:scale>
          <a:sx n="28" d="100"/>
          <a:sy n="28" d="100"/>
        </p:scale>
        <p:origin x="-58" y="-9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92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2415">
              <a:defRPr sz="1200" b="0"/>
            </a:lvl1pPr>
          </a:lstStyle>
          <a:p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182" y="0"/>
            <a:ext cx="3039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 b="0"/>
            </a:lvl1pPr>
          </a:lstStyle>
          <a:p>
            <a:endParaRPr 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92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2415">
              <a:defRPr sz="1200" b="0"/>
            </a:lvl1pPr>
          </a:lstStyle>
          <a:p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182" y="8831580"/>
            <a:ext cx="3039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 b="0"/>
            </a:lvl1pPr>
          </a:lstStyle>
          <a:p>
            <a:fld id="{3FB3E3D5-9FE0-4068-98F4-3645AE7D54F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08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A8E3E-DDD1-4197-AF1B-934EA1FE55F6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C6056-DB9C-4E8A-BC5A-33EE87756C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42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2 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 userDrawn="1"/>
        </p:nvSpPr>
        <p:spPr>
          <a:xfrm flipH="1">
            <a:off x="4664075" y="1558843"/>
            <a:ext cx="4478192" cy="2106378"/>
          </a:xfrm>
          <a:prstGeom prst="rect">
            <a:avLst/>
          </a:prstGeom>
          <a:solidFill>
            <a:srgbClr val="DA1A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 flipH="1">
            <a:off x="4664075" y="3657600"/>
            <a:ext cx="4478191" cy="1405078"/>
          </a:xfrm>
          <a:prstGeom prst="rect">
            <a:avLst/>
          </a:prstGeom>
          <a:solidFill>
            <a:srgbClr val="002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srgbClr val="002A4E"/>
              </a:solidFill>
            </a:endParaRP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5032382" y="2742726"/>
            <a:ext cx="4699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>
          <a:xfrm flipH="1">
            <a:off x="4664082" y="3665220"/>
            <a:ext cx="44799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3" t="22887" r="11453" b="22887"/>
          <a:stretch/>
        </p:blipFill>
        <p:spPr>
          <a:xfrm>
            <a:off x="4934705" y="3950723"/>
            <a:ext cx="2063002" cy="814476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941895" y="1893407"/>
            <a:ext cx="3684587" cy="8758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Two Line Header Goes Here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940883" y="2987810"/>
            <a:ext cx="3683859" cy="38249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aseline="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1pPr>
            <a:lvl2pPr marL="4572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2pPr>
            <a:lvl3pPr marL="9144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3pPr>
            <a:lvl4pPr marL="13716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4pPr>
            <a:lvl5pPr marL="18288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5pPr>
          </a:lstStyle>
          <a:p>
            <a:pPr lvl="0"/>
            <a:r>
              <a:rPr lang="en-US" dirty="0" smtClean="0"/>
              <a:t>First Last Name | Date</a:t>
            </a:r>
          </a:p>
          <a:p>
            <a:pPr lvl="0"/>
            <a:r>
              <a:rPr lang="en-US" dirty="0" smtClean="0"/>
              <a:t>Location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28" y="1583894"/>
            <a:ext cx="3768483" cy="362318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4941895" y="5191880"/>
            <a:ext cx="42238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800" b="0" dirty="0" smtClean="0">
                <a:solidFill>
                  <a:srgbClr val="C5C7C9"/>
                </a:solidFill>
                <a:latin typeface="Book Antiqua" charset="0"/>
                <a:ea typeface="Book Antiqua" charset="0"/>
                <a:cs typeface="Book Antiqua" charset="0"/>
              </a:rPr>
              <a:t>© 2016 American Bureau of Shipping. All rights reserved</a:t>
            </a:r>
            <a:endParaRPr lang="en-US" sz="800" b="0" dirty="0">
              <a:solidFill>
                <a:srgbClr val="C5C7C9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264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381000" y="381000"/>
            <a:ext cx="1031970" cy="0"/>
          </a:xfrm>
          <a:prstGeom prst="line">
            <a:avLst/>
          </a:prstGeom>
          <a:ln w="31750">
            <a:solidFill>
              <a:srgbClr val="DA1A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7"/>
          <p:cNvSpPr>
            <a:spLocks noGrp="1"/>
          </p:cNvSpPr>
          <p:nvPr>
            <p:ph sz="quarter" idx="11"/>
          </p:nvPr>
        </p:nvSpPr>
        <p:spPr>
          <a:xfrm>
            <a:off x="280988" y="1290638"/>
            <a:ext cx="8494712" cy="4415358"/>
          </a:xfrm>
          <a:prstGeom prst="rect">
            <a:avLst/>
          </a:prstGeom>
        </p:spPr>
        <p:txBody>
          <a:bodyPr/>
          <a:lstStyle>
            <a:lvl1pPr>
              <a:buClr>
                <a:srgbClr val="DA1A32"/>
              </a:buClr>
              <a:defRPr sz="2400">
                <a:latin typeface="Arial" charset="0"/>
                <a:ea typeface="Arial" charset="0"/>
                <a:cs typeface="Arial" charset="0"/>
              </a:defRPr>
            </a:lvl1pPr>
            <a:lvl2pPr marL="685800" indent="-228600">
              <a:buClr>
                <a:srgbClr val="DA1A32"/>
              </a:buClr>
              <a:buFont typeface=".AppleSystemUIFont" charset="-120"/>
              <a:buChar char="-"/>
              <a:defRPr sz="2000"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DA1A32"/>
              </a:buCl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DA1A32"/>
              </a:buClr>
              <a:defRPr sz="2000"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DA1A32"/>
              </a:buClr>
              <a:defRPr sz="20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254779" cy="165814"/>
          </a:xfrm>
        </p:spPr>
        <p:txBody>
          <a:bodyPr/>
          <a:lstStyle>
            <a:lvl1pPr>
              <a:defRPr>
                <a:latin typeface="Book Antiqua" charset="0"/>
                <a:ea typeface="Book Antiqua" charset="0"/>
                <a:cs typeface="Book Antiqua" charset="0"/>
              </a:defRPr>
            </a:lvl1pPr>
          </a:lstStyle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‹#›</a:t>
            </a:fld>
            <a:r>
              <a:rPr lang="en-US" sz="1000" dirty="0" smtClean="0">
                <a:solidFill>
                  <a:srgbClr val="002A4E"/>
                </a:solidFill>
              </a:rPr>
              <a:t> | Title of Presentation Goes Here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80988" y="547688"/>
            <a:ext cx="8494712" cy="61277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Header Goes Here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707" y="6172200"/>
            <a:ext cx="954993" cy="35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100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707" y="527607"/>
            <a:ext cx="954993" cy="350164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291866" y="3751521"/>
            <a:ext cx="2778319" cy="381000"/>
          </a:xfrm>
          <a:prstGeom prst="rect">
            <a:avLst/>
          </a:prstGeom>
        </p:spPr>
        <p:txBody>
          <a:bodyPr bIns="0"/>
          <a:lstStyle>
            <a:lvl1pPr marL="0" indent="0">
              <a:lnSpc>
                <a:spcPct val="70000"/>
              </a:lnSpc>
              <a:spcBef>
                <a:spcPts val="0"/>
              </a:spcBef>
              <a:buNone/>
              <a:defRPr sz="2000">
                <a:solidFill>
                  <a:srgbClr val="002A4E"/>
                </a:solidFill>
                <a:latin typeface="Book Antiqua" charset="0"/>
                <a:ea typeface="Book Antiqua" charset="0"/>
                <a:cs typeface="Book Antiqua" charset="0"/>
              </a:defRPr>
            </a:lvl1pPr>
            <a:lvl2pPr marL="457200" indent="0">
              <a:lnSpc>
                <a:spcPct val="70000"/>
              </a:lnSpc>
              <a:buNone/>
              <a:defRPr sz="20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2pPr>
            <a:lvl3pPr marL="914400" indent="0">
              <a:lnSpc>
                <a:spcPct val="70000"/>
              </a:lnSpc>
              <a:buNone/>
              <a:defRPr sz="20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3pPr>
            <a:lvl4pPr marL="1371600" indent="0">
              <a:lnSpc>
                <a:spcPct val="70000"/>
              </a:lnSpc>
              <a:buNone/>
              <a:defRPr sz="20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4pPr>
            <a:lvl5pPr marL="1828800" indent="0">
              <a:lnSpc>
                <a:spcPct val="70000"/>
              </a:lnSpc>
              <a:buNone/>
              <a:defRPr sz="20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5pPr>
          </a:lstStyle>
          <a:p>
            <a:pPr lvl="0"/>
            <a:r>
              <a:rPr lang="en-US" dirty="0" err="1" smtClean="0"/>
              <a:t>www.eagle.org</a:t>
            </a:r>
            <a:endParaRPr lang="en-US" dirty="0" smtClean="0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5381625" y="2895600"/>
            <a:ext cx="469900" cy="0"/>
          </a:xfrm>
          <a:prstGeom prst="line">
            <a:avLst/>
          </a:prstGeom>
          <a:ln w="25400">
            <a:solidFill>
              <a:srgbClr val="DA1A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91138" y="3065722"/>
            <a:ext cx="2779047" cy="51770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4000" baseline="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4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4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4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4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Thank you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28" y="1299705"/>
            <a:ext cx="4366472" cy="4198113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76225" y="6566356"/>
            <a:ext cx="35877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800" b="0" dirty="0" smtClean="0">
                <a:solidFill>
                  <a:srgbClr val="9C9EA1"/>
                </a:solidFill>
                <a:latin typeface="Book Antiqua" charset="0"/>
                <a:ea typeface="Book Antiqua" charset="0"/>
                <a:cs typeface="Book Antiqua" charset="0"/>
              </a:rPr>
              <a:t>© 2016 American Bureau of Shipping. All rights reserved</a:t>
            </a:r>
            <a:endParaRPr lang="en-US" sz="800" b="0" dirty="0">
              <a:solidFill>
                <a:srgbClr val="9C9EA1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186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80607" y="6311186"/>
            <a:ext cx="3254779" cy="165814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 charset="0"/>
                <a:ea typeface="Book Antiqua" charset="0"/>
                <a:cs typeface="Book Antiqua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1FAC4EC-5D89-1C41-A9EF-1F206B220A4C}" type="slidenum">
              <a:rPr lang="en-US" sz="1000" b="0" smtClean="0">
                <a:solidFill>
                  <a:srgbClr val="002A4E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en-US" sz="1000" b="0" dirty="0" smtClean="0">
                <a:solidFill>
                  <a:srgbClr val="002A4E"/>
                </a:solidFill>
              </a:rPr>
              <a:t> | Title of Presentation Goes Here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1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8" r:id="rId2"/>
    <p:sldLayoutId id="214748368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26">
          <p15:clr>
            <a:srgbClr val="F26B43"/>
          </p15:clr>
        </p15:guide>
        <p15:guide id="2" pos="228">
          <p15:clr>
            <a:srgbClr val="F26B43"/>
          </p15:clr>
        </p15:guide>
        <p15:guide id="3" pos="567">
          <p15:clr>
            <a:srgbClr val="F26B43"/>
          </p15:clr>
        </p15:guide>
        <p15:guide id="4" pos="684">
          <p15:clr>
            <a:srgbClr val="F26B43"/>
          </p15:clr>
        </p15:guide>
        <p15:guide id="5" pos="1018">
          <p15:clr>
            <a:srgbClr val="F26B43"/>
          </p15:clr>
        </p15:guide>
        <p15:guide id="6" pos="1134">
          <p15:clr>
            <a:srgbClr val="F26B43"/>
          </p15:clr>
        </p15:guide>
        <p15:guide id="7" pos="1470">
          <p15:clr>
            <a:srgbClr val="F26B43"/>
          </p15:clr>
        </p15:guide>
        <p15:guide id="8" pos="1586">
          <p15:clr>
            <a:srgbClr val="F26B43"/>
          </p15:clr>
        </p15:guide>
        <p15:guide id="9" pos="1920">
          <p15:clr>
            <a:srgbClr val="F26B43"/>
          </p15:clr>
        </p15:guide>
        <p15:guide id="10" pos="2036">
          <p15:clr>
            <a:srgbClr val="F26B43"/>
          </p15:clr>
        </p15:guide>
        <p15:guide id="11" pos="2372">
          <p15:clr>
            <a:srgbClr val="F26B43"/>
          </p15:clr>
        </p15:guide>
        <p15:guide id="12" pos="2488">
          <p15:clr>
            <a:srgbClr val="F26B43"/>
          </p15:clr>
        </p15:guide>
        <p15:guide id="13" pos="2822">
          <p15:clr>
            <a:srgbClr val="F26B43"/>
          </p15:clr>
        </p15:guide>
        <p15:guide id="14" pos="2938">
          <p15:clr>
            <a:srgbClr val="F26B43"/>
          </p15:clr>
        </p15:guide>
        <p15:guide id="15" pos="3274">
          <p15:clr>
            <a:srgbClr val="F26B43"/>
          </p15:clr>
        </p15:guide>
        <p15:guide id="16" pos="3390">
          <p15:clr>
            <a:srgbClr val="F26B43"/>
          </p15:clr>
        </p15:guide>
        <p15:guide id="17" pos="3724">
          <p15:clr>
            <a:srgbClr val="F26B43"/>
          </p15:clr>
        </p15:guide>
        <p15:guide id="18" pos="3840">
          <p15:clr>
            <a:srgbClr val="F26B43"/>
          </p15:clr>
        </p15:guide>
        <p15:guide id="19" pos="4176">
          <p15:clr>
            <a:srgbClr val="F26B43"/>
          </p15:clr>
        </p15:guide>
        <p15:guide id="20" pos="4292">
          <p15:clr>
            <a:srgbClr val="F26B43"/>
          </p15:clr>
        </p15:guide>
        <p15:guide id="21" pos="4626">
          <p15:clr>
            <a:srgbClr val="F26B43"/>
          </p15:clr>
        </p15:guide>
        <p15:guide id="22" pos="4742">
          <p15:clr>
            <a:srgbClr val="F26B43"/>
          </p15:clr>
        </p15:guide>
        <p15:guide id="23" pos="5078">
          <p15:clr>
            <a:srgbClr val="F26B43"/>
          </p15:clr>
        </p15:guide>
        <p15:guide id="24" pos="5194">
          <p15:clr>
            <a:srgbClr val="F26B43"/>
          </p15:clr>
        </p15:guide>
        <p15:guide id="25" pos="5528">
          <p15:clr>
            <a:srgbClr val="F26B43"/>
          </p15:clr>
        </p15:guide>
        <p15:guide id="26" orient="horz" pos="4092">
          <p15:clr>
            <a:srgbClr val="F26B43"/>
          </p15:clr>
        </p15:guide>
        <p15:guide id="27" orient="horz" pos="81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gle.org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476911"/>
            <a:ext cx="891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800" dirty="0" smtClean="0">
                <a:solidFill>
                  <a:schemeClr val="bg1"/>
                </a:solidFill>
                <a:latin typeface="+mj-lt"/>
              </a:rPr>
              <a:t>2016 MARAD Battery Workshop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dirty="0" smtClean="0"/>
              <a:t>ABS Class Requirements for Li-Ion Battery Installations</a:t>
            </a:r>
            <a:endParaRPr lang="en-US" sz="2000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40883" y="2987810"/>
            <a:ext cx="3683859" cy="38249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aseline="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1pPr>
            <a:lvl2pPr marL="4572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2pPr>
            <a:lvl3pPr marL="9144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3pPr>
            <a:lvl4pPr marL="13716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4pPr>
            <a:lvl5pPr marL="18288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5pPr>
          </a:lstStyle>
          <a:p>
            <a:pPr lvl="0"/>
            <a:r>
              <a:rPr lang="en-US" dirty="0" smtClean="0"/>
              <a:t>Michael Roa | December 15-16, 2016</a:t>
            </a:r>
          </a:p>
          <a:p>
            <a:pPr lvl="0"/>
            <a:r>
              <a:rPr lang="en-US" dirty="0" smtClean="0"/>
              <a:t>2016 MARAD Battery Workshop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1800" dirty="0" smtClean="0"/>
              <a:t>Battery Management System</a:t>
            </a:r>
          </a:p>
          <a:p>
            <a:pPr lvl="1"/>
            <a:r>
              <a:rPr lang="en-US" sz="1600" dirty="0" smtClean="0"/>
              <a:t>Relevant software/hardware design requirements for a Category II computer based systems </a:t>
            </a:r>
          </a:p>
          <a:p>
            <a:r>
              <a:rPr lang="en-US" sz="1800" dirty="0" smtClean="0"/>
              <a:t>Rating</a:t>
            </a:r>
          </a:p>
          <a:p>
            <a:pPr lvl="1"/>
            <a:r>
              <a:rPr lang="en-US" sz="1600" dirty="0" smtClean="0"/>
              <a:t>Battery components designed for continuous operation at rated capacity (during discharge) at the ambient temperature of space per 4-1-1/Table 8 </a:t>
            </a:r>
          </a:p>
          <a:p>
            <a:r>
              <a:rPr lang="en-US" sz="1800" dirty="0" smtClean="0"/>
              <a:t> Ventilation arrangement</a:t>
            </a:r>
          </a:p>
          <a:p>
            <a:pPr lvl="1"/>
            <a:r>
              <a:rPr lang="en-US" sz="1600" dirty="0" smtClean="0"/>
              <a:t>Ventilation system must safely dissipate resultant gases from an abnormal situation to the weather</a:t>
            </a:r>
          </a:p>
          <a:p>
            <a:r>
              <a:rPr lang="en-US" sz="1800" dirty="0" smtClean="0"/>
              <a:t>Fire-fighting system</a:t>
            </a:r>
          </a:p>
          <a:p>
            <a:pPr lvl="1"/>
            <a:r>
              <a:rPr lang="en-US" sz="1600" dirty="0" smtClean="0"/>
              <a:t>Recommended by the battery manufacturer based on the battery chemistry used and in compliance with ABS Class requirements</a:t>
            </a:r>
          </a:p>
          <a:p>
            <a:r>
              <a:rPr lang="en-US" sz="1800" dirty="0" smtClean="0"/>
              <a:t> Hazardous Area</a:t>
            </a:r>
          </a:p>
          <a:p>
            <a:pPr lvl="1"/>
            <a:r>
              <a:rPr lang="en-US" sz="1600" dirty="0" smtClean="0"/>
              <a:t>In the event that the battery space is considered a hazardous area, the requirements in 4-8-4/27.5.3 should be applied (armored cable, certified-safe electrical equipment, non-sparking fans, etc.)  </a:t>
            </a:r>
            <a:endParaRPr lang="en-US" sz="18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Safety Measures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10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46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Battery storage location and arrangement plan</a:t>
            </a:r>
          </a:p>
          <a:p>
            <a:pPr lvl="1"/>
            <a:r>
              <a:rPr lang="en-US" dirty="0" smtClean="0"/>
              <a:t>Should clearly show the battery pack arrangement with respect to the space it is being installed in</a:t>
            </a:r>
          </a:p>
          <a:p>
            <a:pPr lvl="1"/>
            <a:r>
              <a:rPr lang="en-US" dirty="0" smtClean="0"/>
              <a:t>Should show the clearance distances between the other equipment in the room and the battery pack</a:t>
            </a:r>
          </a:p>
          <a:p>
            <a:pPr lvl="1"/>
            <a:r>
              <a:rPr lang="en-US" dirty="0" smtClean="0"/>
              <a:t>Should show that the safety of the crew/vessel and firefighting systems effectiveness are clear (i.e. egress route, fire detector locations, fire-fighting system range/coverage, etc.)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Battery Compartment Arrangements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11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4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000" dirty="0" smtClean="0"/>
              <a:t>Battery pack installation and sea-trial/commissioning procedures</a:t>
            </a:r>
          </a:p>
          <a:p>
            <a:pPr lvl="1"/>
            <a:r>
              <a:rPr lang="en-US" sz="1800" dirty="0" smtClean="0"/>
              <a:t>Testing of the following safety functions and associated alarms</a:t>
            </a:r>
          </a:p>
          <a:p>
            <a:pPr lvl="1"/>
            <a:r>
              <a:rPr lang="en-US" sz="1800" dirty="0" smtClean="0"/>
              <a:t>Cell Balancing detection/protection, Over-voltage detection/protection, Under-voltage detection/protection, Emergency shutdown arrangement, Ground-fault detection, Loss of communication detection/protection</a:t>
            </a:r>
          </a:p>
          <a:p>
            <a:pPr lvl="1"/>
            <a:r>
              <a:rPr lang="en-US" sz="1800" dirty="0" smtClean="0"/>
              <a:t>In each of these fault scenarios, the Surveyor is to be able to witness the battery pack being electrically isolated from the rest of the power system</a:t>
            </a:r>
          </a:p>
          <a:p>
            <a:r>
              <a:rPr lang="en-US" sz="2000" dirty="0" smtClean="0"/>
              <a:t>Testing of the expected performance function/s of the battery pack on the particular vessel, for example functional tests for peak load sharing, blackout recovery, etc. to be performed during commissioning and/or sea-trials</a:t>
            </a:r>
          </a:p>
          <a:p>
            <a:r>
              <a:rPr lang="en-US" sz="2000" dirty="0" smtClean="0"/>
              <a:t>Testing of the protective functions in the battery space, as applicable to the vessel specific installation</a:t>
            </a:r>
          </a:p>
          <a:p>
            <a:r>
              <a:rPr lang="en-US" sz="2000" dirty="0" smtClean="0"/>
              <a:t>Safeguards in place to make sure that vessel operator is unable to continue using the battery pack whilst ignoring fault alarms</a:t>
            </a:r>
            <a:endParaRPr lang="en-U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 smtClean="0"/>
              <a:t>Sea-trial Testing </a:t>
            </a:r>
            <a:r>
              <a:rPr lang="en-US" sz="2400" dirty="0"/>
              <a:t>and </a:t>
            </a:r>
            <a:r>
              <a:rPr lang="en-US" sz="2400" dirty="0" smtClean="0"/>
              <a:t>Commissioning Procedures</a:t>
            </a:r>
            <a:endParaRPr lang="en-US" sz="2400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12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81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1"/>
          <p:cNvSpPr>
            <a:spLocks noGrp="1" noChangeArrowheads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Lithium Batteries - General Requirements</a:t>
            </a:r>
          </a:p>
          <a:p>
            <a:pPr lvl="1"/>
            <a:r>
              <a:rPr lang="en-US" dirty="0" smtClean="0"/>
              <a:t>Considered on a case-by-case basis for specialized applications</a:t>
            </a:r>
          </a:p>
          <a:p>
            <a:pPr lvl="1"/>
            <a:r>
              <a:rPr lang="en-US" dirty="0" smtClean="0"/>
              <a:t>Not permitted on passenger submersibles</a:t>
            </a:r>
          </a:p>
          <a:p>
            <a:pPr lvl="1"/>
            <a:r>
              <a:rPr lang="en-US" dirty="0" smtClean="0"/>
              <a:t>Certified by third-party independent agency to a recognized standard:</a:t>
            </a:r>
          </a:p>
          <a:p>
            <a:pPr lvl="2"/>
            <a:r>
              <a:rPr lang="en-US" dirty="0" smtClean="0"/>
              <a:t>NAVSEA S9310-AQ-SAF-010, US Navy Technical Manual for Batteries</a:t>
            </a:r>
          </a:p>
          <a:p>
            <a:pPr lvl="2"/>
            <a:r>
              <a:rPr lang="en-US" dirty="0" smtClean="0"/>
              <a:t>UL 1642, UL Standard for Safety of Lithium Batteries</a:t>
            </a:r>
          </a:p>
          <a:p>
            <a:pPr lvl="2"/>
            <a:r>
              <a:rPr lang="en-US" dirty="0" smtClean="0"/>
              <a:t>Section 38.3, UN Manual of Tests and Criteria</a:t>
            </a:r>
          </a:p>
          <a:p>
            <a:pPr lvl="1"/>
            <a:r>
              <a:rPr lang="en-US" dirty="0" smtClean="0"/>
              <a:t>Fabricated under an approved quality assurance program</a:t>
            </a:r>
          </a:p>
          <a:p>
            <a:pPr lvl="1"/>
            <a:r>
              <a:rPr lang="en-US" dirty="0" smtClean="0"/>
              <a:t>Appropriate service experience or test data </a:t>
            </a:r>
          </a:p>
          <a:p>
            <a:pPr lvl="1"/>
            <a:r>
              <a:rPr lang="en-US" dirty="0" smtClean="0"/>
              <a:t>Detailed risk analysis is to be carried out for evaluating and mitigating potential risks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ABS Rules for Underwater Vehicles and Hyperbaric Facilities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13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75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1"/>
          <p:cNvSpPr>
            <a:spLocks noGrp="1" noChangeArrowheads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Lithium Batteries – Installation on Manned Applications</a:t>
            </a:r>
          </a:p>
          <a:p>
            <a:pPr lvl="1"/>
            <a:r>
              <a:rPr lang="en-US" dirty="0" smtClean="0"/>
              <a:t>located outside pressure hull in pressure resistant battery pods</a:t>
            </a:r>
          </a:p>
          <a:p>
            <a:pPr lvl="1"/>
            <a:r>
              <a:rPr lang="en-US" dirty="0" smtClean="0"/>
              <a:t>Battery pods mechanically protected from direct impact loads</a:t>
            </a:r>
          </a:p>
          <a:p>
            <a:pPr lvl="1"/>
            <a:r>
              <a:rPr lang="en-US" dirty="0" smtClean="0"/>
              <a:t>Avoid compressed gas cylinders, windows, heat sources</a:t>
            </a:r>
          </a:p>
          <a:p>
            <a:pPr lvl="1"/>
            <a:r>
              <a:rPr lang="en-US" dirty="0" smtClean="0"/>
              <a:t>Suitable distance from the pressure hull in event of fire</a:t>
            </a:r>
          </a:p>
          <a:p>
            <a:pPr lvl="1"/>
            <a:r>
              <a:rPr lang="en-US" dirty="0" smtClean="0"/>
              <a:t>Means provided for jettisoning battery pods in the event of fire</a:t>
            </a:r>
          </a:p>
          <a:p>
            <a:pPr lvl="1"/>
            <a:r>
              <a:rPr lang="en-US" dirty="0" smtClean="0"/>
              <a:t>Battery pods provided with appropriate fire detectors and temperature sensors with audio-visual alarms at control station</a:t>
            </a:r>
          </a:p>
          <a:p>
            <a:pPr lvl="1"/>
            <a:r>
              <a:rPr lang="en-US" dirty="0" smtClean="0"/>
              <a:t>Pressure boundary of pressure resistant battery pods is to meet the A-60 class fire resistance rating</a:t>
            </a:r>
          </a:p>
          <a:p>
            <a:pPr lvl="1"/>
            <a:r>
              <a:rPr lang="en-US" dirty="0" smtClean="0"/>
              <a:t>Pods labeled appropriately and are to be provided with appropriate signs warning personnel against inadvertent abuse of the pods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ABS Rules for Underwater Vehicles and Hyperbaric Facilities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14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91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1"/>
          <p:cNvSpPr>
            <a:spLocks noGrp="1" noChangeArrowheads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Lithium Batteries –Battery Management System (BMS)</a:t>
            </a:r>
          </a:p>
          <a:p>
            <a:pPr lvl="1"/>
            <a:r>
              <a:rPr lang="en-US" dirty="0" smtClean="0"/>
              <a:t>Electronic battery management system (BMS) to provide for:</a:t>
            </a:r>
          </a:p>
          <a:p>
            <a:pPr lvl="2"/>
            <a:r>
              <a:rPr lang="en-US" dirty="0" smtClean="0"/>
              <a:t>Battery monitoring</a:t>
            </a:r>
          </a:p>
          <a:p>
            <a:pPr lvl="2"/>
            <a:r>
              <a:rPr lang="en-US" dirty="0" smtClean="0"/>
              <a:t>Charge control to prevent cell overcharging/undercharging</a:t>
            </a:r>
          </a:p>
          <a:p>
            <a:pPr lvl="2"/>
            <a:r>
              <a:rPr lang="en-US" dirty="0" smtClean="0"/>
              <a:t>Discharge control to prevent cell over-discharging</a:t>
            </a:r>
          </a:p>
          <a:p>
            <a:pPr lvl="2"/>
            <a:r>
              <a:rPr lang="en-US" dirty="0" smtClean="0"/>
              <a:t>Inter-module and intra-module balancing of the cells</a:t>
            </a:r>
          </a:p>
          <a:p>
            <a:pPr lvl="2"/>
            <a:r>
              <a:rPr lang="en-US" dirty="0" smtClean="0"/>
              <a:t>Monitor voltages, currents, state of charge, and temperatures at the battery cell and module levels</a:t>
            </a:r>
          </a:p>
          <a:p>
            <a:pPr lvl="2"/>
            <a:r>
              <a:rPr lang="en-US" dirty="0" smtClean="0"/>
              <a:t>Alarms at control station for parameters outside limits</a:t>
            </a:r>
          </a:p>
          <a:p>
            <a:pPr lvl="1"/>
            <a:r>
              <a:rPr lang="en-US" dirty="0" smtClean="0"/>
              <a:t>BMS is to be certified by the manufacturer</a:t>
            </a:r>
          </a:p>
          <a:p>
            <a:pPr lvl="1"/>
            <a:r>
              <a:rPr lang="en-US" dirty="0" smtClean="0"/>
              <a:t>Operations and Maintenance Manuals</a:t>
            </a:r>
          </a:p>
          <a:p>
            <a:pPr lvl="1"/>
            <a:r>
              <a:rPr lang="en-US" dirty="0" smtClean="0"/>
              <a:t>Charging - Not at sea, Charging of lithium batteries is to be carried out using the chargers specified by the battery manufacturer</a:t>
            </a:r>
          </a:p>
          <a:p>
            <a:pPr lvl="1"/>
            <a:r>
              <a:rPr lang="en-US" dirty="0" smtClean="0"/>
              <a:t>Replacement – same manufacturer at required intervals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ABS Rules for Underwater Vehicles and Hyperbaric Facilities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15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2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1"/>
          <p:cNvSpPr>
            <a:spLocks noGrp="1" noChangeArrowheads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1800" dirty="0" smtClean="0"/>
              <a:t>Li-Ion batteries have unique hazards</a:t>
            </a:r>
          </a:p>
          <a:p>
            <a:r>
              <a:rPr lang="en-US" sz="1800" dirty="0" smtClean="0"/>
              <a:t>Sufficient safeguards needed for large-scale marine applications </a:t>
            </a:r>
          </a:p>
          <a:p>
            <a:r>
              <a:rPr lang="en-US" sz="1800" dirty="0" smtClean="0"/>
              <a:t>Material selection, electrolyte chemistry, casing design and Battery Management System design, and must be carefully considered for the intended application</a:t>
            </a:r>
          </a:p>
          <a:p>
            <a:r>
              <a:rPr lang="en-US" sz="1800" dirty="0" smtClean="0"/>
              <a:t>Thorough testing of both the battery and Battery Management System hardware and software should be conducted by the manufacturer in accordance with recognized industry standards</a:t>
            </a:r>
          </a:p>
          <a:p>
            <a:r>
              <a:rPr lang="en-US" sz="1800" dirty="0" smtClean="0"/>
              <a:t>Larger batteries for use in essential services should be required to have a unit certification</a:t>
            </a:r>
          </a:p>
          <a:p>
            <a:r>
              <a:rPr lang="en-US" sz="1800" dirty="0" smtClean="0"/>
              <a:t>ABS has set in place specific internal guidelines to be followed for Lithium-Ion battery installations on commercial vessels  </a:t>
            </a:r>
          </a:p>
          <a:p>
            <a:r>
              <a:rPr lang="en-US" sz="1800" dirty="0" smtClean="0"/>
              <a:t>ABS is also in the process of developing detailed rules for marine applications in order to address the safety concerns associated with these battery technologies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Conclusion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16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18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www.eagle.org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1"/>
          <p:cNvSpPr>
            <a:spLocks noGrp="1" noChangeArrowheads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1800" dirty="0" smtClean="0"/>
              <a:t>Summary of ABS Rules being considered for Commercial Vessels</a:t>
            </a:r>
          </a:p>
          <a:p>
            <a:pPr lvl="1"/>
            <a:r>
              <a:rPr lang="en-US" sz="1600" dirty="0" smtClean="0"/>
              <a:t>Drawings and details to be submitted for review and approval</a:t>
            </a:r>
          </a:p>
          <a:p>
            <a:pPr lvl="1"/>
            <a:r>
              <a:rPr lang="en-US" sz="1600" dirty="0" smtClean="0"/>
              <a:t>Overload and short circuit protection settings </a:t>
            </a:r>
          </a:p>
          <a:p>
            <a:pPr lvl="1"/>
            <a:r>
              <a:rPr lang="en-US" sz="1600" dirty="0" smtClean="0"/>
              <a:t>Installation arrangements to be submitted</a:t>
            </a:r>
          </a:p>
          <a:p>
            <a:pPr lvl="1"/>
            <a:r>
              <a:rPr lang="en-US" sz="1600" dirty="0" smtClean="0"/>
              <a:t>Battery location to be evaluated </a:t>
            </a:r>
          </a:p>
          <a:p>
            <a:pPr lvl="1"/>
            <a:r>
              <a:rPr lang="en-US" sz="1600" dirty="0" smtClean="0"/>
              <a:t>Ensure protection of crew, environment and surroundings </a:t>
            </a:r>
          </a:p>
          <a:p>
            <a:pPr lvl="1"/>
            <a:r>
              <a:rPr lang="en-US" sz="1600" dirty="0" smtClean="0"/>
              <a:t>Maintenance schedule</a:t>
            </a:r>
          </a:p>
          <a:p>
            <a:pPr lvl="1"/>
            <a:r>
              <a:rPr lang="en-US" sz="1600" dirty="0" smtClean="0"/>
              <a:t>Material Safety Datasheet </a:t>
            </a:r>
          </a:p>
          <a:p>
            <a:pPr lvl="1"/>
            <a:r>
              <a:rPr lang="en-US" sz="1600" dirty="0" smtClean="0"/>
              <a:t>Nameplate information</a:t>
            </a:r>
          </a:p>
          <a:p>
            <a:pPr lvl="1"/>
            <a:r>
              <a:rPr lang="en-US" sz="1600" dirty="0" smtClean="0"/>
              <a:t>Operations and maintenance manual </a:t>
            </a:r>
          </a:p>
          <a:p>
            <a:pPr lvl="1"/>
            <a:r>
              <a:rPr lang="en-US" sz="1600" dirty="0" smtClean="0"/>
              <a:t>Battery Management System functional testing</a:t>
            </a:r>
          </a:p>
          <a:p>
            <a:pPr lvl="1"/>
            <a:r>
              <a:rPr lang="en-US" sz="1600" dirty="0" smtClean="0"/>
              <a:t>Independent Emergency Shutdown from navigation bridge and outside space</a:t>
            </a:r>
          </a:p>
          <a:p>
            <a:pPr lvl="1"/>
            <a:r>
              <a:rPr lang="en-US" sz="1600" dirty="0" smtClean="0"/>
              <a:t>Installed in well ventilated, environmentally controlled space</a:t>
            </a:r>
          </a:p>
          <a:p>
            <a:pPr lvl="1"/>
            <a:r>
              <a:rPr lang="en-US" sz="1600" dirty="0" smtClean="0"/>
              <a:t>High ambient temperature alarm in compartment</a:t>
            </a:r>
          </a:p>
          <a:p>
            <a:pPr lvl="1"/>
            <a:r>
              <a:rPr lang="en-US" sz="1600" dirty="0" smtClean="0"/>
              <a:t>Fire extinguishing system – medium to be suitable for battery chemistry</a:t>
            </a:r>
          </a:p>
          <a:p>
            <a:pPr lvl="1"/>
            <a:r>
              <a:rPr lang="en-US" sz="1600" dirty="0" smtClean="0"/>
              <a:t>Fire safety measures recommended by battery system manufacturer</a:t>
            </a:r>
          </a:p>
          <a:p>
            <a:pPr lvl="1"/>
            <a:r>
              <a:rPr lang="en-US" sz="1600" dirty="0" smtClean="0"/>
              <a:t>Suitable Ingress Protection (IP) enclosure rating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ABS Class Requirements </a:t>
            </a:r>
            <a:r>
              <a:rPr lang="en-US" sz="2400" dirty="0" smtClean="0"/>
              <a:t>Under Development </a:t>
            </a:r>
            <a:r>
              <a:rPr lang="en-US" sz="2400" dirty="0"/>
              <a:t>for Li-Ion Installations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>
                <a:solidFill>
                  <a:srgbClr val="002A4E"/>
                </a:solidFill>
              </a:rPr>
              <a:t>2</a:t>
            </a:r>
            <a:r>
              <a:rPr lang="en-US" sz="1000" b="0" dirty="0" smtClean="0">
                <a:solidFill>
                  <a:srgbClr val="002A4E"/>
                </a:solidFill>
              </a:rPr>
              <a:t>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90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1"/>
          <p:cNvSpPr>
            <a:spLocks noGrp="1" noChangeArrowheads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Additional criteria for large battery installation serving electric propulsion, essential and/or emergency services: </a:t>
            </a:r>
          </a:p>
          <a:p>
            <a:pPr lvl="1"/>
            <a:r>
              <a:rPr lang="en-US" dirty="0" smtClean="0"/>
              <a:t>HAZID/HAZOP analysis</a:t>
            </a:r>
          </a:p>
          <a:p>
            <a:pPr lvl="1"/>
            <a:r>
              <a:rPr lang="en-US" dirty="0" smtClean="0"/>
              <a:t>Detailed risk analysis </a:t>
            </a:r>
          </a:p>
          <a:p>
            <a:pPr lvl="1"/>
            <a:r>
              <a:rPr lang="en-US" dirty="0" smtClean="0"/>
              <a:t>Unit certification required for batteries serving:</a:t>
            </a:r>
          </a:p>
          <a:p>
            <a:pPr lvl="2"/>
            <a:r>
              <a:rPr lang="en-US" dirty="0" smtClean="0"/>
              <a:t>Electric propulsion </a:t>
            </a:r>
          </a:p>
          <a:p>
            <a:pPr lvl="2"/>
            <a:r>
              <a:rPr lang="en-US" dirty="0" smtClean="0"/>
              <a:t>Essential and/or emergency services</a:t>
            </a:r>
          </a:p>
          <a:p>
            <a:pPr lvl="1"/>
            <a:r>
              <a:rPr lang="en-US" dirty="0" smtClean="0"/>
              <a:t>Structural fire protection for battery room</a:t>
            </a:r>
          </a:p>
          <a:p>
            <a:pPr lvl="1"/>
            <a:r>
              <a:rPr lang="en-US" dirty="0" smtClean="0"/>
              <a:t>Fire and gas detectors and alarms</a:t>
            </a:r>
          </a:p>
          <a:p>
            <a:pPr lvl="1"/>
            <a:r>
              <a:rPr lang="en-US" dirty="0" smtClean="0"/>
              <a:t>Manufactured under an approved quality assurance program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ABS Class Requirements Under </a:t>
            </a:r>
            <a:r>
              <a:rPr lang="en-US" sz="2400" dirty="0" smtClean="0"/>
              <a:t>Development </a:t>
            </a:r>
            <a:r>
              <a:rPr lang="en-US" sz="2400" dirty="0"/>
              <a:t>for Li-Ion Installations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3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74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000" dirty="0" smtClean="0"/>
              <a:t>Component Design Failure Modes and Effects Analysis (DFMEAs)</a:t>
            </a:r>
          </a:p>
          <a:p>
            <a:r>
              <a:rPr lang="en-US" sz="2000" dirty="0" smtClean="0"/>
              <a:t>Design Verification Test Plan report (DVTP) to verify the DFMEA</a:t>
            </a:r>
          </a:p>
          <a:p>
            <a:r>
              <a:rPr lang="en-US" sz="2000" dirty="0" smtClean="0"/>
              <a:t>Battery component Risk Analysis document (FMEA, HAZID, etc.)</a:t>
            </a:r>
          </a:p>
          <a:p>
            <a:r>
              <a:rPr lang="en-US" sz="2000" dirty="0" smtClean="0"/>
              <a:t>Environmental Type Test reports per ABS 4-9-8/Table 1</a:t>
            </a:r>
          </a:p>
          <a:p>
            <a:r>
              <a:rPr lang="en-US" sz="2000" dirty="0" smtClean="0"/>
              <a:t>Test reports for the battery cells per recognized standard (UL 1642) </a:t>
            </a:r>
          </a:p>
          <a:p>
            <a:r>
              <a:rPr lang="en-US" sz="2000" dirty="0" smtClean="0"/>
              <a:t>Unit Certification test reports 4-9-8/Table 2 (ABS Surveyor witness )</a:t>
            </a:r>
          </a:p>
          <a:p>
            <a:r>
              <a:rPr lang="en-US" sz="2000" dirty="0" smtClean="0"/>
              <a:t>Battery management system functional test report (witness by ABS)</a:t>
            </a:r>
          </a:p>
          <a:p>
            <a:r>
              <a:rPr lang="en-US" sz="2000" dirty="0" smtClean="0"/>
              <a:t>Battery technical specifications and Material Safety Data Sheets</a:t>
            </a:r>
          </a:p>
          <a:p>
            <a:r>
              <a:rPr lang="en-US" sz="2000" dirty="0" smtClean="0"/>
              <a:t>Functional description of operating modes of the battery pack</a:t>
            </a:r>
          </a:p>
          <a:p>
            <a:r>
              <a:rPr lang="en-US" sz="2000" dirty="0" smtClean="0"/>
              <a:t>Control &amp; monitoring system functional description/safety philosophy</a:t>
            </a:r>
          </a:p>
          <a:p>
            <a:r>
              <a:rPr lang="en-US" sz="2000" dirty="0" smtClean="0"/>
              <a:t>Appropriate service experience and usage history of the battery</a:t>
            </a:r>
            <a:endParaRPr lang="en-U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Plans and Data for Li-ion Battery Components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4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91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1400" dirty="0" smtClean="0"/>
              <a:t>Lithium-ion battery design approval documentation</a:t>
            </a:r>
          </a:p>
          <a:p>
            <a:r>
              <a:rPr lang="en-US" sz="1400" dirty="0" smtClean="0"/>
              <a:t>Unit Certification test reports, in accordance with 4-9-8/Table 2 </a:t>
            </a:r>
          </a:p>
          <a:p>
            <a:r>
              <a:rPr lang="en-US" sz="1400" dirty="0" smtClean="0"/>
              <a:t>Battery management system functional test reports (ABS witness)</a:t>
            </a:r>
          </a:p>
          <a:p>
            <a:r>
              <a:rPr lang="en-US" sz="1400" dirty="0" smtClean="0"/>
              <a:t>Battery pack capacity, Battery Installation wiring schematic drawing</a:t>
            </a:r>
          </a:p>
          <a:p>
            <a:r>
              <a:rPr lang="en-US" sz="1400" dirty="0" smtClean="0"/>
              <a:t>Battery storage location and arrangement plan</a:t>
            </a:r>
          </a:p>
          <a:p>
            <a:r>
              <a:rPr lang="en-US" sz="1400" dirty="0" smtClean="0"/>
              <a:t>Battery System Risk Analysis document </a:t>
            </a:r>
          </a:p>
          <a:p>
            <a:r>
              <a:rPr lang="en-US" sz="1400" dirty="0" smtClean="0"/>
              <a:t>Sea-trial/commissioning safety procedures</a:t>
            </a:r>
          </a:p>
          <a:p>
            <a:r>
              <a:rPr lang="en-US" sz="1400" dirty="0" smtClean="0"/>
              <a:t>Ventilation arrangement of space, Environment control arrangement</a:t>
            </a:r>
          </a:p>
          <a:p>
            <a:r>
              <a:rPr lang="en-US" sz="1400" dirty="0" smtClean="0"/>
              <a:t>Fixed Fire protection arrangement</a:t>
            </a:r>
          </a:p>
          <a:p>
            <a:r>
              <a:rPr lang="en-US" sz="1400" dirty="0" smtClean="0"/>
              <a:t>Combustible Gas detection arrangement</a:t>
            </a:r>
          </a:p>
          <a:p>
            <a:r>
              <a:rPr lang="en-US" sz="1400" dirty="0" smtClean="0"/>
              <a:t>Emergency Shutdown Arrangement</a:t>
            </a:r>
          </a:p>
          <a:p>
            <a:r>
              <a:rPr lang="en-US" sz="1400" dirty="0" smtClean="0"/>
              <a:t>Battery Installation/Mounting arrangement – weights, connection details</a:t>
            </a:r>
          </a:p>
          <a:p>
            <a:r>
              <a:rPr lang="en-US" sz="1400" dirty="0" smtClean="0"/>
              <a:t>Hazardous Area Classification drawings, if applicable.</a:t>
            </a:r>
          </a:p>
          <a:p>
            <a:r>
              <a:rPr lang="en-US" sz="1400" dirty="0" smtClean="0"/>
              <a:t>Maintenance schedule and procedures of battery replacement</a:t>
            </a:r>
          </a:p>
          <a:p>
            <a:r>
              <a:rPr lang="en-US" sz="1400" dirty="0" smtClean="0"/>
              <a:t>Operations &amp; maintenance manual for battery &amp; BMS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 smtClean="0"/>
              <a:t>Plans </a:t>
            </a:r>
            <a:r>
              <a:rPr lang="en-US" sz="2400" dirty="0"/>
              <a:t>and Data for Li-Ion Battery </a:t>
            </a:r>
            <a:r>
              <a:rPr lang="en-US" sz="2400" dirty="0" smtClean="0"/>
              <a:t>Installations</a:t>
            </a:r>
            <a:endParaRPr lang="en-US" sz="2400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>
                <a:solidFill>
                  <a:srgbClr val="002A4E"/>
                </a:solidFill>
              </a:rPr>
              <a:t>5</a:t>
            </a:r>
            <a:r>
              <a:rPr lang="en-US" sz="1000" b="0" dirty="0" smtClean="0">
                <a:solidFill>
                  <a:srgbClr val="002A4E"/>
                </a:solidFill>
              </a:rPr>
              <a:t>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02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At a minimum, must address the following risks and the mitigation techniques used by the battery manufacturer to prevent each of these risks from developing into dangerous situations:</a:t>
            </a:r>
          </a:p>
          <a:p>
            <a:pPr lvl="1"/>
            <a:r>
              <a:rPr lang="en-US" dirty="0" smtClean="0"/>
              <a:t>Thermal Runaway</a:t>
            </a:r>
          </a:p>
          <a:p>
            <a:pPr lvl="1"/>
            <a:r>
              <a:rPr lang="en-US" dirty="0" smtClean="0"/>
              <a:t>Over-Current</a:t>
            </a:r>
          </a:p>
          <a:p>
            <a:pPr lvl="1"/>
            <a:r>
              <a:rPr lang="en-US" dirty="0" smtClean="0"/>
              <a:t>Over-Voltage/Under-Voltage</a:t>
            </a:r>
          </a:p>
          <a:p>
            <a:pPr lvl="1"/>
            <a:r>
              <a:rPr lang="en-US" dirty="0" smtClean="0"/>
              <a:t>Cell-Balancing</a:t>
            </a:r>
          </a:p>
          <a:p>
            <a:pPr lvl="1"/>
            <a:r>
              <a:rPr lang="en-US" dirty="0" smtClean="0"/>
              <a:t>External and Internal Electrical short-circuit</a:t>
            </a:r>
          </a:p>
          <a:p>
            <a:pPr lvl="1"/>
            <a:r>
              <a:rPr lang="en-US" dirty="0" smtClean="0"/>
              <a:t>Temperature measurement sensor failure</a:t>
            </a:r>
          </a:p>
          <a:p>
            <a:pPr lvl="1"/>
            <a:r>
              <a:rPr lang="en-US" dirty="0" smtClean="0"/>
              <a:t>Individual cell voltage measurement sensor failure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 smtClean="0"/>
              <a:t>Battery </a:t>
            </a:r>
            <a:r>
              <a:rPr lang="en-US" sz="2400" dirty="0"/>
              <a:t>Component Risk </a:t>
            </a:r>
            <a:r>
              <a:rPr lang="en-US" sz="2400" dirty="0" smtClean="0"/>
              <a:t>Analysis</a:t>
            </a:r>
            <a:endParaRPr lang="en-US" sz="2400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6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00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Battery System Risk Analysis document must address: </a:t>
            </a:r>
          </a:p>
          <a:p>
            <a:pPr lvl="1"/>
            <a:r>
              <a:rPr lang="en-US" dirty="0" smtClean="0"/>
              <a:t>External heating: Appropriate measures taken in the design of the battery space to prevent the possibility of thermal runaway due to external heating of the battery modules/pack, for example, through the use of fire-rated barriers, fire-suppression systems (based on recommendation from battery manufacturer), etc.</a:t>
            </a:r>
          </a:p>
          <a:p>
            <a:pPr lvl="1"/>
            <a:r>
              <a:rPr lang="en-US" dirty="0" smtClean="0"/>
              <a:t>External risks: Appropriate measures taken to account for external hazards, such as possible fire, flood, explosion risks, etc.</a:t>
            </a:r>
          </a:p>
          <a:p>
            <a:pPr lvl="1"/>
            <a:r>
              <a:rPr lang="en-US" dirty="0" smtClean="0"/>
              <a:t>Loss of communication with external power management system on-board vessel: Appropriate measures taken to isolate the battery pack in the event of a loss of communication with the power management system on board the vessel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599415" cy="139041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7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 smtClean="0"/>
              <a:t>Battery System Risk Analysis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966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1800" dirty="0" smtClean="0"/>
              <a:t>Battery casing is made of flame-retardant material</a:t>
            </a:r>
          </a:p>
          <a:p>
            <a:r>
              <a:rPr lang="en-US" sz="1800" dirty="0" smtClean="0"/>
              <a:t>Battery modules designed to contain any thermal damage or fire</a:t>
            </a:r>
          </a:p>
          <a:p>
            <a:r>
              <a:rPr lang="en-US" sz="1800" dirty="0" smtClean="0"/>
              <a:t>BMS control and protection functions </a:t>
            </a:r>
          </a:p>
          <a:p>
            <a:r>
              <a:rPr lang="en-US" sz="1800" dirty="0" smtClean="0"/>
              <a:t>BMS redundancies and communication protocols used</a:t>
            </a:r>
          </a:p>
          <a:p>
            <a:r>
              <a:rPr lang="en-US" sz="1800" dirty="0" smtClean="0"/>
              <a:t>Maintenance schedule and procedures of battery replacement</a:t>
            </a:r>
          </a:p>
          <a:p>
            <a:r>
              <a:rPr lang="en-US" sz="1800" dirty="0" smtClean="0"/>
              <a:t>Means to prevent spilling of electrolyte</a:t>
            </a:r>
          </a:p>
          <a:p>
            <a:r>
              <a:rPr lang="en-US" sz="1800" dirty="0" smtClean="0"/>
              <a:t>Size of the connecting cable and protection arrangement</a:t>
            </a:r>
          </a:p>
          <a:p>
            <a:r>
              <a:rPr lang="en-US" sz="1800" dirty="0" smtClean="0"/>
              <a:t>Outgoing circuits protected against overload and short circuit</a:t>
            </a:r>
          </a:p>
          <a:p>
            <a:r>
              <a:rPr lang="en-US" sz="1800" dirty="0" smtClean="0"/>
              <a:t>Emergency battery packs not installed in emergency switchboard space</a:t>
            </a:r>
          </a:p>
          <a:p>
            <a:r>
              <a:rPr lang="en-US" sz="1800" dirty="0" smtClean="0"/>
              <a:t>Mechanism for electrical isolation for maintenance purposes</a:t>
            </a:r>
          </a:p>
          <a:p>
            <a:r>
              <a:rPr lang="en-US" sz="1800" dirty="0" smtClean="0"/>
              <a:t>Battery module pressure-relief mechanism to vent gas to atmosphere.</a:t>
            </a:r>
          </a:p>
          <a:p>
            <a:r>
              <a:rPr lang="en-US" sz="1800" dirty="0" smtClean="0"/>
              <a:t>Operations and maintenance manual includes normal and emergency operating procedures and maintenance procedures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 smtClean="0"/>
              <a:t>Battery </a:t>
            </a:r>
            <a:r>
              <a:rPr lang="en-US" sz="2400" dirty="0"/>
              <a:t>and Battery Management </a:t>
            </a:r>
            <a:r>
              <a:rPr lang="en-US" sz="2400" dirty="0" smtClean="0"/>
              <a:t>System</a:t>
            </a:r>
            <a:endParaRPr lang="en-US" sz="2400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8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4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000" dirty="0" smtClean="0"/>
              <a:t>Emergency shutdown adjacent but outside of the battery space/room</a:t>
            </a:r>
          </a:p>
          <a:p>
            <a:r>
              <a:rPr lang="en-US" sz="2000" dirty="0" smtClean="0"/>
              <a:t>Emergency shutdown on navigation bridge for propulsion batteries</a:t>
            </a:r>
          </a:p>
          <a:p>
            <a:r>
              <a:rPr lang="en-US" sz="2000" dirty="0" smtClean="0"/>
              <a:t>Alarms provided at continuously manned location for:</a:t>
            </a:r>
          </a:p>
          <a:p>
            <a:pPr lvl="1"/>
            <a:r>
              <a:rPr lang="en-US" sz="1800" dirty="0" smtClean="0"/>
              <a:t>Cell over-voltage</a:t>
            </a:r>
          </a:p>
          <a:p>
            <a:pPr lvl="1"/>
            <a:r>
              <a:rPr lang="en-US" sz="1800" dirty="0" smtClean="0"/>
              <a:t>Cell under-voltage</a:t>
            </a:r>
          </a:p>
          <a:p>
            <a:pPr lvl="1"/>
            <a:r>
              <a:rPr lang="en-US" sz="1800" dirty="0" smtClean="0"/>
              <a:t>Cell over-temperature</a:t>
            </a:r>
          </a:p>
          <a:p>
            <a:pPr lvl="1"/>
            <a:r>
              <a:rPr lang="en-US" sz="1800" dirty="0" smtClean="0"/>
              <a:t>Battery pack ground fault</a:t>
            </a:r>
          </a:p>
          <a:p>
            <a:pPr lvl="1"/>
            <a:r>
              <a:rPr lang="en-US" sz="1800" dirty="0" smtClean="0"/>
              <a:t>Failure of communication with external power management system/control system</a:t>
            </a:r>
          </a:p>
          <a:p>
            <a:pPr lvl="1"/>
            <a:r>
              <a:rPr lang="en-US" sz="1800" dirty="0" smtClean="0"/>
              <a:t>High ambient temperature in battery space</a:t>
            </a:r>
          </a:p>
          <a:p>
            <a:pPr lvl="1"/>
            <a:r>
              <a:rPr lang="en-US" sz="1800" dirty="0" smtClean="0"/>
              <a:t>Tripping of battery fuses/contactors that electrically isolate the battery pack</a:t>
            </a:r>
          </a:p>
          <a:p>
            <a:pPr lvl="1"/>
            <a:r>
              <a:rPr lang="en-US" sz="1800" dirty="0" smtClean="0"/>
              <a:t>Failure/shutdown of the battery pack or failure of any of the individual modules/battery components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/>
              <a:t>Battery System Alarms and Shutdowns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80607" y="6311186"/>
            <a:ext cx="3615890" cy="155517"/>
          </a:xfrm>
        </p:spPr>
        <p:txBody>
          <a:bodyPr/>
          <a:lstStyle/>
          <a:p>
            <a:r>
              <a:rPr lang="en-US" sz="1000" b="0" dirty="0" smtClean="0">
                <a:solidFill>
                  <a:srgbClr val="002A4E"/>
                </a:solidFill>
              </a:rPr>
              <a:t>9 | ABS Class Requirements for Li-Ion Battery Installations</a:t>
            </a:r>
            <a:endParaRPr lang="en-US" sz="1000" b="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9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ht Version">
  <a:themeElements>
    <a:clrScheme name="ABS-Custom">
      <a:dk1>
        <a:srgbClr val="000000"/>
      </a:dk1>
      <a:lt1>
        <a:srgbClr val="FFFFFF"/>
      </a:lt1>
      <a:dk2>
        <a:srgbClr val="002A4E"/>
      </a:dk2>
      <a:lt2>
        <a:srgbClr val="C5C7C9"/>
      </a:lt2>
      <a:accent1>
        <a:srgbClr val="002A4E"/>
      </a:accent1>
      <a:accent2>
        <a:srgbClr val="DA1A32"/>
      </a:accent2>
      <a:accent3>
        <a:srgbClr val="C5C7C9"/>
      </a:accent3>
      <a:accent4>
        <a:srgbClr val="7F7F7F"/>
      </a:accent4>
      <a:accent5>
        <a:srgbClr val="E34650"/>
      </a:accent5>
      <a:accent6>
        <a:srgbClr val="335572"/>
      </a:accent6>
      <a:hlink>
        <a:srgbClr val="DA1A32"/>
      </a:hlink>
      <a:folHlink>
        <a:srgbClr val="DA1A3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bs-powerpoint-template-standard" id="{00D21FC7-F55C-3949-A1AD-2C24B895FA94}" vid="{A3F3AB0B-CE87-F545-A2A6-108529E618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</TotalTime>
  <Words>1683</Words>
  <Application>Microsoft Office PowerPoint</Application>
  <PresentationFormat>On-screen Show (4:3)</PresentationFormat>
  <Paragraphs>182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Light Version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areuter</dc:creator>
  <cp:lastModifiedBy>USDOT_User</cp:lastModifiedBy>
  <cp:revision>439</cp:revision>
  <dcterms:created xsi:type="dcterms:W3CDTF">2013-08-02T17:28:17Z</dcterms:created>
  <dcterms:modified xsi:type="dcterms:W3CDTF">2017-04-26T13:44:30Z</dcterms:modified>
</cp:coreProperties>
</file>