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43" r:id="rId1"/>
    <p:sldMasterId id="2147483771" r:id="rId2"/>
    <p:sldMasterId id="2147483785" r:id="rId3"/>
    <p:sldMasterId id="2147483799" r:id="rId4"/>
    <p:sldMasterId id="2147483813" r:id="rId5"/>
    <p:sldMasterId id="2147483827" r:id="rId6"/>
    <p:sldMasterId id="2147483841" r:id="rId7"/>
    <p:sldMasterId id="2147483853" r:id="rId8"/>
    <p:sldMasterId id="2147483865" r:id="rId9"/>
  </p:sldMasterIdLst>
  <p:notesMasterIdLst>
    <p:notesMasterId r:id="rId28"/>
  </p:notesMasterIdLst>
  <p:handoutMasterIdLst>
    <p:handoutMasterId r:id="rId29"/>
  </p:handoutMasterIdLst>
  <p:sldIdLst>
    <p:sldId id="604" r:id="rId10"/>
    <p:sldId id="605" r:id="rId11"/>
    <p:sldId id="606" r:id="rId12"/>
    <p:sldId id="609" r:id="rId13"/>
    <p:sldId id="610" r:id="rId14"/>
    <p:sldId id="611" r:id="rId15"/>
    <p:sldId id="612" r:id="rId16"/>
    <p:sldId id="613" r:id="rId17"/>
    <p:sldId id="614" r:id="rId18"/>
    <p:sldId id="615" r:id="rId19"/>
    <p:sldId id="616" r:id="rId20"/>
    <p:sldId id="617" r:id="rId21"/>
    <p:sldId id="618" r:id="rId22"/>
    <p:sldId id="619" r:id="rId23"/>
    <p:sldId id="620" r:id="rId24"/>
    <p:sldId id="622" r:id="rId25"/>
    <p:sldId id="607" r:id="rId26"/>
    <p:sldId id="608" r:id="rId27"/>
  </p:sldIdLst>
  <p:sldSz cx="9144000" cy="6858000" type="screen4x3"/>
  <p:notesSz cx="6858000" cy="9296400"/>
  <p:custShowLst>
    <p:custShow name="middle harbor" id="0">
      <p:sldLst/>
    </p:custShow>
  </p:custShow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in Slides" id="{292903E8-27D6-F849-ACF2-8A9CD96B31EF}">
          <p14:sldIdLst>
            <p14:sldId id="604"/>
            <p14:sldId id="605"/>
            <p14:sldId id="606"/>
            <p14:sldId id="609"/>
            <p14:sldId id="610"/>
            <p14:sldId id="611"/>
            <p14:sldId id="612"/>
            <p14:sldId id="613"/>
            <p14:sldId id="614"/>
            <p14:sldId id="615"/>
            <p14:sldId id="616"/>
            <p14:sldId id="617"/>
            <p14:sldId id="618"/>
            <p14:sldId id="619"/>
            <p14:sldId id="620"/>
            <p14:sldId id="622"/>
            <p14:sldId id="607"/>
            <p14:sldId id="608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E250"/>
    <a:srgbClr val="3DCEEB"/>
    <a:srgbClr val="6ADAF0"/>
    <a:srgbClr val="C34BF3"/>
    <a:srgbClr val="D47EF6"/>
    <a:srgbClr val="C34CF3"/>
    <a:srgbClr val="FF3EC0"/>
    <a:srgbClr val="00EA6A"/>
    <a:srgbClr val="009644"/>
    <a:srgbClr val="DE36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5155" autoAdjust="0"/>
    <p:restoredTop sz="85921" autoAdjust="0"/>
  </p:normalViewPr>
  <p:slideViewPr>
    <p:cSldViewPr snapToObjects="1">
      <p:cViewPr varScale="1">
        <p:scale>
          <a:sx n="76" d="100"/>
          <a:sy n="76" d="100"/>
        </p:scale>
        <p:origin x="-1498" y="-77"/>
      </p:cViewPr>
      <p:guideLst>
        <p:guide orient="horz" pos="2064"/>
        <p:guide pos="27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Objects="1" showGuides="1">
      <p:cViewPr varScale="1">
        <p:scale>
          <a:sx n="67" d="100"/>
          <a:sy n="67" d="100"/>
        </p:scale>
        <p:origin x="-3043" y="-96"/>
      </p:cViewPr>
      <p:guideLst>
        <p:guide orient="horz" pos="292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2114" cy="464180"/>
          </a:xfrm>
          <a:prstGeom prst="rect">
            <a:avLst/>
          </a:prstGeom>
        </p:spPr>
        <p:txBody>
          <a:bodyPr vert="horz" lIns="91877" tIns="45938" rIns="91877" bIns="4593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316" y="0"/>
            <a:ext cx="2972114" cy="464180"/>
          </a:xfrm>
          <a:prstGeom prst="rect">
            <a:avLst/>
          </a:prstGeom>
        </p:spPr>
        <p:txBody>
          <a:bodyPr vert="horz" lIns="91877" tIns="45938" rIns="91877" bIns="45938" rtlCol="0"/>
          <a:lstStyle>
            <a:lvl1pPr algn="r">
              <a:defRPr sz="1200"/>
            </a:lvl1pPr>
          </a:lstStyle>
          <a:p>
            <a:fld id="{E13DC1DE-7081-3F49-908B-165262987846}" type="datetimeFigureOut">
              <a:rPr lang="en-US" smtClean="0"/>
              <a:t>4/26/2017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30621"/>
            <a:ext cx="2972114" cy="464180"/>
          </a:xfrm>
          <a:prstGeom prst="rect">
            <a:avLst/>
          </a:prstGeom>
        </p:spPr>
        <p:txBody>
          <a:bodyPr vert="horz" lIns="91877" tIns="45938" rIns="91877" bIns="4593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316" y="8830621"/>
            <a:ext cx="2972114" cy="464180"/>
          </a:xfrm>
          <a:prstGeom prst="rect">
            <a:avLst/>
          </a:prstGeom>
        </p:spPr>
        <p:txBody>
          <a:bodyPr vert="horz" lIns="91877" tIns="45938" rIns="91877" bIns="45938" rtlCol="0" anchor="b"/>
          <a:lstStyle>
            <a:lvl1pPr algn="r">
              <a:defRPr sz="1200"/>
            </a:lvl1pPr>
          </a:lstStyle>
          <a:p>
            <a:fld id="{6DA2B494-DFCF-764B-A539-CE658DCCF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4869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1800" cy="464820"/>
          </a:xfrm>
          <a:prstGeom prst="rect">
            <a:avLst/>
          </a:prstGeom>
        </p:spPr>
        <p:txBody>
          <a:bodyPr vert="horz" lIns="92742" tIns="46371" rIns="92742" bIns="4637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2"/>
            <a:ext cx="2971800" cy="464820"/>
          </a:xfrm>
          <a:prstGeom prst="rect">
            <a:avLst/>
          </a:prstGeom>
        </p:spPr>
        <p:txBody>
          <a:bodyPr vert="horz" lIns="92742" tIns="46371" rIns="92742" bIns="46371" rtlCol="0"/>
          <a:lstStyle>
            <a:lvl1pPr algn="r">
              <a:defRPr sz="1200"/>
            </a:lvl1pPr>
          </a:lstStyle>
          <a:p>
            <a:fld id="{E9ECE31D-2A68-44C0-B718-5FB6A069D9F2}" type="datetimeFigureOut">
              <a:rPr lang="en-US" smtClean="0"/>
              <a:pPr/>
              <a:t>4/26/2017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5325"/>
            <a:ext cx="4648200" cy="34877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742" tIns="46371" rIns="92742" bIns="4637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2"/>
            <a:ext cx="5486400" cy="4183380"/>
          </a:xfrm>
          <a:prstGeom prst="rect">
            <a:avLst/>
          </a:prstGeom>
        </p:spPr>
        <p:txBody>
          <a:bodyPr vert="horz" lIns="92742" tIns="46371" rIns="92742" bIns="4637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9"/>
            <a:ext cx="2971800" cy="464820"/>
          </a:xfrm>
          <a:prstGeom prst="rect">
            <a:avLst/>
          </a:prstGeom>
        </p:spPr>
        <p:txBody>
          <a:bodyPr vert="horz" lIns="92742" tIns="46371" rIns="92742" bIns="4637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9"/>
            <a:ext cx="2971800" cy="464820"/>
          </a:xfrm>
          <a:prstGeom prst="rect">
            <a:avLst/>
          </a:prstGeom>
        </p:spPr>
        <p:txBody>
          <a:bodyPr vert="horz" lIns="92742" tIns="46371" rIns="92742" bIns="46371" rtlCol="0" anchor="b"/>
          <a:lstStyle>
            <a:lvl1pPr algn="r">
              <a:defRPr sz="1200"/>
            </a:lvl1pPr>
          </a:lstStyle>
          <a:p>
            <a:fld id="{5310E1D7-4EBA-4993-863E-D16637D350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301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2C409AB-9100-4C56-BB85-243BDE03FFB1}" type="slidenum">
              <a:rPr lang="en-US" altLang="en-US" smtClean="0">
                <a:solidFill>
                  <a:srgbClr val="000000"/>
                </a:solidFill>
              </a:rPr>
              <a:pPr eaLnBrk="1" hangingPunct="1"/>
              <a:t>3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6EF467-18E2-4F12-845E-29FC8CD50D1B}" type="slidenum">
              <a:rPr lang="en-US" altLang="en-US">
                <a:solidFill>
                  <a:prstClr val="black"/>
                </a:solidFill>
              </a:rPr>
              <a:pPr/>
              <a:t>7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53821E26-F2FA-46A7-BF67-990417C2014C}" type="slidenum">
              <a:rPr lang="en-US" altLang="en-US">
                <a:solidFill>
                  <a:srgbClr val="000000"/>
                </a:solidFill>
              </a:rPr>
              <a:pPr eaLnBrk="1" hangingPunct="1"/>
              <a:t>11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428FDD9-80D8-4422-A5B1-2BC8820A26B2}" type="slidenum">
              <a:rPr lang="en-US" altLang="en-US">
                <a:solidFill>
                  <a:srgbClr val="000000"/>
                </a:solidFill>
              </a:rPr>
              <a:pPr eaLnBrk="1" hangingPunct="1"/>
              <a:t>12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255CA15-19BF-42FB-8C34-95F2A7D457AE}" type="slidenum">
              <a:rPr lang="en-US" altLang="en-US">
                <a:solidFill>
                  <a:srgbClr val="000000"/>
                </a:solidFill>
              </a:rPr>
              <a:pPr eaLnBrk="1" hangingPunct="1"/>
              <a:t>13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1A7F144-2417-4A9E-9138-4ACADAB2C31E}" type="slidenum">
              <a:rPr lang="en-US" altLang="en-US">
                <a:solidFill>
                  <a:srgbClr val="000000"/>
                </a:solidFill>
              </a:rPr>
              <a:pPr eaLnBrk="1" hangingPunct="1"/>
              <a:t>14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30573CA-C949-4EC5-A252-425D19179F4E}" type="slidenum">
              <a:rPr lang="en-US" altLang="en-US">
                <a:solidFill>
                  <a:srgbClr val="000000"/>
                </a:solidFill>
              </a:rPr>
              <a:pPr eaLnBrk="1" hangingPunct="1"/>
              <a:t>15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7AD4758-E06D-441A-B939-43B0110DDEB1}" type="slidenum">
              <a:rPr lang="en-US" altLang="en-US" smtClean="0">
                <a:solidFill>
                  <a:srgbClr val="000000"/>
                </a:solidFill>
              </a:rPr>
              <a:pPr eaLnBrk="1" hangingPunct="1"/>
              <a:t>16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85800" y="3810000"/>
            <a:ext cx="27432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838200" y="1828800"/>
            <a:ext cx="7543800" cy="12382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838200" y="3048000"/>
            <a:ext cx="7543800" cy="685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702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October 30, 2014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Ship Air-Emissions Management Summit - Developments in On-Shore Power.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/>
          <a:lstStyle/>
          <a:p>
            <a:fld id="{AEDEA2F5-D5CB-4335-8194-F055931D93B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142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E8F70-D8EA-4E7A-A8A2-91585B851E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DCA6F-508B-4B8B-918A-981E9B1064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26116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insid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04E9F10A-32F9-4EDB-9FE2-4C314064A2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461821"/>
      </p:ext>
    </p:extLst>
  </p:cSld>
  <p:clrMapOvr>
    <a:masterClrMapping/>
  </p:clrMapOvr>
  <p:transition spd="slow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A4C5CA77-2E72-4F41-9298-EA126C864F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081675"/>
      </p:ext>
    </p:extLst>
  </p:cSld>
  <p:clrMapOvr>
    <a:masterClrMapping/>
  </p:clrMapOvr>
  <p:transition spd="slow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7493EEFF-32BD-45F7-B8D3-85C966DB1E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085250"/>
      </p:ext>
    </p:extLst>
  </p:cSld>
  <p:clrMapOvr>
    <a:masterClrMapping/>
  </p:clrMapOvr>
  <p:transition spd="slow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10000" cy="4583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3810000" cy="4583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B9742D7A-7878-4B4F-B385-8996E72C6A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645376"/>
      </p:ext>
    </p:extLst>
  </p:cSld>
  <p:clrMapOvr>
    <a:masterClrMapping/>
  </p:clrMapOvr>
  <p:transition spd="slow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C689AE63-6B98-443D-9253-0F573631D6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254365"/>
      </p:ext>
    </p:extLst>
  </p:cSld>
  <p:clrMapOvr>
    <a:masterClrMapping/>
  </p:clrMapOvr>
  <p:transition spd="slow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8A978F7D-6150-4279-BF8E-FE700B7776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986177"/>
      </p:ext>
    </p:extLst>
  </p:cSld>
  <p:clrMapOvr>
    <a:masterClrMapping/>
  </p:clrMapOvr>
  <p:transition spd="slow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954D9DB6-9F9F-4C5E-8423-DC39B2EA73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119668"/>
      </p:ext>
    </p:extLst>
  </p:cSld>
  <p:clrMapOvr>
    <a:masterClrMapping/>
  </p:clrMapOvr>
  <p:transition spd="slow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549A277A-E30E-4D7F-AD08-85F2A8EB19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043769"/>
      </p:ext>
    </p:extLst>
  </p:cSld>
  <p:clrMapOvr>
    <a:masterClrMapping/>
  </p:clrMapOvr>
  <p:transition spd="slow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3D713DF1-11B8-4EAE-B09A-78F5395BA0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011307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3787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prstClr val="black"/>
                </a:solidFill>
              </a:rPr>
              <a:t>October 30, 2014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73787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prstClr val="black"/>
                </a:solidFill>
              </a:rPr>
              <a:t>Ship Air-Emissions Management Summit - Developments in On-Shore Power.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173787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EF5B4C7-E7CF-1047-8381-02C2304CFC4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335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122A4E9C-D3D6-4053-A266-AA91DC1FB8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239449"/>
      </p:ext>
    </p:extLst>
  </p:cSld>
  <p:clrMapOvr>
    <a:masterClrMapping/>
  </p:clrMapOvr>
  <p:transition spd="slow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55588"/>
            <a:ext cx="1943100" cy="56229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55588"/>
            <a:ext cx="5676900" cy="56229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53471ACC-D6FA-4A9B-A07F-48476E40A0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584560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452309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107152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07152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09600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srgbClr val="04617B">
                    <a:shade val="90000"/>
                  </a:srgbClr>
                </a:solidFill>
              </a:rPr>
              <a:t>October 30, 2014</a:t>
            </a: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667000" y="6096000"/>
            <a:ext cx="3352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srgbClr val="04617B">
                    <a:shade val="90000"/>
                  </a:srgbClr>
                </a:solidFill>
              </a:rPr>
              <a:t>Ship Air-Emissions Management Summit - Developments in On-Shore Power.</a:t>
            </a: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924800" y="6096000"/>
            <a:ext cx="762000" cy="365125"/>
          </a:xfrm>
          <a:prstGeom prst="rect">
            <a:avLst/>
          </a:prstGeom>
        </p:spPr>
        <p:txBody>
          <a:bodyPr/>
          <a:lstStyle/>
          <a:p>
            <a:fld id="{7AE29FCE-9B35-4985-98EC-A3363A251E3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9246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457200" y="1464733"/>
            <a:ext cx="8229600" cy="45550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3787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October 30, 2014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73787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Ship Air-Emissions Management Summit - Developments in On-Shore Power.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173787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BEF5B4C7-E7CF-1047-8381-02C2304CFC4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 b="1">
                <a:latin typeface="Tahoma"/>
                <a:cs typeface="Tahom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238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85800" y="3810000"/>
            <a:ext cx="27432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838200" y="1828800"/>
            <a:ext cx="7543800" cy="12382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838200" y="3048000"/>
            <a:ext cx="7543800" cy="685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7155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838200" y="1828800"/>
            <a:ext cx="7543800" cy="12382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838200" y="3048000"/>
            <a:ext cx="7543800" cy="685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883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457200" y="1464733"/>
            <a:ext cx="8229600" cy="45550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3787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October 30, 2014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73787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Ship Air-Emissions Management Summit - Developments in On-Shore Power.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173787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BEF5B4C7-E7CF-1047-8381-02C2304CFC4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 b="1">
                <a:latin typeface="Tahoma"/>
                <a:cs typeface="Tahom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871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 b="1">
                <a:latin typeface="Tahoma"/>
                <a:cs typeface="Tahom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457200" y="1464733"/>
            <a:ext cx="8229600" cy="45550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3787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October 30, 2014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73787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Ship Air-Emissions Management Summit - Developments in On-Shore Power.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173787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BEF5B4C7-E7CF-1047-8381-02C2304CFC4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48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hotos3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40"/>
          <a:stretch/>
        </p:blipFill>
        <p:spPr>
          <a:xfrm>
            <a:off x="-225" y="1066800"/>
            <a:ext cx="9144226" cy="5791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6705600" cy="533400"/>
          </a:xfrm>
          <a:prstGeom prst="rect">
            <a:avLst/>
          </a:prstGeom>
        </p:spPr>
        <p:txBody>
          <a:bodyPr/>
          <a:lstStyle>
            <a:lvl1pPr>
              <a:def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905000" y="4800600"/>
            <a:ext cx="7010400" cy="1583266"/>
          </a:xfrm>
          <a:prstGeom prst="rect">
            <a:avLst/>
          </a:prstGeom>
          <a:solidFill>
            <a:schemeClr val="bg1">
              <a:alpha val="79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29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hotos2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12"/>
          <a:stretch/>
        </p:blipFill>
        <p:spPr>
          <a:xfrm>
            <a:off x="0" y="1066800"/>
            <a:ext cx="9144000" cy="5806440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8382000" cy="4885267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6400800" cy="6858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3787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October 30, 2014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73787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Ship Air-Emissions Management Summit - Developments in On-Shore Power.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173787"/>
            <a:ext cx="2133600" cy="365125"/>
          </a:xfrm>
          <a:prstGeom prst="rect">
            <a:avLst/>
          </a:prstGeom>
        </p:spPr>
        <p:txBody>
          <a:bodyPr/>
          <a:lstStyle/>
          <a:p>
            <a:fld id="{BEF5B4C7-E7CF-1047-8381-02C2304CFC4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375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838200" y="1828800"/>
            <a:ext cx="7543800" cy="12382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838200" y="3048000"/>
            <a:ext cx="7543800" cy="685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014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hotos4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4"/>
          <a:stretch/>
        </p:blipFill>
        <p:spPr>
          <a:xfrm>
            <a:off x="0" y="1066800"/>
            <a:ext cx="9144000" cy="5791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6705600" cy="533400"/>
          </a:xfrm>
          <a:prstGeom prst="rect">
            <a:avLst/>
          </a:prstGeom>
        </p:spPr>
        <p:txBody>
          <a:bodyPr/>
          <a:lstStyle>
            <a:lvl1pPr>
              <a:def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8538866" cy="47244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566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hotos2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4"/>
          <a:stretch/>
        </p:blipFill>
        <p:spPr>
          <a:xfrm>
            <a:off x="0" y="1066800"/>
            <a:ext cx="9144000" cy="5791200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067800" cy="5106987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6248400" cy="6858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3787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October 30, 2014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73787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Ship Air-Emissions Management Summit - Developments in On-Shore Power.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173787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EF5B4C7-E7CF-1047-8381-02C2304CFC4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013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hotos2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4"/>
          <a:stretch/>
        </p:blipFill>
        <p:spPr>
          <a:xfrm>
            <a:off x="0" y="1066800"/>
            <a:ext cx="9144000" cy="5791200"/>
          </a:xfrm>
          <a:prstGeom prst="rect">
            <a:avLst/>
          </a:prstGeom>
        </p:spPr>
      </p:pic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3787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October 30, 2014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73787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Ship Air-Emissions Management Summit - Developments in On-Shore Power.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173787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EF5B4C7-E7CF-1047-8381-02C2304CFC4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6248400" cy="6858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794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October 30, 2014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Ship Air-Emissions Management Summit - Developments in On-Shore Power.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/>
          <a:lstStyle/>
          <a:p>
            <a:fld id="{AEDEA2F5-D5CB-4335-8194-F055931D93B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036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3787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prstClr val="black"/>
                </a:solidFill>
              </a:rPr>
              <a:t>October 30, 2014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73787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prstClr val="black"/>
                </a:solidFill>
              </a:rPr>
              <a:t>Ship Air-Emissions Management Summit - Developments in On-Shore Power.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173787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EF5B4C7-E7CF-1047-8381-02C2304CFC4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278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452309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107152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07152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09600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srgbClr val="04617B">
                    <a:shade val="90000"/>
                  </a:srgbClr>
                </a:solidFill>
              </a:rPr>
              <a:t>October 30, 2014</a:t>
            </a: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667000" y="6096000"/>
            <a:ext cx="3352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srgbClr val="04617B">
                    <a:shade val="90000"/>
                  </a:srgbClr>
                </a:solidFill>
              </a:rPr>
              <a:t>Ship Air-Emissions Management Summit - Developments in On-Shore Power.</a:t>
            </a: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924800" y="6096000"/>
            <a:ext cx="762000" cy="365125"/>
          </a:xfrm>
          <a:prstGeom prst="rect">
            <a:avLst/>
          </a:prstGeom>
        </p:spPr>
        <p:txBody>
          <a:bodyPr/>
          <a:lstStyle/>
          <a:p>
            <a:fld id="{7AE29FCE-9B35-4985-98EC-A3363A251E3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1938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457200" y="1464733"/>
            <a:ext cx="8229600" cy="45550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3787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October 30, 2014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73787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Ship Air-Emissions Management Summit - Developments in On-Shore Power.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173787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BEF5B4C7-E7CF-1047-8381-02C2304CFC4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 b="1">
                <a:latin typeface="Tahoma"/>
                <a:cs typeface="Tahom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222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85800" y="3810000"/>
            <a:ext cx="27432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838200" y="1828800"/>
            <a:ext cx="7543800" cy="12382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838200" y="3048000"/>
            <a:ext cx="7543800" cy="685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117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838200" y="1828800"/>
            <a:ext cx="7543800" cy="12382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838200" y="3048000"/>
            <a:ext cx="7543800" cy="685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97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457200" y="1464733"/>
            <a:ext cx="8229600" cy="45550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3787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October 30, 2014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73787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Ship Air-Emissions Management Summit - Developments in On-Shore Power.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173787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BEF5B4C7-E7CF-1047-8381-02C2304CFC4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 b="1">
                <a:latin typeface="Tahoma"/>
                <a:cs typeface="Tahom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692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457200" y="1464733"/>
            <a:ext cx="8229600" cy="45550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3787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October 30, 2014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73787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Ship Air-Emissions Management Summit - Developments in On-Shore Power.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173787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BEF5B4C7-E7CF-1047-8381-02C2304CFC4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 b="1">
                <a:latin typeface="Tahoma"/>
                <a:cs typeface="Tahom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081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 b="1">
                <a:latin typeface="Tahoma"/>
                <a:cs typeface="Tahom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457200" y="1464733"/>
            <a:ext cx="8229600" cy="45550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3787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October 30, 2014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73787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Ship Air-Emissions Management Summit - Developments in On-Shore Power.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173787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BEF5B4C7-E7CF-1047-8381-02C2304CFC4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684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hotos3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40"/>
          <a:stretch/>
        </p:blipFill>
        <p:spPr>
          <a:xfrm>
            <a:off x="-225" y="1066800"/>
            <a:ext cx="9144226" cy="5791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6705600" cy="533400"/>
          </a:xfrm>
          <a:prstGeom prst="rect">
            <a:avLst/>
          </a:prstGeom>
        </p:spPr>
        <p:txBody>
          <a:bodyPr/>
          <a:lstStyle>
            <a:lvl1pPr>
              <a:def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905000" y="4800600"/>
            <a:ext cx="7010400" cy="1583266"/>
          </a:xfrm>
          <a:prstGeom prst="rect">
            <a:avLst/>
          </a:prstGeom>
          <a:solidFill>
            <a:schemeClr val="bg1">
              <a:alpha val="79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901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hotos2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12"/>
          <a:stretch/>
        </p:blipFill>
        <p:spPr>
          <a:xfrm>
            <a:off x="0" y="1066800"/>
            <a:ext cx="9144000" cy="5806440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8382000" cy="4885267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6400800" cy="6858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3787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October 30, 2014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73787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Ship Air-Emissions Management Summit - Developments in On-Shore Power.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173787"/>
            <a:ext cx="2133600" cy="365125"/>
          </a:xfrm>
          <a:prstGeom prst="rect">
            <a:avLst/>
          </a:prstGeom>
        </p:spPr>
        <p:txBody>
          <a:bodyPr/>
          <a:lstStyle/>
          <a:p>
            <a:fld id="{BEF5B4C7-E7CF-1047-8381-02C2304CFC4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475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hotos4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4"/>
          <a:stretch/>
        </p:blipFill>
        <p:spPr>
          <a:xfrm>
            <a:off x="0" y="1066800"/>
            <a:ext cx="9144000" cy="5791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6705600" cy="533400"/>
          </a:xfrm>
          <a:prstGeom prst="rect">
            <a:avLst/>
          </a:prstGeom>
        </p:spPr>
        <p:txBody>
          <a:bodyPr/>
          <a:lstStyle>
            <a:lvl1pPr>
              <a:def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8538866" cy="47244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8638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hotos2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4"/>
          <a:stretch/>
        </p:blipFill>
        <p:spPr>
          <a:xfrm>
            <a:off x="0" y="1066800"/>
            <a:ext cx="9144000" cy="5791200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067800" cy="5106987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6248400" cy="6858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3787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October 30, 2014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73787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Ship Air-Emissions Management Summit - Developments in On-Shore Power.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173787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EF5B4C7-E7CF-1047-8381-02C2304CFC4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90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hotos2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4"/>
          <a:stretch/>
        </p:blipFill>
        <p:spPr>
          <a:xfrm>
            <a:off x="0" y="1066800"/>
            <a:ext cx="9144000" cy="5791200"/>
          </a:xfrm>
          <a:prstGeom prst="rect">
            <a:avLst/>
          </a:prstGeom>
        </p:spPr>
      </p:pic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3787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October 30, 2014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73787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Ship Air-Emissions Management Summit - Developments in On-Shore Power.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173787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EF5B4C7-E7CF-1047-8381-02C2304CFC4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6248400" cy="6858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464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October 30, 2014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Ship Air-Emissions Management Summit - Developments in On-Shore Power.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/>
          <a:lstStyle/>
          <a:p>
            <a:fld id="{AEDEA2F5-D5CB-4335-8194-F055931D93B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458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3787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prstClr val="black"/>
                </a:solidFill>
              </a:rPr>
              <a:t>October 30, 2014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73787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prstClr val="black"/>
                </a:solidFill>
              </a:rPr>
              <a:t>Ship Air-Emissions Management Summit - Developments in On-Shore Power.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173787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EF5B4C7-E7CF-1047-8381-02C2304CFC4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996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452309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107152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07152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09600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srgbClr val="04617B">
                    <a:shade val="90000"/>
                  </a:srgbClr>
                </a:solidFill>
              </a:rPr>
              <a:t>October 30, 2014</a:t>
            </a: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667000" y="6096000"/>
            <a:ext cx="3352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srgbClr val="04617B">
                    <a:shade val="90000"/>
                  </a:srgbClr>
                </a:solidFill>
              </a:rPr>
              <a:t>Ship Air-Emissions Management Summit - Developments in On-Shore Power.</a:t>
            </a: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924800" y="6096000"/>
            <a:ext cx="762000" cy="365125"/>
          </a:xfrm>
          <a:prstGeom prst="rect">
            <a:avLst/>
          </a:prstGeom>
        </p:spPr>
        <p:txBody>
          <a:bodyPr/>
          <a:lstStyle/>
          <a:p>
            <a:fld id="{7AE29FCE-9B35-4985-98EC-A3363A251E3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8594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457200" y="1464733"/>
            <a:ext cx="8229600" cy="45550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3787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October 30, 2014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73787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Ship Air-Emissions Management Summit - Developments in On-Shore Power.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173787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BEF5B4C7-E7CF-1047-8381-02C2304CFC4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 b="1">
                <a:latin typeface="Tahoma"/>
                <a:cs typeface="Tahom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731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 b="1">
                <a:latin typeface="Tahoma"/>
                <a:cs typeface="Tahom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457200" y="1464733"/>
            <a:ext cx="8229600" cy="45550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3787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October 30, 2014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73787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Ship Air-Emissions Management Summit - Developments in On-Shore Power.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173787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BEF5B4C7-E7CF-1047-8381-02C2304CFC4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439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BE21D0-1D3E-4BBE-8575-B0A297F5660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7620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43C210-D5A1-41A9-8CFE-1B8CD4A3E4C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7906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5C278D-08A0-4F90-86AC-9B2F263EEF5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888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97895A-65B0-4F07-9346-AD1BEFCCEE9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6430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AD3FDF-B07D-4B65-829F-DA7CA63D257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5352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3D3ACE-6FCF-42F9-AAC1-FCB2DEF5D19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9323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0AF21-411A-4E4F-9B29-C132281CD7A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7901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E287D0-5691-43D4-B3F8-BA49A01B3A5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5145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240999-2FC4-4C38-858F-9E263B7EC6F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0787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AA4264-D2FE-44D2-A92B-129DFE5536B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449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hotos3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40"/>
          <a:stretch/>
        </p:blipFill>
        <p:spPr>
          <a:xfrm>
            <a:off x="-225" y="1066800"/>
            <a:ext cx="9144226" cy="5791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6705600" cy="533400"/>
          </a:xfrm>
          <a:prstGeom prst="rect">
            <a:avLst/>
          </a:prstGeom>
        </p:spPr>
        <p:txBody>
          <a:bodyPr/>
          <a:lstStyle>
            <a:lvl1pPr>
              <a:def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905000" y="4800600"/>
            <a:ext cx="7010400" cy="1583266"/>
          </a:xfrm>
          <a:prstGeom prst="rect">
            <a:avLst/>
          </a:prstGeom>
          <a:solidFill>
            <a:schemeClr val="bg1">
              <a:alpha val="79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401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592C3E-8673-4D7C-A819-FC3F0A7E3FD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0830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95CF4CD-14C7-4805-98F1-151115D418B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3495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89C7D01-9249-4D37-ACCE-1FC8A544FCF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1263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BE21D0-1D3E-4BBE-8575-B0A297F5660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8847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43C210-D5A1-41A9-8CFE-1B8CD4A3E4C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7370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5C278D-08A0-4F90-86AC-9B2F263EEF5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894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97895A-65B0-4F07-9346-AD1BEFCCEE9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6189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AD3FDF-B07D-4B65-829F-DA7CA63D257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4715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3D3ACE-6FCF-42F9-AAC1-FCB2DEF5D19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0564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0AF21-411A-4E4F-9B29-C132281CD7A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109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hotos2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12"/>
          <a:stretch/>
        </p:blipFill>
        <p:spPr>
          <a:xfrm>
            <a:off x="0" y="1066800"/>
            <a:ext cx="9144000" cy="5806440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8382000" cy="4885267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6400800" cy="6858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3787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October 30, 2014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73787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Ship Air-Emissions Management Summit - Developments in On-Shore Power.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173787"/>
            <a:ext cx="2133600" cy="365125"/>
          </a:xfrm>
          <a:prstGeom prst="rect">
            <a:avLst/>
          </a:prstGeom>
        </p:spPr>
        <p:txBody>
          <a:bodyPr/>
          <a:lstStyle/>
          <a:p>
            <a:fld id="{BEF5B4C7-E7CF-1047-8381-02C2304CFC4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15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E287D0-5691-43D4-B3F8-BA49A01B3A5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0167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240999-2FC4-4C38-858F-9E263B7EC6F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0440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AA4264-D2FE-44D2-A92B-129DFE5536B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9172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592C3E-8673-4D7C-A819-FC3F0A7E3FD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31106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95CF4CD-14C7-4805-98F1-151115D418B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70667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89C7D01-9249-4D37-ACCE-1FC8A544FCF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4519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BE21D0-1D3E-4BBE-8575-B0A297F5660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92494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43C210-D5A1-41A9-8CFE-1B8CD4A3E4C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75481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5C278D-08A0-4F90-86AC-9B2F263EEF5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10073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97895A-65B0-4F07-9346-AD1BEFCCEE9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58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hotos4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4"/>
          <a:stretch/>
        </p:blipFill>
        <p:spPr>
          <a:xfrm>
            <a:off x="0" y="1066800"/>
            <a:ext cx="9144000" cy="5791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6705600" cy="533400"/>
          </a:xfrm>
          <a:prstGeom prst="rect">
            <a:avLst/>
          </a:prstGeom>
        </p:spPr>
        <p:txBody>
          <a:bodyPr/>
          <a:lstStyle>
            <a:lvl1pPr>
              <a:def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8538866" cy="47244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39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AD3FDF-B07D-4B65-829F-DA7CA63D257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29648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3D3ACE-6FCF-42F9-AAC1-FCB2DEF5D19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40606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0AF21-411A-4E4F-9B29-C132281CD7A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2452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E287D0-5691-43D4-B3F8-BA49A01B3A5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4518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240999-2FC4-4C38-858F-9E263B7EC6F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6544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AA4264-D2FE-44D2-A92B-129DFE5536B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4192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592C3E-8673-4D7C-A819-FC3F0A7E3FD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65345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95CF4CD-14C7-4805-98F1-151115D418B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47132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89C7D01-9249-4D37-ACCE-1FC8A544FCF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92220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E8F70-D8EA-4E7A-A8A2-91585B851E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DCA6F-508B-4B8B-918A-981E9B1064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740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hotos2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4"/>
          <a:stretch/>
        </p:blipFill>
        <p:spPr>
          <a:xfrm>
            <a:off x="0" y="1066800"/>
            <a:ext cx="9144000" cy="5791200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067800" cy="5106987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6248400" cy="6858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3787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October 30, 2014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73787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Ship Air-Emissions Management Summit - Developments in On-Shore Power.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173787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EF5B4C7-E7CF-1047-8381-02C2304CFC4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299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E8F70-D8EA-4E7A-A8A2-91585B851E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DCA6F-508B-4B8B-918A-981E9B1064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39810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E8F70-D8EA-4E7A-A8A2-91585B851E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DCA6F-508B-4B8B-918A-981E9B1064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01187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E8F70-D8EA-4E7A-A8A2-91585B851E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DCA6F-508B-4B8B-918A-981E9B1064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78624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E8F70-D8EA-4E7A-A8A2-91585B851E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DCA6F-508B-4B8B-918A-981E9B1064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43524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E8F70-D8EA-4E7A-A8A2-91585B851E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DCA6F-508B-4B8B-918A-981E9B1064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55469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E8F70-D8EA-4E7A-A8A2-91585B851E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DCA6F-508B-4B8B-918A-981E9B1064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96037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E8F70-D8EA-4E7A-A8A2-91585B851E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DCA6F-508B-4B8B-918A-981E9B1064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88391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E8F70-D8EA-4E7A-A8A2-91585B851E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DCA6F-508B-4B8B-918A-981E9B1064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61602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E8F70-D8EA-4E7A-A8A2-91585B851E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DCA6F-508B-4B8B-918A-981E9B1064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33066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E8F70-D8EA-4E7A-A8A2-91585B851E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DCA6F-508B-4B8B-918A-981E9B1064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616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hotos2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4"/>
          <a:stretch/>
        </p:blipFill>
        <p:spPr>
          <a:xfrm>
            <a:off x="0" y="1066800"/>
            <a:ext cx="9144000" cy="5791200"/>
          </a:xfrm>
          <a:prstGeom prst="rect">
            <a:avLst/>
          </a:prstGeom>
        </p:spPr>
      </p:pic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3787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October 30, 2014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73787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Ship Air-Emissions Management Summit - Developments in On-Shore Power.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173787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EF5B4C7-E7CF-1047-8381-02C2304CFC4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6248400" cy="6858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159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E8F70-D8EA-4E7A-A8A2-91585B851E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DCA6F-508B-4B8B-918A-981E9B1064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7741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E8F70-D8EA-4E7A-A8A2-91585B851E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DCA6F-508B-4B8B-918A-981E9B1064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59459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E8F70-D8EA-4E7A-A8A2-91585B851E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DCA6F-508B-4B8B-918A-981E9B1064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04314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E8F70-D8EA-4E7A-A8A2-91585B851E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DCA6F-508B-4B8B-918A-981E9B1064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76754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E8F70-D8EA-4E7A-A8A2-91585B851E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DCA6F-508B-4B8B-918A-981E9B1064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80822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E8F70-D8EA-4E7A-A8A2-91585B851E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DCA6F-508B-4B8B-918A-981E9B1064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67754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E8F70-D8EA-4E7A-A8A2-91585B851E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DCA6F-508B-4B8B-918A-981E9B1064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45074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E8F70-D8EA-4E7A-A8A2-91585B851E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DCA6F-508B-4B8B-918A-981E9B1064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80161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E8F70-D8EA-4E7A-A8A2-91585B851E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DCA6F-508B-4B8B-918A-981E9B1064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21785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E8F70-D8EA-4E7A-A8A2-91585B851E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DCA6F-508B-4B8B-918A-981E9B1064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278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434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607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073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34E3A32D-2483-44DD-9396-95A2F96461E1}" type="slidenum">
              <a:rPr lang="en-US" alt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43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  <p:sldLayoutId id="2147483812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34E3A32D-2483-44DD-9396-95A2F96461E1}" type="slidenum">
              <a:rPr lang="en-US" alt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459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  <p:sldLayoutId id="2147483826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34E3A32D-2483-44DD-9396-95A2F96461E1}" type="slidenum">
              <a:rPr lang="en-US" alt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032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  <p:sldLayoutId id="2147483840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24E8F70-D8EA-4E7A-A8A2-91585B851E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4/26/2017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3ADCA6F-508B-4B8B-918A-981E9B1064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01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24E8F70-D8EA-4E7A-A8A2-91585B851E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4/26/2017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3ADCA6F-508B-4B8B-918A-981E9B1064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220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55588"/>
            <a:ext cx="6324600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95400"/>
            <a:ext cx="7772400" cy="458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333333"/>
                </a:solidFill>
                <a:latin typeface="Adobe Jenson Pro" pitchFamily="18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53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333333"/>
                </a:solidFill>
                <a:latin typeface="Adobe Jenson Pro" pitchFamily="18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FE6468A-FA16-41F1-B05D-E01153C3B09F}" type="slidenum">
              <a:rPr 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192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transition spd="slow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dobe Jenson Pro Disp" pitchFamily="18" charset="0"/>
          <a:ea typeface="ＭＳ Ｐゴシック" pitchFamily="-111" charset="-128"/>
          <a:cs typeface="ＭＳ Ｐゴシック" pitchFamily="-11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dobe Jenson Pro Disp" pitchFamily="18" charset="0"/>
          <a:ea typeface="ＭＳ Ｐゴシック" pitchFamily="-111" charset="-128"/>
          <a:cs typeface="ＭＳ Ｐゴシック" pitchFamily="-11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dobe Jenson Pro Disp" pitchFamily="18" charset="0"/>
          <a:ea typeface="ＭＳ Ｐゴシック" pitchFamily="-111" charset="-128"/>
          <a:cs typeface="ＭＳ Ｐゴシック" pitchFamily="-11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dobe Jenson Pro Disp" pitchFamily="18" charset="0"/>
          <a:ea typeface="ＭＳ Ｐゴシック" pitchFamily="-111" charset="-128"/>
          <a:cs typeface="ＭＳ Ｐゴシック" pitchFamily="-11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dobe Jenson Pro Disp" pitchFamily="18" charset="0"/>
          <a:ea typeface="ＭＳ Ｐゴシック" pitchFamily="-111" charset="-128"/>
          <a:cs typeface="ＭＳ Ｐゴシック" pitchFamily="-11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dobe Jenson Pro Disp" pitchFamily="18" charset="0"/>
          <a:ea typeface="ＭＳ Ｐゴシック" pitchFamily="-111" charset="-128"/>
          <a:cs typeface="ＭＳ Ｐゴシック" pitchFamily="-11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dobe Jenson Pro Disp" pitchFamily="18" charset="0"/>
          <a:ea typeface="ＭＳ Ｐゴシック" pitchFamily="-111" charset="-128"/>
          <a:cs typeface="ＭＳ Ｐゴシック" pitchFamily="-11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dobe Jenson Pro Disp" pitchFamily="18" charset="0"/>
          <a:ea typeface="ＭＳ Ｐゴシック" pitchFamily="-111" charset="-128"/>
          <a:cs typeface="ＭＳ Ｐゴシック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2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2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2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2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2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2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2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mailto:ben.chavdarian@polb.com" TargetMode="External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5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9.jpeg"/><Relationship Id="rId5" Type="http://schemas.openxmlformats.org/officeDocument/2006/relationships/image" Target="../media/image17.png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681" y="2027792"/>
            <a:ext cx="4572638" cy="3429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October 30, 2014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Ship Air-Emissions Management Summit - Developments in On-Shore Power.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EF5B4C7-E7CF-1047-8381-02C2304CFC4B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152400" y="0"/>
            <a:ext cx="853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Tahoma"/>
                <a:ea typeface="+mj-ea"/>
                <a:cs typeface="Tahoma"/>
              </a:defRPr>
            </a:lvl1pPr>
          </a:lstStyle>
          <a:p>
            <a:r>
              <a:rPr lang="en-US" altLang="en-US" sz="16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International Standards</a:t>
            </a:r>
            <a:r>
              <a:rPr lang="en-US" altLang="en-US" sz="28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en-US" altLang="en-US" sz="28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</a:br>
            <a:r>
              <a:rPr lang="en-US" sz="28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Final Std: IEC/ISO/IEEE 80005-1</a:t>
            </a:r>
          </a:p>
          <a:p>
            <a:r>
              <a:rPr lang="en-US" sz="28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Face of Shore Power Receptacle.</a:t>
            </a:r>
            <a:endParaRPr lang="en-US" sz="2800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96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Chavdarian\Desktop\DSC_55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28738" y="-520700"/>
            <a:ext cx="11801476" cy="79009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069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Snow Day</a:t>
            </a:r>
          </a:p>
        </p:txBody>
      </p:sp>
      <p:sp>
        <p:nvSpPr>
          <p:cNvPr id="20483" name="Rectangle 2"/>
          <p:cNvSpPr txBox="1">
            <a:spLocks noChangeArrowheads="1"/>
          </p:cNvSpPr>
          <p:nvPr/>
        </p:nvSpPr>
        <p:spPr bwMode="auto">
          <a:xfrm>
            <a:off x="609600" y="381000"/>
            <a:ext cx="632460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International Standards</a:t>
            </a:r>
          </a:p>
        </p:txBody>
      </p:sp>
      <p:sp>
        <p:nvSpPr>
          <p:cNvPr id="20484" name="Rectangle 13"/>
          <p:cNvSpPr txBox="1">
            <a:spLocks/>
          </p:cNvSpPr>
          <p:nvPr/>
        </p:nvSpPr>
        <p:spPr bwMode="auto">
          <a:xfrm>
            <a:off x="457200" y="1562100"/>
            <a:ext cx="82296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69913" indent="-5699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ts val="500"/>
              </a:spcAft>
              <a:buFont typeface="Symbol" pitchFamily="18" charset="2"/>
              <a:buChar char="¨"/>
            </a:pPr>
            <a:r>
              <a:rPr lang="en-US" altLang="en-US" sz="2400" smtClean="0">
                <a:solidFill>
                  <a:srgbClr val="333333"/>
                </a:solidFill>
                <a:latin typeface="Tahoma" pitchFamily="34" charset="0"/>
                <a:cs typeface="Tahoma" pitchFamily="34" charset="0"/>
              </a:rPr>
              <a:t>ISO.</a:t>
            </a:r>
          </a:p>
          <a:p>
            <a:pPr defTabSz="914400" eaLnBrk="1" fontAlgn="base" hangingPunct="1">
              <a:spcBef>
                <a:spcPct val="0"/>
              </a:spcBef>
              <a:spcAft>
                <a:spcPts val="500"/>
              </a:spcAft>
            </a:pPr>
            <a:r>
              <a:rPr lang="en-US" altLang="en-US" sz="2400" smtClean="0">
                <a:solidFill>
                  <a:srgbClr val="333333"/>
                </a:solidFill>
                <a:latin typeface="Tahoma" pitchFamily="34" charset="0"/>
                <a:cs typeface="Tahoma" pitchFamily="34" charset="0"/>
              </a:rPr>
              <a:t>	(International Organization for Standardization). Sept. 14-15, 2006  First meeting.</a:t>
            </a:r>
          </a:p>
          <a:p>
            <a:pPr defTabSz="914400" eaLnBrk="1" fontAlgn="base" hangingPunct="1">
              <a:spcBef>
                <a:spcPct val="0"/>
              </a:spcBef>
              <a:spcAft>
                <a:spcPts val="500"/>
              </a:spcAft>
              <a:buFont typeface="Symbol" pitchFamily="18" charset="2"/>
              <a:buChar char="¨"/>
            </a:pPr>
            <a:r>
              <a:rPr lang="en-US" altLang="en-US" sz="2400" smtClean="0">
                <a:solidFill>
                  <a:srgbClr val="333333"/>
                </a:solidFill>
                <a:latin typeface="Tahoma" pitchFamily="34" charset="0"/>
                <a:cs typeface="Tahoma" pitchFamily="34" charset="0"/>
              </a:rPr>
              <a:t>IEC.</a:t>
            </a:r>
          </a:p>
          <a:p>
            <a:pPr defTabSz="914400" eaLnBrk="1" fontAlgn="base" hangingPunct="1">
              <a:spcBef>
                <a:spcPct val="0"/>
              </a:spcBef>
              <a:spcAft>
                <a:spcPts val="500"/>
              </a:spcAft>
            </a:pPr>
            <a:r>
              <a:rPr lang="en-US" altLang="en-US" sz="2400" smtClean="0">
                <a:solidFill>
                  <a:srgbClr val="333333"/>
                </a:solidFill>
                <a:latin typeface="Tahoma" pitchFamily="34" charset="0"/>
                <a:cs typeface="Tahoma" pitchFamily="34" charset="0"/>
              </a:rPr>
              <a:t>	(International Electrotechnical Commission) July 9. 2007 Publicly Available Specification (PAS)</a:t>
            </a:r>
          </a:p>
          <a:p>
            <a:pPr defTabSz="914400" eaLnBrk="1" fontAlgn="base" hangingPunct="1">
              <a:spcBef>
                <a:spcPct val="0"/>
              </a:spcBef>
              <a:spcAft>
                <a:spcPts val="500"/>
              </a:spcAft>
              <a:buFont typeface="Symbol" pitchFamily="18" charset="2"/>
              <a:buChar char="¨"/>
            </a:pPr>
            <a:r>
              <a:rPr lang="en-US" altLang="en-US" sz="2400" smtClean="0">
                <a:solidFill>
                  <a:srgbClr val="333333"/>
                </a:solidFill>
                <a:latin typeface="Tahoma" pitchFamily="34" charset="0"/>
                <a:cs typeface="Tahoma" pitchFamily="34" charset="0"/>
              </a:rPr>
              <a:t>IEEE.</a:t>
            </a:r>
          </a:p>
          <a:p>
            <a:pPr defTabSz="914400" eaLnBrk="1" fontAlgn="base" hangingPunct="1">
              <a:spcBef>
                <a:spcPct val="0"/>
              </a:spcBef>
              <a:spcAft>
                <a:spcPts val="500"/>
              </a:spcAft>
            </a:pPr>
            <a:r>
              <a:rPr lang="en-US" altLang="en-US" sz="2400" smtClean="0">
                <a:solidFill>
                  <a:srgbClr val="333333"/>
                </a:solidFill>
                <a:latin typeface="Tahoma" pitchFamily="34" charset="0"/>
                <a:cs typeface="Tahoma" pitchFamily="34" charset="0"/>
              </a:rPr>
              <a:t>	(Institute  of Electrical and Electronics Engineers) May 2007 First meeting.</a:t>
            </a:r>
          </a:p>
          <a:p>
            <a:pPr defTabSz="914400" eaLnBrk="1" fontAlgn="base" hangingPunct="1">
              <a:spcBef>
                <a:spcPct val="0"/>
              </a:spcBef>
              <a:spcAft>
                <a:spcPts val="500"/>
              </a:spcAft>
            </a:pPr>
            <a:r>
              <a:rPr lang="en-US" altLang="en-US" sz="2400" smtClean="0">
                <a:solidFill>
                  <a:srgbClr val="333333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	</a:t>
            </a:r>
            <a:r>
              <a:rPr lang="en-US" altLang="en-US" sz="2400" smtClean="0">
                <a:solidFill>
                  <a:srgbClr val="333333"/>
                </a:solidFill>
                <a:latin typeface="Tahoma" pitchFamily="34" charset="0"/>
                <a:cs typeface="Tahoma" pitchFamily="34" charset="0"/>
              </a:rPr>
              <a:t>IEC and ISO merged officially November 2008.</a:t>
            </a:r>
          </a:p>
          <a:p>
            <a:pPr defTabSz="914400" eaLnBrk="1" fontAlgn="base" hangingPunct="1">
              <a:spcBef>
                <a:spcPct val="0"/>
              </a:spcBef>
              <a:spcAft>
                <a:spcPts val="500"/>
              </a:spcAft>
            </a:pPr>
            <a:r>
              <a:rPr lang="en-US" altLang="en-US" sz="2400" smtClean="0">
                <a:solidFill>
                  <a:srgbClr val="333333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	</a:t>
            </a:r>
            <a:r>
              <a:rPr lang="en-US" altLang="en-US" sz="2400" smtClean="0">
                <a:solidFill>
                  <a:srgbClr val="333333"/>
                </a:solidFill>
                <a:latin typeface="Tahoma" pitchFamily="34" charset="0"/>
                <a:cs typeface="Tahoma" pitchFamily="34" charset="0"/>
              </a:rPr>
              <a:t>IEC/ISO and IEEE agreed to merge June 2009.</a:t>
            </a:r>
          </a:p>
        </p:txBody>
      </p:sp>
    </p:spTree>
    <p:extLst>
      <p:ext uri="{BB962C8B-B14F-4D97-AF65-F5344CB8AC3E}">
        <p14:creationId xmlns:p14="http://schemas.microsoft.com/office/powerpoint/2010/main" val="150329190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Snow Day</a:t>
            </a:r>
          </a:p>
        </p:txBody>
      </p:sp>
      <p:sp>
        <p:nvSpPr>
          <p:cNvPr id="22531" name="Rectangle 2"/>
          <p:cNvSpPr txBox="1">
            <a:spLocks noChangeArrowheads="1"/>
          </p:cNvSpPr>
          <p:nvPr/>
        </p:nvSpPr>
        <p:spPr bwMode="auto">
          <a:xfrm>
            <a:off x="609600" y="381000"/>
            <a:ext cx="632460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Challenges of International Standards</a:t>
            </a:r>
          </a:p>
        </p:txBody>
      </p:sp>
      <p:sp>
        <p:nvSpPr>
          <p:cNvPr id="22532" name="Rectangle 3"/>
          <p:cNvSpPr txBox="1">
            <a:spLocks noChangeArrowheads="1"/>
          </p:cNvSpPr>
          <p:nvPr/>
        </p:nvSpPr>
        <p:spPr bwMode="auto">
          <a:xfrm>
            <a:off x="542925" y="1676400"/>
            <a:ext cx="8048625" cy="458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682625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682625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682625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682625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eaLnBrk="0" hangingPunct="0">
              <a:tabLst>
                <a:tab pos="682625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2625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82625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682625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682625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lvl="4" defTabSz="914400" eaLnBrk="1" fontAlgn="base" hangingPunct="1">
              <a:spcBef>
                <a:spcPct val="20000"/>
              </a:spcBef>
              <a:spcAft>
                <a:spcPts val="500"/>
              </a:spcAft>
            </a:pPr>
            <a:r>
              <a:rPr lang="en-US" altLang="en-US" sz="3600" smtClean="0">
                <a:solidFill>
                  <a:srgbClr val="333333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	Participating Members’ Interests:</a:t>
            </a:r>
          </a:p>
          <a:p>
            <a:pPr defTabSz="914400" eaLnBrk="1" fontAlgn="base" hangingPunct="1">
              <a:spcBef>
                <a:spcPct val="20000"/>
              </a:spcBef>
              <a:spcAft>
                <a:spcPts val="500"/>
              </a:spcAft>
            </a:pPr>
            <a:r>
              <a:rPr lang="en-US" altLang="en-US" sz="2000" b="1" smtClean="0">
                <a:solidFill>
                  <a:srgbClr val="333333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	USCG</a:t>
            </a:r>
            <a:r>
              <a:rPr lang="en-US" altLang="en-US" smtClean="0">
                <a:solidFill>
                  <a:srgbClr val="333333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	</a:t>
            </a:r>
            <a:r>
              <a:rPr lang="en-US" altLang="en-US" b="1" i="1" smtClean="0">
                <a:solidFill>
                  <a:srgbClr val="333333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			Retired Engineer (Convener)</a:t>
            </a:r>
            <a:endParaRPr lang="en-US" altLang="en-US" smtClean="0">
              <a:solidFill>
                <a:srgbClr val="333333"/>
              </a:solidFill>
              <a:latin typeface="Tahoma" pitchFamily="34" charset="0"/>
              <a:cs typeface="Tahoma" pitchFamily="34" charset="0"/>
              <a:sym typeface="Symbol" pitchFamily="18" charset="2"/>
            </a:endParaRPr>
          </a:p>
          <a:p>
            <a:pPr defTabSz="914400" eaLnBrk="1" fontAlgn="base" hangingPunct="1">
              <a:spcBef>
                <a:spcPct val="20000"/>
              </a:spcBef>
              <a:spcAft>
                <a:spcPts val="500"/>
              </a:spcAft>
            </a:pPr>
            <a:r>
              <a:rPr lang="en-US" altLang="en-US" sz="2000" b="1" smtClean="0">
                <a:solidFill>
                  <a:srgbClr val="333333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	IAPH</a:t>
            </a:r>
            <a:r>
              <a:rPr lang="en-US" altLang="en-US" smtClean="0">
                <a:solidFill>
                  <a:srgbClr val="333333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				American Bureau of Shipping</a:t>
            </a:r>
          </a:p>
          <a:p>
            <a:pPr defTabSz="914400" eaLnBrk="1" fontAlgn="base" hangingPunct="1">
              <a:spcBef>
                <a:spcPct val="20000"/>
              </a:spcBef>
              <a:spcAft>
                <a:spcPts val="500"/>
              </a:spcAft>
            </a:pPr>
            <a:r>
              <a:rPr lang="en-US" altLang="en-US" sz="2000" b="1" smtClean="0">
                <a:solidFill>
                  <a:srgbClr val="333333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	Classification Society</a:t>
            </a:r>
            <a:r>
              <a:rPr lang="en-US" altLang="en-US" smtClean="0">
                <a:solidFill>
                  <a:srgbClr val="333333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	 	Japan Port Assoc.</a:t>
            </a:r>
          </a:p>
          <a:p>
            <a:pPr defTabSz="914400" eaLnBrk="1" fontAlgn="base" hangingPunct="1">
              <a:spcBef>
                <a:spcPct val="20000"/>
              </a:spcBef>
              <a:spcAft>
                <a:spcPts val="500"/>
              </a:spcAft>
            </a:pPr>
            <a:r>
              <a:rPr lang="en-US" altLang="en-US" sz="2000" b="1" smtClean="0">
                <a:solidFill>
                  <a:srgbClr val="333333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	Manufacturer (Cavotec)</a:t>
            </a:r>
            <a:r>
              <a:rPr lang="en-US" altLang="en-US" smtClean="0">
                <a:solidFill>
                  <a:srgbClr val="333333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	 Ship-Builder</a:t>
            </a:r>
          </a:p>
          <a:p>
            <a:pPr defTabSz="914400" eaLnBrk="1" fontAlgn="base" hangingPunct="1">
              <a:spcBef>
                <a:spcPct val="20000"/>
              </a:spcBef>
              <a:spcAft>
                <a:spcPts val="500"/>
              </a:spcAft>
            </a:pPr>
            <a:r>
              <a:rPr lang="en-US" altLang="en-US" sz="2000" b="1" smtClean="0">
                <a:solidFill>
                  <a:srgbClr val="333333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	Consultant (P2S)	</a:t>
            </a:r>
            <a:r>
              <a:rPr lang="en-US" altLang="en-US" sz="2000" smtClean="0">
                <a:solidFill>
                  <a:srgbClr val="333333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	Manufacturer (Eaton)</a:t>
            </a:r>
            <a:endParaRPr lang="en-US" altLang="en-US" sz="2000" b="1" smtClean="0">
              <a:solidFill>
                <a:srgbClr val="333333"/>
              </a:solidFill>
              <a:latin typeface="Tahoma" pitchFamily="34" charset="0"/>
              <a:cs typeface="Tahoma" pitchFamily="34" charset="0"/>
              <a:sym typeface="Symbol" pitchFamily="18" charset="2"/>
            </a:endParaRPr>
          </a:p>
          <a:p>
            <a:pPr defTabSz="914400" eaLnBrk="1" fontAlgn="base" hangingPunct="1">
              <a:spcBef>
                <a:spcPct val="20000"/>
              </a:spcBef>
              <a:spcAft>
                <a:spcPts val="500"/>
              </a:spcAft>
            </a:pPr>
            <a:r>
              <a:rPr lang="en-US" altLang="en-US" sz="2000" b="1" smtClean="0">
                <a:solidFill>
                  <a:srgbClr val="333333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	Princess Cruises 	</a:t>
            </a:r>
            <a:r>
              <a:rPr lang="en-US" altLang="en-US" sz="2000" smtClean="0">
                <a:solidFill>
                  <a:srgbClr val="333333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	Manufacturer (Sam El.)</a:t>
            </a:r>
            <a:endParaRPr lang="en-US" altLang="en-US" sz="2000" b="1" smtClean="0">
              <a:solidFill>
                <a:srgbClr val="333333"/>
              </a:solidFill>
              <a:latin typeface="Tahoma" pitchFamily="34" charset="0"/>
              <a:cs typeface="Tahoma" pitchFamily="34" charset="0"/>
              <a:sym typeface="Symbol" pitchFamily="18" charset="2"/>
            </a:endParaRPr>
          </a:p>
          <a:p>
            <a:pPr defTabSz="914400" eaLnBrk="1" fontAlgn="base" hangingPunct="1">
              <a:spcBef>
                <a:spcPct val="20000"/>
              </a:spcBef>
              <a:spcAft>
                <a:spcPts val="500"/>
              </a:spcAft>
            </a:pPr>
            <a:r>
              <a:rPr lang="en-US" altLang="en-US" sz="2000" b="1" smtClean="0">
                <a:solidFill>
                  <a:srgbClr val="333333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	Port of Gothenburg</a:t>
            </a:r>
            <a:r>
              <a:rPr lang="en-US" altLang="en-US" smtClean="0">
                <a:solidFill>
                  <a:srgbClr val="333333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	 	Manufacturer (JRCS)</a:t>
            </a:r>
            <a:endParaRPr lang="en-US" altLang="en-US" b="1" i="1" smtClean="0">
              <a:solidFill>
                <a:srgbClr val="333333"/>
              </a:solidFill>
              <a:latin typeface="Tahoma" pitchFamily="34" charset="0"/>
              <a:cs typeface="Tahoma" pitchFamily="34" charset="0"/>
              <a:sym typeface="Symbol" pitchFamily="18" charset="2"/>
            </a:endParaRPr>
          </a:p>
          <a:p>
            <a:pPr defTabSz="914400" eaLnBrk="1" fontAlgn="base" hangingPunct="1">
              <a:spcBef>
                <a:spcPct val="20000"/>
              </a:spcBef>
              <a:spcAft>
                <a:spcPts val="500"/>
              </a:spcAft>
            </a:pPr>
            <a:r>
              <a:rPr lang="en-US" altLang="en-US" sz="2000" b="1" smtClean="0">
                <a:solidFill>
                  <a:srgbClr val="333333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	POLA</a:t>
            </a:r>
            <a:r>
              <a:rPr lang="en-US" altLang="en-US" b="1" smtClean="0">
                <a:solidFill>
                  <a:srgbClr val="333333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en-US" altLang="en-US" smtClean="0">
                <a:solidFill>
                  <a:srgbClr val="333333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	 			Manufacturer (ABB)</a:t>
            </a:r>
            <a:r>
              <a:rPr lang="en-US" altLang="en-US" sz="2000" b="1" smtClean="0">
                <a:solidFill>
                  <a:srgbClr val="333333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</a:p>
          <a:p>
            <a:pPr defTabSz="914400" eaLnBrk="1" fontAlgn="base" hangingPunct="1">
              <a:spcBef>
                <a:spcPct val="20000"/>
              </a:spcBef>
              <a:spcAft>
                <a:spcPts val="500"/>
              </a:spcAft>
            </a:pPr>
            <a:r>
              <a:rPr lang="en-US" altLang="en-US" sz="2000" b="1" smtClean="0">
                <a:solidFill>
                  <a:srgbClr val="333333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	POLB				</a:t>
            </a:r>
            <a:r>
              <a:rPr lang="en-US" altLang="en-US" smtClean="0">
                <a:solidFill>
                  <a:srgbClr val="333333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Others – Come and go.</a:t>
            </a:r>
          </a:p>
          <a:p>
            <a:pPr defTabSz="914400" eaLnBrk="1" fontAlgn="base" hangingPunct="1">
              <a:spcBef>
                <a:spcPct val="20000"/>
              </a:spcBef>
              <a:spcAft>
                <a:spcPts val="500"/>
              </a:spcAft>
            </a:pPr>
            <a:r>
              <a:rPr lang="en-US" altLang="en-US" sz="2000" b="1" smtClean="0">
                <a:solidFill>
                  <a:srgbClr val="333333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		</a:t>
            </a:r>
            <a:endParaRPr lang="en-US" altLang="en-US" smtClean="0">
              <a:solidFill>
                <a:srgbClr val="333333"/>
              </a:solidFill>
              <a:latin typeface="Tahoma" pitchFamily="34" charset="0"/>
              <a:cs typeface="Tahoma" pitchFamily="34" charset="0"/>
              <a:sym typeface="Symbol" pitchFamily="18" charset="2"/>
            </a:endParaRPr>
          </a:p>
          <a:p>
            <a:pPr defTabSz="914400" eaLnBrk="1" fontAlgn="base" hangingPunct="1">
              <a:spcBef>
                <a:spcPct val="20000"/>
              </a:spcBef>
              <a:spcAft>
                <a:spcPts val="500"/>
              </a:spcAft>
            </a:pPr>
            <a:r>
              <a:rPr lang="en-US" altLang="en-US" sz="2000" b="1" smtClean="0">
                <a:solidFill>
                  <a:srgbClr val="333333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	</a:t>
            </a:r>
            <a:r>
              <a:rPr lang="en-US" altLang="en-US" smtClean="0">
                <a:solidFill>
                  <a:srgbClr val="333333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	</a:t>
            </a:r>
          </a:p>
          <a:p>
            <a:pPr defTabSz="914400" eaLnBrk="1" fontAlgn="base" hangingPunct="1">
              <a:spcBef>
                <a:spcPct val="20000"/>
              </a:spcBef>
              <a:spcAft>
                <a:spcPts val="500"/>
              </a:spcAft>
            </a:pPr>
            <a:r>
              <a:rPr lang="en-US" altLang="en-US" sz="2000" b="1" smtClean="0">
                <a:solidFill>
                  <a:srgbClr val="333333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	</a:t>
            </a:r>
            <a:endParaRPr lang="en-US" altLang="en-US" smtClean="0">
              <a:solidFill>
                <a:srgbClr val="333333"/>
              </a:solidFill>
              <a:latin typeface="Tahoma" pitchFamily="34" charset="0"/>
              <a:cs typeface="Tahoma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729255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Snow Day</a:t>
            </a:r>
          </a:p>
        </p:txBody>
      </p:sp>
      <p:sp>
        <p:nvSpPr>
          <p:cNvPr id="23555" name="Rectangle 2"/>
          <p:cNvSpPr txBox="1">
            <a:spLocks noChangeArrowheads="1"/>
          </p:cNvSpPr>
          <p:nvPr/>
        </p:nvSpPr>
        <p:spPr bwMode="auto">
          <a:xfrm>
            <a:off x="609600" y="381000"/>
            <a:ext cx="632460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Challenges of International Standards (cont’d)</a:t>
            </a:r>
          </a:p>
        </p:txBody>
      </p:sp>
      <p:sp>
        <p:nvSpPr>
          <p:cNvPr id="23556" name="Rectangle 3"/>
          <p:cNvSpPr txBox="1">
            <a:spLocks noChangeArrowheads="1"/>
          </p:cNvSpPr>
          <p:nvPr/>
        </p:nvSpPr>
        <p:spPr bwMode="auto">
          <a:xfrm>
            <a:off x="685800" y="1447800"/>
            <a:ext cx="77724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4651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4651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4651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4651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4651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51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51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51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51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eaLnBrk="1" fontAlgn="base" hangingPunct="1">
              <a:spcBef>
                <a:spcPct val="20000"/>
              </a:spcBef>
              <a:spcAft>
                <a:spcPts val="500"/>
              </a:spcAft>
            </a:pPr>
            <a:r>
              <a:rPr lang="en-US" altLang="en-US" sz="2800" smtClean="0">
                <a:solidFill>
                  <a:srgbClr val="333333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 	Members’ Countries:</a:t>
            </a:r>
          </a:p>
          <a:p>
            <a:pPr defTabSz="914400" eaLnBrk="1" fontAlgn="base" hangingPunct="1">
              <a:spcBef>
                <a:spcPct val="20000"/>
              </a:spcBef>
              <a:spcAft>
                <a:spcPts val="500"/>
              </a:spcAft>
            </a:pPr>
            <a:r>
              <a:rPr lang="en-US" altLang="en-US" b="1" smtClean="0">
                <a:solidFill>
                  <a:srgbClr val="333333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	China</a:t>
            </a:r>
            <a:r>
              <a:rPr lang="en-US" altLang="en-US" sz="1600" smtClean="0">
                <a:solidFill>
                  <a:srgbClr val="333333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		Belgium		Indonesia</a:t>
            </a:r>
          </a:p>
          <a:p>
            <a:pPr defTabSz="914400" eaLnBrk="1" fontAlgn="base" hangingPunct="1">
              <a:spcBef>
                <a:spcPct val="20000"/>
              </a:spcBef>
              <a:spcAft>
                <a:spcPts val="500"/>
              </a:spcAft>
            </a:pPr>
            <a:r>
              <a:rPr lang="en-US" altLang="en-US" b="1" smtClean="0">
                <a:solidFill>
                  <a:srgbClr val="333333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	France</a:t>
            </a:r>
            <a:r>
              <a:rPr lang="en-US" altLang="en-US" sz="1600" smtClean="0">
                <a:solidFill>
                  <a:srgbClr val="333333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		Brazil		Korea (Rep. of)</a:t>
            </a:r>
          </a:p>
          <a:p>
            <a:pPr defTabSz="914400" eaLnBrk="1" fontAlgn="base" hangingPunct="1">
              <a:spcBef>
                <a:spcPct val="20000"/>
              </a:spcBef>
              <a:spcAft>
                <a:spcPts val="500"/>
              </a:spcAft>
            </a:pPr>
            <a:r>
              <a:rPr lang="en-US" altLang="en-US" b="1" smtClean="0">
                <a:solidFill>
                  <a:srgbClr val="333333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	Germany</a:t>
            </a:r>
            <a:r>
              <a:rPr lang="en-US" altLang="en-US" sz="1600" smtClean="0">
                <a:solidFill>
                  <a:srgbClr val="333333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		Bulgaria		Poland</a:t>
            </a:r>
          </a:p>
          <a:p>
            <a:pPr defTabSz="914400" eaLnBrk="1" fontAlgn="base" hangingPunct="1">
              <a:spcBef>
                <a:spcPct val="20000"/>
              </a:spcBef>
              <a:spcAft>
                <a:spcPts val="500"/>
              </a:spcAft>
            </a:pPr>
            <a:r>
              <a:rPr lang="en-US" altLang="en-US" b="1" smtClean="0">
                <a:solidFill>
                  <a:srgbClr val="333333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	Italy (N)</a:t>
            </a:r>
            <a:r>
              <a:rPr lang="en-US" altLang="en-US" sz="1600" smtClean="0">
                <a:solidFill>
                  <a:srgbClr val="333333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		Croatia		Portugal</a:t>
            </a:r>
          </a:p>
          <a:p>
            <a:pPr defTabSz="914400" eaLnBrk="1" fontAlgn="base" hangingPunct="1">
              <a:spcBef>
                <a:spcPct val="20000"/>
              </a:spcBef>
              <a:spcAft>
                <a:spcPts val="500"/>
              </a:spcAft>
            </a:pPr>
            <a:r>
              <a:rPr lang="en-US" altLang="en-US" b="1" smtClean="0">
                <a:solidFill>
                  <a:srgbClr val="333333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	Japan</a:t>
            </a:r>
            <a:r>
              <a:rPr lang="en-US" altLang="en-US" sz="1600" smtClean="0">
                <a:solidFill>
                  <a:srgbClr val="333333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		Czech Republic	Romania</a:t>
            </a:r>
          </a:p>
          <a:p>
            <a:pPr defTabSz="914400" eaLnBrk="1" fontAlgn="base" hangingPunct="1">
              <a:spcBef>
                <a:spcPct val="20000"/>
              </a:spcBef>
              <a:spcAft>
                <a:spcPts val="500"/>
              </a:spcAft>
            </a:pPr>
            <a:r>
              <a:rPr lang="en-US" altLang="en-US" b="1" smtClean="0">
                <a:solidFill>
                  <a:srgbClr val="333333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	Netherlands</a:t>
            </a:r>
            <a:r>
              <a:rPr lang="en-US" altLang="en-US" sz="1600" smtClean="0">
                <a:solidFill>
                  <a:srgbClr val="333333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	Denmark		Russian Fed.</a:t>
            </a:r>
          </a:p>
          <a:p>
            <a:pPr defTabSz="914400" eaLnBrk="1" fontAlgn="base" hangingPunct="1">
              <a:spcBef>
                <a:spcPct val="20000"/>
              </a:spcBef>
              <a:spcAft>
                <a:spcPts val="500"/>
              </a:spcAft>
            </a:pPr>
            <a:r>
              <a:rPr lang="en-US" altLang="en-US" b="1" smtClean="0">
                <a:solidFill>
                  <a:srgbClr val="333333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	Norway</a:t>
            </a:r>
            <a:r>
              <a:rPr lang="en-US" altLang="en-US" sz="1600" smtClean="0">
                <a:solidFill>
                  <a:srgbClr val="333333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		Finland		Serbia</a:t>
            </a:r>
          </a:p>
          <a:p>
            <a:pPr defTabSz="914400" eaLnBrk="1" fontAlgn="base" hangingPunct="1">
              <a:spcBef>
                <a:spcPct val="20000"/>
              </a:spcBef>
              <a:spcAft>
                <a:spcPts val="500"/>
              </a:spcAft>
            </a:pPr>
            <a:r>
              <a:rPr lang="en-US" altLang="en-US" b="1" smtClean="0">
                <a:solidFill>
                  <a:srgbClr val="333333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	U.S.A.</a:t>
            </a:r>
            <a:r>
              <a:rPr lang="en-US" altLang="en-US" sz="1600" smtClean="0">
                <a:solidFill>
                  <a:srgbClr val="333333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		Greece		Spain</a:t>
            </a:r>
          </a:p>
          <a:p>
            <a:pPr defTabSz="914400" eaLnBrk="1" fontAlgn="base" hangingPunct="1">
              <a:spcBef>
                <a:spcPct val="20000"/>
              </a:spcBef>
              <a:spcAft>
                <a:spcPts val="500"/>
              </a:spcAft>
            </a:pPr>
            <a:r>
              <a:rPr lang="en-US" altLang="en-US" b="1" smtClean="0">
                <a:solidFill>
                  <a:srgbClr val="333333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	United Kingdom	</a:t>
            </a:r>
            <a:r>
              <a:rPr lang="en-US" altLang="en-US" sz="1600" smtClean="0">
                <a:solidFill>
                  <a:srgbClr val="333333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India		Ukraine</a:t>
            </a:r>
          </a:p>
          <a:p>
            <a:pPr defTabSz="914400" eaLnBrk="1" fontAlgn="base" hangingPunct="1">
              <a:spcBef>
                <a:spcPct val="20000"/>
              </a:spcBef>
              <a:spcAft>
                <a:spcPts val="500"/>
              </a:spcAft>
            </a:pPr>
            <a:r>
              <a:rPr lang="en-US" altLang="en-US" sz="1600" b="1" smtClean="0">
                <a:solidFill>
                  <a:srgbClr val="333333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	</a:t>
            </a:r>
            <a:r>
              <a:rPr lang="en-US" altLang="en-US" b="1" smtClean="0">
                <a:solidFill>
                  <a:srgbClr val="333333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Sweden (N)</a:t>
            </a:r>
            <a:endParaRPr lang="en-US" altLang="en-US" sz="1600" smtClean="0">
              <a:solidFill>
                <a:srgbClr val="333333"/>
              </a:solidFill>
              <a:latin typeface="Tahoma" pitchFamily="34" charset="0"/>
              <a:cs typeface="Tahoma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4366675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Snow Day</a:t>
            </a:r>
          </a:p>
        </p:txBody>
      </p:sp>
      <p:sp>
        <p:nvSpPr>
          <p:cNvPr id="34819" name="Rectangle 2"/>
          <p:cNvSpPr txBox="1">
            <a:spLocks noChangeArrowheads="1"/>
          </p:cNvSpPr>
          <p:nvPr/>
        </p:nvSpPr>
        <p:spPr bwMode="auto">
          <a:xfrm>
            <a:off x="457200" y="228600"/>
            <a:ext cx="632460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Design Stds. Summary At POLB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-381000" y="-1981200"/>
            <a:ext cx="6324600" cy="582612"/>
          </a:xfrm>
          <a:prstGeom prst="rect">
            <a:avLst/>
          </a:prstGeom>
        </p:spPr>
        <p:txBody>
          <a:bodyPr anchor="ctr">
            <a:normAutofit fontScale="55000" lnSpcReduction="20000"/>
          </a:bodyPr>
          <a:lstStyle/>
          <a:p>
            <a:pPr defTabSz="914400">
              <a:spcBef>
                <a:spcPct val="0"/>
              </a:spcBef>
              <a:defRPr/>
            </a:pPr>
            <a:r>
              <a:rPr lang="en-US" sz="4000" b="1" u="sng" dirty="0">
                <a:solidFill>
                  <a:srgbClr val="333333"/>
                </a:solidFill>
                <a:cs typeface="Tahoma" pitchFamily="34" charset="0"/>
              </a:rPr>
              <a:t>Container Ships – Design </a:t>
            </a:r>
            <a:r>
              <a:rPr lang="en-US" sz="4000" b="1" u="sng" dirty="0" err="1">
                <a:solidFill>
                  <a:srgbClr val="333333"/>
                </a:solidFill>
                <a:cs typeface="Tahoma" pitchFamily="34" charset="0"/>
              </a:rPr>
              <a:t>Stds</a:t>
            </a:r>
            <a:r>
              <a:rPr lang="en-US" sz="4000" b="1" u="sng" dirty="0">
                <a:solidFill>
                  <a:srgbClr val="333333"/>
                </a:solidFill>
                <a:cs typeface="Tahoma" pitchFamily="34" charset="0"/>
              </a:rPr>
              <a:t>. At POLB</a:t>
            </a:r>
          </a:p>
        </p:txBody>
      </p:sp>
      <p:sp>
        <p:nvSpPr>
          <p:cNvPr id="34821" name="Rectangle 3"/>
          <p:cNvSpPr txBox="1">
            <a:spLocks noChangeArrowheads="1"/>
          </p:cNvSpPr>
          <p:nvPr/>
        </p:nvSpPr>
        <p:spPr bwMode="auto">
          <a:xfrm>
            <a:off x="685800" y="1970088"/>
            <a:ext cx="7772400" cy="382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35000" indent="-6350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eaLnBrk="1" fontAlgn="base" hangingPunct="1">
              <a:spcBef>
                <a:spcPct val="20000"/>
              </a:spcBef>
              <a:spcAft>
                <a:spcPts val="500"/>
              </a:spcAft>
              <a:buFont typeface="Symbol" pitchFamily="18" charset="2"/>
              <a:buChar char="¨"/>
            </a:pPr>
            <a:r>
              <a:rPr lang="en-US" altLang="en-US" sz="3200" smtClean="0">
                <a:solidFill>
                  <a:srgbClr val="333333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7.5 MVA, 6.6 KV, 2 Plugs.</a:t>
            </a:r>
          </a:p>
          <a:p>
            <a:pPr defTabSz="914400" eaLnBrk="1" fontAlgn="base" hangingPunct="1">
              <a:spcBef>
                <a:spcPct val="20000"/>
              </a:spcBef>
              <a:spcAft>
                <a:spcPts val="500"/>
              </a:spcAft>
              <a:buFont typeface="Symbol" pitchFamily="18" charset="2"/>
              <a:buChar char="¨"/>
            </a:pPr>
            <a:r>
              <a:rPr lang="en-US" altLang="en-US" sz="3200" smtClean="0">
                <a:solidFill>
                  <a:srgbClr val="333333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Walk-In Enclosures For Switchgear.</a:t>
            </a:r>
          </a:p>
          <a:p>
            <a:pPr defTabSz="914400" eaLnBrk="1" fontAlgn="base" hangingPunct="1">
              <a:spcBef>
                <a:spcPct val="20000"/>
              </a:spcBef>
              <a:spcAft>
                <a:spcPts val="500"/>
              </a:spcAft>
              <a:buFont typeface="Symbol" pitchFamily="18" charset="2"/>
              <a:buChar char="¨"/>
            </a:pPr>
            <a:r>
              <a:rPr lang="en-US" altLang="en-US" sz="3200" smtClean="0">
                <a:solidFill>
                  <a:srgbClr val="333333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Load Interruptors.</a:t>
            </a:r>
          </a:p>
          <a:p>
            <a:pPr defTabSz="914400" eaLnBrk="1" fontAlgn="base" hangingPunct="1">
              <a:spcBef>
                <a:spcPct val="20000"/>
              </a:spcBef>
              <a:spcAft>
                <a:spcPts val="500"/>
              </a:spcAft>
              <a:buFont typeface="Symbol" pitchFamily="18" charset="2"/>
              <a:buChar char="¨"/>
            </a:pPr>
            <a:r>
              <a:rPr lang="en-US" altLang="en-US" sz="3200" smtClean="0">
                <a:solidFill>
                  <a:srgbClr val="333333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Continuity Check Wiring – 2 Pins.</a:t>
            </a:r>
          </a:p>
          <a:p>
            <a:pPr defTabSz="914400" eaLnBrk="1" fontAlgn="base" hangingPunct="1">
              <a:spcBef>
                <a:spcPct val="20000"/>
              </a:spcBef>
              <a:spcAft>
                <a:spcPts val="500"/>
              </a:spcAft>
            </a:pPr>
            <a:r>
              <a:rPr lang="en-US" altLang="en-US" sz="2000" smtClean="0">
                <a:solidFill>
                  <a:srgbClr val="333333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 				(Change to 3 Pins)</a:t>
            </a:r>
          </a:p>
          <a:p>
            <a:pPr defTabSz="914400" eaLnBrk="1" fontAlgn="base" hangingPunct="1">
              <a:spcBef>
                <a:spcPct val="20000"/>
              </a:spcBef>
              <a:spcAft>
                <a:spcPts val="500"/>
              </a:spcAft>
              <a:buFont typeface="Symbol" pitchFamily="18" charset="2"/>
              <a:buChar char="¨"/>
            </a:pPr>
            <a:r>
              <a:rPr lang="en-US" altLang="en-US" sz="3200" smtClean="0">
                <a:solidFill>
                  <a:srgbClr val="333333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No Communication Systems.</a:t>
            </a:r>
          </a:p>
        </p:txBody>
      </p:sp>
    </p:spTree>
    <p:extLst>
      <p:ext uri="{BB962C8B-B14F-4D97-AF65-F5344CB8AC3E}">
        <p14:creationId xmlns:p14="http://schemas.microsoft.com/office/powerpoint/2010/main" val="424341619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Snow Day</a:t>
            </a:r>
          </a:p>
        </p:txBody>
      </p:sp>
      <p:sp>
        <p:nvSpPr>
          <p:cNvPr id="36867" name="Rectangle 2"/>
          <p:cNvSpPr txBox="1">
            <a:spLocks noChangeArrowheads="1"/>
          </p:cNvSpPr>
          <p:nvPr/>
        </p:nvSpPr>
        <p:spPr bwMode="auto">
          <a:xfrm>
            <a:off x="609600" y="381000"/>
            <a:ext cx="632460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Tanker Vessels</a:t>
            </a:r>
          </a:p>
        </p:txBody>
      </p:sp>
      <p:pic>
        <p:nvPicPr>
          <p:cNvPr id="5" name="Picture 4" descr="P405008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1821" y="2153503"/>
            <a:ext cx="3699679" cy="277476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6" name="Picture 5" descr="P4050138.JPG"/>
          <p:cNvPicPr>
            <a:picLocks noChangeAspect="1"/>
          </p:cNvPicPr>
          <p:nvPr/>
        </p:nvPicPr>
        <p:blipFill>
          <a:blip r:embed="rId4" cstate="print">
            <a:lum bright="-10000"/>
          </a:blip>
          <a:stretch>
            <a:fillRect/>
          </a:stretch>
        </p:blipFill>
        <p:spPr>
          <a:xfrm>
            <a:off x="5536016" y="1595367"/>
            <a:ext cx="2918275" cy="389103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178001215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2"/>
          <p:cNvSpPr txBox="1">
            <a:spLocks noChangeArrowheads="1"/>
          </p:cNvSpPr>
          <p:nvPr/>
        </p:nvSpPr>
        <p:spPr bwMode="auto">
          <a:xfrm>
            <a:off x="609600" y="0"/>
            <a:ext cx="632460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600" dirty="0" smtClean="0">
                <a:solidFill>
                  <a:prstClr val="white"/>
                </a:solidFill>
                <a:latin typeface="Arial Black" pitchFamily="34" charset="0"/>
              </a:rPr>
              <a:t>No International Standard – Committee at Work</a:t>
            </a:r>
          </a:p>
          <a:p>
            <a:pPr eaLnBrk="1" hangingPunct="1"/>
            <a:r>
              <a:rPr lang="en-US" sz="2800" dirty="0" smtClean="0">
                <a:solidFill>
                  <a:prstClr val="black"/>
                </a:solidFill>
                <a:latin typeface="Arial Black" pitchFamily="34" charset="0"/>
              </a:rPr>
              <a:t>Pier T, BP, Completed 2008.</a:t>
            </a:r>
            <a:endParaRPr lang="en-US" altLang="en-US" sz="2800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495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088526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ctr">
              <a:buNone/>
            </a:pPr>
            <a:endParaRPr lang="en-US" sz="4000" b="1" dirty="0" smtClean="0"/>
          </a:p>
          <a:p>
            <a:pPr algn="ctr">
              <a:buNone/>
            </a:pPr>
            <a:r>
              <a:rPr lang="en-US" sz="4000" b="1" dirty="0" smtClean="0"/>
              <a:t>Your thoughts, comments and considerations are welcomed.</a:t>
            </a:r>
          </a:p>
          <a:p>
            <a:pPr>
              <a:buNone/>
            </a:pPr>
            <a:endParaRPr lang="en-US" sz="4000" b="1" dirty="0" smtClean="0"/>
          </a:p>
          <a:p>
            <a:pPr algn="ctr"/>
            <a:r>
              <a:rPr lang="en-US" sz="4000" b="1" dirty="0" smtClean="0"/>
              <a:t>Thank you</a:t>
            </a:r>
          </a:p>
          <a:p>
            <a:endParaRPr lang="en-US" sz="2800" b="1" dirty="0" smtClean="0"/>
          </a:p>
          <a:p>
            <a:endParaRPr lang="en-US" sz="2800" b="1" dirty="0" smtClean="0"/>
          </a:p>
          <a:p>
            <a:pPr>
              <a:buNone/>
            </a:pPr>
            <a:endParaRPr lang="en-US" sz="2800" b="1" dirty="0" smtClean="0"/>
          </a:p>
          <a:p>
            <a:r>
              <a:rPr lang="en-US" sz="2800" b="1" dirty="0" smtClean="0"/>
              <a:t>Contact Info: P. (Ben) Chavdarian</a:t>
            </a:r>
          </a:p>
          <a:p>
            <a:r>
              <a:rPr lang="en-US" sz="2800" b="1" dirty="0" smtClean="0"/>
              <a:t>E-mail: </a:t>
            </a:r>
            <a:r>
              <a:rPr lang="en-US" sz="2800" b="1" dirty="0" smtClean="0">
                <a:hlinkClick r:id="rId2"/>
              </a:rPr>
              <a:t>ben.chavdarian@polb.com</a:t>
            </a:r>
            <a:endParaRPr lang="en-US" sz="2800" b="1" dirty="0" smtClean="0"/>
          </a:p>
          <a:p>
            <a:r>
              <a:rPr lang="en-US" sz="2800" b="1" dirty="0" smtClean="0"/>
              <a:t>Tel: (562) 283-7859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7D571AA1-C04B-42C9-B251-B3C001D4C8A1}" type="slidenum">
              <a:rPr lang="en-US" smtClean="0">
                <a:solidFill>
                  <a:prstClr val="black"/>
                </a:solidFill>
              </a:rPr>
              <a:pPr algn="r"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>
          <a:xfrm>
            <a:off x="3352800" y="6126163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 err="1" smtClean="0">
                <a:solidFill>
                  <a:prstClr val="black"/>
                </a:solidFill>
              </a:rPr>
              <a:t>Sapienza</a:t>
            </a:r>
            <a:r>
              <a:rPr lang="en-US" dirty="0" smtClean="0">
                <a:solidFill>
                  <a:prstClr val="black"/>
                </a:solidFill>
              </a:rPr>
              <a:t> University of Rome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126163"/>
            <a:ext cx="2133600" cy="365125"/>
          </a:xfr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October 30, 2014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57200" y="0"/>
            <a:ext cx="8382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6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“Cold Ironing”.</a:t>
            </a:r>
          </a:p>
          <a:p>
            <a:pPr eaLnBrk="1" hangingPunct="1"/>
            <a:r>
              <a:rPr lang="en-US" altLang="en-US" sz="2800" dirty="0" smtClean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Shore To Ship Power System </a:t>
            </a:r>
          </a:p>
          <a:p>
            <a:pPr eaLnBrk="1" hangingPunct="1"/>
            <a:r>
              <a:rPr lang="en-US" sz="2800" dirty="0" smtClean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IEC/ISO/IEEE 80005</a:t>
            </a:r>
            <a:r>
              <a:rPr lang="en-US" altLang="en-US" sz="2800" dirty="0" smtClean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en-US" altLang="en-US" sz="2800" dirty="0">
              <a:solidFill>
                <a:srgbClr val="FFFF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Ship Air-Emissions Management Summit - Developments in On-Shore Power.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59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838200" y="1828800"/>
            <a:ext cx="7543800" cy="12382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4294967295"/>
          </p:nvPr>
        </p:nvSpPr>
        <p:spPr>
          <a:xfrm>
            <a:off x="838200" y="3048000"/>
            <a:ext cx="7543800" cy="685800"/>
          </a:xfrm>
        </p:spPr>
        <p:txBody>
          <a:bodyPr/>
          <a:lstStyle/>
          <a:p>
            <a:r>
              <a:rPr lang="en-US" dirty="0" smtClean="0"/>
              <a:t>END OF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18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October 30, 2014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Ship Air-Emissions Management Summit - Developments in On-Shore Power.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EF5B4C7-E7CF-1047-8381-02C2304CFC4B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0683" y="1465263"/>
            <a:ext cx="5382634" cy="455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3648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2"/>
          <p:cNvSpPr txBox="1">
            <a:spLocks noChangeArrowheads="1"/>
          </p:cNvSpPr>
          <p:nvPr/>
        </p:nvSpPr>
        <p:spPr bwMode="auto">
          <a:xfrm>
            <a:off x="609600" y="0"/>
            <a:ext cx="632460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prstClr val="white"/>
                </a:solidFill>
                <a:latin typeface="Arial Black" pitchFamily="34" charset="0"/>
              </a:rPr>
              <a:t>No International Standard – Committee at Work</a:t>
            </a:r>
          </a:p>
          <a:p>
            <a:pPr eaLnBrk="1" hangingPunct="1"/>
            <a:r>
              <a:rPr lang="en-US" altLang="en-US" sz="2800" dirty="0" smtClean="0">
                <a:solidFill>
                  <a:prstClr val="black"/>
                </a:solidFill>
                <a:latin typeface="Arial Black" panose="020B0A04020102020204" pitchFamily="34" charset="0"/>
                <a:cs typeface="Tahoma" pitchFamily="34" charset="0"/>
              </a:rPr>
              <a:t>Pier G –Completed 2008</a:t>
            </a:r>
            <a:endParaRPr lang="en-US" altLang="en-US" sz="2800" dirty="0">
              <a:solidFill>
                <a:prstClr val="black"/>
              </a:solidFill>
              <a:latin typeface="Arial Black" panose="020B0A04020102020204" pitchFamily="34" charset="0"/>
              <a:cs typeface="Tahoma" pitchFamily="34" charset="0"/>
            </a:endParaRPr>
          </a:p>
        </p:txBody>
      </p:sp>
      <p:pic>
        <p:nvPicPr>
          <p:cNvPr id="55298" name="Picture 2" descr="N:\SeanOct.15,2009PP\DSC_5545.JP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5029200" y="1600200"/>
            <a:ext cx="4114800" cy="35052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55299" name="Picture 3" descr="N:\SeanOct.15,2009PP\DSC_5588.JPG"/>
          <p:cNvPicPr>
            <a:picLocks noChangeAspect="1" noChangeArrowheads="1"/>
          </p:cNvPicPr>
          <p:nvPr/>
        </p:nvPicPr>
        <p:blipFill>
          <a:blip r:embed="rId4" cstate="print">
            <a:lum bright="-10000"/>
          </a:blip>
          <a:srcRect/>
          <a:stretch>
            <a:fillRect/>
          </a:stretch>
        </p:blipFill>
        <p:spPr bwMode="auto">
          <a:xfrm>
            <a:off x="-12700" y="1638300"/>
            <a:ext cx="4038600" cy="3429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260810262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762000" y="1662113"/>
          <a:ext cx="6972300" cy="5195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Photo Editor Photo" r:id="rId3" imgW="7542857" imgH="5619048" progId="MSPhotoEd.3">
                  <p:embed/>
                </p:oleObj>
              </mc:Choice>
              <mc:Fallback>
                <p:oleObj name="Photo Editor Photo" r:id="rId3" imgW="7542857" imgH="5619048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ltGray">
                      <a:xfrm>
                        <a:off x="762000" y="1662113"/>
                        <a:ext cx="6972300" cy="5195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>
          <a:xfrm>
            <a:off x="1017588" y="881063"/>
            <a:ext cx="6994525" cy="608012"/>
          </a:xfrm>
          <a:noFill/>
          <a:ln/>
        </p:spPr>
        <p:txBody>
          <a:bodyPr/>
          <a:lstStyle/>
          <a:p>
            <a:r>
              <a:rPr lang="en-US" altLang="en-US" b="1">
                <a:latin typeface="Arial" charset="0"/>
              </a:rPr>
              <a:t>Cold Ironing Units</a:t>
            </a:r>
          </a:p>
        </p:txBody>
      </p:sp>
    </p:spTree>
    <p:extLst>
      <p:ext uri="{BB962C8B-B14F-4D97-AF65-F5344CB8AC3E}">
        <p14:creationId xmlns:p14="http://schemas.microsoft.com/office/powerpoint/2010/main" val="525455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52400"/>
            <a:ext cx="7772400" cy="1071563"/>
          </a:xfrm>
        </p:spPr>
        <p:txBody>
          <a:bodyPr/>
          <a:lstStyle/>
          <a:p>
            <a:r>
              <a:rPr lang="en-US" altLang="en-US"/>
              <a:t>Cold Ironing from Barge to Ship</a:t>
            </a: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3090863" y="23193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4100" name="Picture 4" descr="C:\Presentation--Images\Cold Ironing\May 18 200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43000"/>
            <a:ext cx="73152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3026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Presentation Images\China Pics\ColdIro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9381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543800" cy="549275"/>
          </a:xfrm>
        </p:spPr>
        <p:txBody>
          <a:bodyPr/>
          <a:lstStyle/>
          <a:p>
            <a:r>
              <a:rPr lang="en-US" altLang="en-US" sz="3600">
                <a:solidFill>
                  <a:srgbClr val="FFFF00"/>
                </a:solidFill>
              </a:rPr>
              <a:t>Cold-Ironing Feasibility Study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828800"/>
            <a:ext cx="4191000" cy="4876800"/>
          </a:xfrm>
        </p:spPr>
        <p:txBody>
          <a:bodyPr/>
          <a:lstStyle/>
          <a:p>
            <a:pPr>
              <a:lnSpc>
                <a:spcPct val="90000"/>
              </a:lnSpc>
              <a:buClr>
                <a:srgbClr val="FF0066"/>
              </a:buClr>
            </a:pPr>
            <a:r>
              <a:rPr lang="en-US" altLang="en-US" sz="2400"/>
              <a:t>Board/Council request to evaluate feasibility of providing  shore based power to ships at berth.</a:t>
            </a:r>
          </a:p>
          <a:p>
            <a:pPr>
              <a:lnSpc>
                <a:spcPct val="90000"/>
              </a:lnSpc>
              <a:buClr>
                <a:srgbClr val="FF0066"/>
              </a:buClr>
            </a:pPr>
            <a:r>
              <a:rPr lang="en-US" altLang="en-US" sz="2400"/>
              <a:t>Examined various vessels types and operational features.</a:t>
            </a:r>
          </a:p>
          <a:p>
            <a:pPr>
              <a:lnSpc>
                <a:spcPct val="90000"/>
              </a:lnSpc>
              <a:buClr>
                <a:srgbClr val="FF0066"/>
              </a:buClr>
            </a:pPr>
            <a:r>
              <a:rPr lang="en-US" altLang="en-US" sz="2400"/>
              <a:t>Determined cost effectiveness.</a:t>
            </a:r>
          </a:p>
          <a:p>
            <a:pPr>
              <a:lnSpc>
                <a:spcPct val="90000"/>
              </a:lnSpc>
              <a:buClr>
                <a:srgbClr val="FF0066"/>
              </a:buClr>
            </a:pPr>
            <a:r>
              <a:rPr lang="en-US" altLang="en-US" sz="2400"/>
              <a:t>Evaluated other control strategies.</a:t>
            </a:r>
          </a:p>
          <a:p>
            <a:pPr>
              <a:lnSpc>
                <a:spcPct val="90000"/>
              </a:lnSpc>
              <a:buClr>
                <a:srgbClr val="FF0066"/>
              </a:buClr>
            </a:pPr>
            <a:r>
              <a:rPr lang="en-US" altLang="en-US" sz="2400"/>
              <a:t>Results were discussed by Mr. Hower.</a:t>
            </a:r>
          </a:p>
          <a:p>
            <a:pPr>
              <a:lnSpc>
                <a:spcPct val="90000"/>
              </a:lnSpc>
              <a:buClr>
                <a:srgbClr val="FF0066"/>
              </a:buClr>
            </a:pPr>
            <a:endParaRPr lang="en-US" altLang="en-US" sz="2400"/>
          </a:p>
        </p:txBody>
      </p:sp>
      <p:graphicFrame>
        <p:nvGraphicFramePr>
          <p:cNvPr id="7172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4800600" y="1447800"/>
          <a:ext cx="3581400" cy="209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" name="Photo Editor Photo" r:id="rId4" imgW="6676190" imgH="3905795" progId="MSPhotoEd.3">
                  <p:embed/>
                </p:oleObj>
              </mc:Choice>
              <mc:Fallback>
                <p:oleObj name="Photo Editor Photo" r:id="rId4" imgW="6676190" imgH="390579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10197"/>
                      <a:stretch>
                        <a:fillRect/>
                      </a:stretch>
                    </p:blipFill>
                    <p:spPr bwMode="auto">
                      <a:xfrm>
                        <a:off x="4800600" y="1447800"/>
                        <a:ext cx="3581400" cy="2095500"/>
                      </a:xfrm>
                      <a:prstGeom prst="rect">
                        <a:avLst/>
                      </a:prstGeom>
                      <a:noFill/>
                      <a:ln w="57150" cmpd="sng">
                        <a:solidFill>
                          <a:srgbClr val="FF0066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3" name="Picture 5" descr="M:\IMAGES\POLB HH Logo final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6094413"/>
            <a:ext cx="1828800" cy="757237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174" name="Object 6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5562600" y="3429000"/>
          <a:ext cx="3200400" cy="2406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" name="Document" r:id="rId7" imgW="4949280" imgH="3716280" progId="Word.Document.8">
                  <p:embed/>
                </p:oleObj>
              </mc:Choice>
              <mc:Fallback>
                <p:oleObj name="Document" r:id="rId7" imgW="4949280" imgH="371628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5533" t="25531"/>
                      <a:stretch>
                        <a:fillRect/>
                      </a:stretch>
                    </p:blipFill>
                    <p:spPr bwMode="auto">
                      <a:xfrm>
                        <a:off x="5562600" y="3429000"/>
                        <a:ext cx="3200400" cy="2406650"/>
                      </a:xfrm>
                      <a:prstGeom prst="rect">
                        <a:avLst/>
                      </a:prstGeom>
                      <a:noFill/>
                      <a:ln w="57150" cmpd="sng">
                        <a:solidFill>
                          <a:srgbClr val="FF0066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57865015"/>
      </p:ext>
    </p:extLst>
  </p:cSld>
  <p:clrMapOvr>
    <a:masterClrMapping/>
  </p:clrMapOvr>
  <p:transition>
    <p:blinds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Chavdarian\Desktop\PierCColdIronHD-S2310-07012010 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" y="-1526"/>
            <a:ext cx="9143550" cy="68595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7470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Chavdarian\Desktop\DSC_55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28738" y="-520700"/>
            <a:ext cx="11801476" cy="79009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085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reen Por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Green Por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Green Por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caap_content_slide_2">
  <a:themeElements>
    <a:clrScheme name="">
      <a:dk1>
        <a:srgbClr val="333333"/>
      </a:dk1>
      <a:lt1>
        <a:srgbClr val="FFFFFF"/>
      </a:lt1>
      <a:dk2>
        <a:srgbClr val="00563B"/>
      </a:dk2>
      <a:lt2>
        <a:srgbClr val="808080"/>
      </a:lt2>
      <a:accent1>
        <a:srgbClr val="33464D"/>
      </a:accent1>
      <a:accent2>
        <a:srgbClr val="DFD2AD"/>
      </a:accent2>
      <a:accent3>
        <a:srgbClr val="FFFFFF"/>
      </a:accent3>
      <a:accent4>
        <a:srgbClr val="2A2A2A"/>
      </a:accent4>
      <a:accent5>
        <a:srgbClr val="ADB0B2"/>
      </a:accent5>
      <a:accent6>
        <a:srgbClr val="CABE9C"/>
      </a:accent6>
      <a:hlink>
        <a:srgbClr val="B4C6CB"/>
      </a:hlink>
      <a:folHlink>
        <a:srgbClr val="FFFFFF"/>
      </a:folHlink>
    </a:clrScheme>
    <a:fontScheme name="caap_content_slide_2">
      <a:majorFont>
        <a:latin typeface="Adobe Jenson Pro Disp"/>
        <a:ea typeface="ＭＳ Ｐゴシック"/>
        <a:cs typeface="ＭＳ Ｐゴシック"/>
      </a:majorFont>
      <a:minorFont>
        <a:latin typeface="Tahom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caap_content_slide_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ap_content_slide_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ap_content_slide_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ap_content_slide_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ap_content_slide_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ap_content_slide_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ap_content_slide_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ap_content_slide_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ap_content_slide_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ap_content_slide_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ap_content_slide_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ap_content_slide_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2012 powerpoint template v.2.1</Template>
  <TotalTime>0</TotalTime>
  <Words>250</Words>
  <Application>Microsoft Office PowerPoint</Application>
  <PresentationFormat>On-screen Show (4:3)</PresentationFormat>
  <Paragraphs>95</Paragraphs>
  <Slides>18</Slides>
  <Notes>8</Notes>
  <HiddenSlides>0</HiddenSlides>
  <MMClips>0</MMClips>
  <ScaleCrop>false</ScaleCrop>
  <HeadingPairs>
    <vt:vector size="8" baseType="variant">
      <vt:variant>
        <vt:lpstr>Theme</vt:lpstr>
      </vt:variant>
      <vt:variant>
        <vt:i4>9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18</vt:i4>
      </vt:variant>
      <vt:variant>
        <vt:lpstr>Custom Shows</vt:lpstr>
      </vt:variant>
      <vt:variant>
        <vt:i4>1</vt:i4>
      </vt:variant>
    </vt:vector>
  </HeadingPairs>
  <TitlesOfParts>
    <vt:vector size="30" baseType="lpstr">
      <vt:lpstr>Green Port</vt:lpstr>
      <vt:lpstr>2_Green Port</vt:lpstr>
      <vt:lpstr>3_Green Port</vt:lpstr>
      <vt:lpstr>Default Design</vt:lpstr>
      <vt:lpstr>1_Default Design</vt:lpstr>
      <vt:lpstr>2_Default Design</vt:lpstr>
      <vt:lpstr>1_Office Theme</vt:lpstr>
      <vt:lpstr>2_Office Theme</vt:lpstr>
      <vt:lpstr>caap_content_slide_2</vt:lpstr>
      <vt:lpstr>Photo Editor Photo</vt:lpstr>
      <vt:lpstr>Document</vt:lpstr>
      <vt:lpstr>PowerPoint Presentation</vt:lpstr>
      <vt:lpstr>PowerPoint Presentation</vt:lpstr>
      <vt:lpstr>PowerPoint Presentation</vt:lpstr>
      <vt:lpstr>Cold Ironing Units</vt:lpstr>
      <vt:lpstr>Cold Ironing from Barge to Ship</vt:lpstr>
      <vt:lpstr>PowerPoint Presentation</vt:lpstr>
      <vt:lpstr>Cold-Ironing Feasibility Study</vt:lpstr>
      <vt:lpstr>PowerPoint Presentation</vt:lpstr>
      <vt:lpstr>PowerPoint Presentation</vt:lpstr>
      <vt:lpstr>PowerPoint Presentation</vt:lpstr>
      <vt:lpstr>Snow Day</vt:lpstr>
      <vt:lpstr>Snow Day</vt:lpstr>
      <vt:lpstr>Snow Day</vt:lpstr>
      <vt:lpstr>Snow Day</vt:lpstr>
      <vt:lpstr>Snow Day</vt:lpstr>
      <vt:lpstr>PowerPoint Presentation</vt:lpstr>
      <vt:lpstr>PowerPoint Presentation</vt:lpstr>
      <vt:lpstr>PowerPoint Presentation</vt:lpstr>
      <vt:lpstr>middle harbor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2013-07-05T22:09:06Z</dcterms:created>
  <dcterms:modified xsi:type="dcterms:W3CDTF">2017-04-26T13:40:08Z</dcterms:modified>
</cp:coreProperties>
</file>