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2" r:id="rId5"/>
  </p:sldMasterIdLst>
  <p:notesMasterIdLst>
    <p:notesMasterId r:id="rId34"/>
  </p:notesMasterIdLst>
  <p:handoutMasterIdLst>
    <p:handoutMasterId r:id="rId35"/>
  </p:handoutMasterIdLst>
  <p:sldIdLst>
    <p:sldId id="271" r:id="rId6"/>
    <p:sldId id="416" r:id="rId7"/>
    <p:sldId id="443" r:id="rId8"/>
    <p:sldId id="417" r:id="rId9"/>
    <p:sldId id="446" r:id="rId10"/>
    <p:sldId id="444" r:id="rId11"/>
    <p:sldId id="418" r:id="rId12"/>
    <p:sldId id="420" r:id="rId13"/>
    <p:sldId id="436" r:id="rId14"/>
    <p:sldId id="435" r:id="rId15"/>
    <p:sldId id="459" r:id="rId16"/>
    <p:sldId id="452" r:id="rId17"/>
    <p:sldId id="453" r:id="rId18"/>
    <p:sldId id="432" r:id="rId19"/>
    <p:sldId id="319" r:id="rId20"/>
    <p:sldId id="379" r:id="rId21"/>
    <p:sldId id="377" r:id="rId22"/>
    <p:sldId id="353" r:id="rId23"/>
    <p:sldId id="343" r:id="rId24"/>
    <p:sldId id="378" r:id="rId25"/>
    <p:sldId id="376" r:id="rId26"/>
    <p:sldId id="345" r:id="rId27"/>
    <p:sldId id="366" r:id="rId28"/>
    <p:sldId id="368" r:id="rId29"/>
    <p:sldId id="373" r:id="rId30"/>
    <p:sldId id="375" r:id="rId31"/>
    <p:sldId id="374" r:id="rId32"/>
    <p:sldId id="455"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99FF"/>
    <a:srgbClr val="00CCFF"/>
    <a:srgbClr val="0070C0"/>
    <a:srgbClr val="669900"/>
    <a:srgbClr val="FDEADA"/>
    <a:srgbClr val="00CC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1" autoAdjust="0"/>
    <p:restoredTop sz="87705" autoAdjust="0"/>
  </p:normalViewPr>
  <p:slideViewPr>
    <p:cSldViewPr>
      <p:cViewPr varScale="1">
        <p:scale>
          <a:sx n="67" d="100"/>
          <a:sy n="67" d="100"/>
        </p:scale>
        <p:origin x="1398" y="60"/>
      </p:cViewPr>
      <p:guideLst>
        <p:guide orient="horz" pos="2160"/>
        <p:guide pos="2880"/>
      </p:guideLst>
    </p:cSldViewPr>
  </p:slideViewPr>
  <p:notesTextViewPr>
    <p:cViewPr>
      <p:scale>
        <a:sx n="1" d="1"/>
        <a:sy n="1" d="1"/>
      </p:scale>
      <p:origin x="0" y="0"/>
    </p:cViewPr>
  </p:notesTextViewPr>
  <p:sorterViewPr>
    <p:cViewPr>
      <p:scale>
        <a:sx n="100" d="100"/>
        <a:sy n="100" d="100"/>
      </p:scale>
      <p:origin x="0" y="-5040"/>
    </p:cViewPr>
  </p:sorterViewPr>
  <p:notesViewPr>
    <p:cSldViewPr>
      <p:cViewPr>
        <p:scale>
          <a:sx n="60" d="100"/>
          <a:sy n="60" d="100"/>
        </p:scale>
        <p:origin x="101" y="-17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0CDF3D-8015-4A4B-8915-A918B978DAC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A550D4-B3CB-4C34-9F49-BAD4942EEB2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9A84E56-49A7-4921-82EB-AD3D953174BE}" type="datetimeFigureOut">
              <a:rPr lang="en-US" smtClean="0"/>
              <a:t>5/20/2020</a:t>
            </a:fld>
            <a:endParaRPr lang="en-US"/>
          </a:p>
        </p:txBody>
      </p:sp>
      <p:sp>
        <p:nvSpPr>
          <p:cNvPr id="4" name="Footer Placeholder 3">
            <a:extLst>
              <a:ext uri="{FF2B5EF4-FFF2-40B4-BE49-F238E27FC236}">
                <a16:creationId xmlns:a16="http://schemas.microsoft.com/office/drawing/2014/main" id="{DADBE20E-B52F-44F4-8300-EECD98A01DA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656B15-7F88-4DF5-9F23-EA3CEBFED6E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FD83C7-5BD3-4056-BDF6-EEA989019587}" type="slidenum">
              <a:rPr lang="en-US" smtClean="0"/>
              <a:t>‹#›</a:t>
            </a:fld>
            <a:endParaRPr lang="en-US"/>
          </a:p>
        </p:txBody>
      </p:sp>
    </p:spTree>
    <p:extLst>
      <p:ext uri="{BB962C8B-B14F-4D97-AF65-F5344CB8AC3E}">
        <p14:creationId xmlns:p14="http://schemas.microsoft.com/office/powerpoint/2010/main" val="282594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F75FE6C4-11F3-45FE-86CE-CD0A1D06BADD}" type="datetimeFigureOut">
              <a:rPr lang="en-US"/>
              <a:pPr>
                <a:defRPr/>
              </a:pPr>
              <a:t>5/20/2020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E7BC257B-9DDA-4AA5-8BC5-C1554F3521C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ortofbenton.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517479-D7CE-4F13-8EE7-CD30BF8E40D3}" type="slidenum">
              <a:rPr lang="en-US" altLang="en-US"/>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u="sng" dirty="0"/>
              <a:t>In order for a project to be eligible for funding through the NHFP, </a:t>
            </a:r>
            <a:r>
              <a:rPr lang="en-US" dirty="0"/>
              <a:t>it must contribute to the efficient movement of freight on the National Highway Freight Network.  This network consists of the Primary Highway Freight System, Critical Rural Freight Corridors, Critical Urban Freight Corridors and other Interstate System Highways.  </a:t>
            </a:r>
          </a:p>
          <a:p>
            <a:pPr defTabSz="897301">
              <a:defRPr/>
            </a:pPr>
            <a:endParaRPr lang="en-US" dirty="0"/>
          </a:p>
          <a:p>
            <a:pPr defTabSz="897301">
              <a:defRPr/>
            </a:pPr>
            <a:r>
              <a:rPr lang="en-US" dirty="0"/>
              <a:t>We are trying to make sure that ports are aware of this/these networks and verify that they are trying to use these funds on this system.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66"/>
                </a:solidFill>
                <a:latin typeface="Times New Roman" panose="02020603050405020304" pitchFamily="18" charset="0"/>
                <a:cs typeface="Times New Roman" panose="02020603050405020304" pitchFamily="18" charset="0"/>
              </a:rPr>
              <a:t>Link to the complete list of eligible project types: https://www.fhwa.dot.gov/fastact/factsheets/nhfpfs.pdf</a:t>
            </a:r>
          </a:p>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89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Project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Year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Total Project Cost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Total NHFP Funding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 Unified Port District National City Marine Terminal Rail Track Extension: Construction and realignment*</a:t>
            </a:r>
          </a:p>
          <a:p>
            <a:r>
              <a:rPr lang="en-US" sz="1200" kern="1200" dirty="0">
                <a:solidFill>
                  <a:schemeClr val="tx1"/>
                </a:solidFill>
                <a:effectLst/>
                <a:latin typeface="+mn-lt"/>
                <a:ea typeface="+mn-ea"/>
                <a:cs typeface="+mn-cs"/>
              </a:rPr>
              <a:t>2018</a:t>
            </a:r>
          </a:p>
          <a:p>
            <a:r>
              <a:rPr lang="en-US" sz="1200" kern="1200" dirty="0">
                <a:solidFill>
                  <a:schemeClr val="tx1"/>
                </a:solidFill>
                <a:effectLst/>
                <a:latin typeface="+mn-lt"/>
                <a:ea typeface="+mn-ea"/>
                <a:cs typeface="+mn-cs"/>
              </a:rPr>
              <a:t> $13,210,000 </a:t>
            </a:r>
          </a:p>
          <a:p>
            <a:r>
              <a:rPr lang="en-US" sz="1200" kern="1200" dirty="0">
                <a:solidFill>
                  <a:schemeClr val="tx1"/>
                </a:solidFill>
                <a:effectLst/>
                <a:latin typeface="+mn-lt"/>
                <a:ea typeface="+mn-ea"/>
                <a:cs typeface="+mn-cs"/>
              </a:rPr>
              <a:t>$535,000 </a:t>
            </a:r>
          </a:p>
          <a:p>
            <a:r>
              <a:rPr lang="en-US" sz="1200" b="1" kern="1200" dirty="0">
                <a:solidFill>
                  <a:schemeClr val="tx1"/>
                </a:solidFill>
                <a:effectLst/>
                <a:latin typeface="+mn-lt"/>
                <a:ea typeface="+mn-ea"/>
                <a:cs typeface="+mn-cs"/>
              </a:rPr>
              <a:t>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 Unified Port District 10th Ave Marine Terminal*</a:t>
            </a:r>
          </a:p>
          <a:p>
            <a:r>
              <a:rPr lang="en-US" sz="1200" kern="1200" dirty="0">
                <a:solidFill>
                  <a:schemeClr val="tx1"/>
                </a:solidFill>
                <a:effectLst/>
                <a:latin typeface="+mn-lt"/>
                <a:ea typeface="+mn-ea"/>
                <a:cs typeface="+mn-cs"/>
              </a:rPr>
              <a:t>2018</a:t>
            </a:r>
          </a:p>
          <a:p>
            <a:r>
              <a:rPr lang="en-US" sz="1200" kern="1200" dirty="0">
                <a:solidFill>
                  <a:schemeClr val="tx1"/>
                </a:solidFill>
                <a:effectLst/>
                <a:latin typeface="+mn-lt"/>
                <a:ea typeface="+mn-ea"/>
                <a:cs typeface="+mn-cs"/>
              </a:rPr>
              <a:t> $8,100,000 </a:t>
            </a:r>
          </a:p>
          <a:p>
            <a:r>
              <a:rPr lang="en-US" sz="1200" kern="1200" dirty="0">
                <a:solidFill>
                  <a:schemeClr val="tx1"/>
                </a:solidFill>
                <a:effectLst/>
                <a:latin typeface="+mn-lt"/>
                <a:ea typeface="+mn-ea"/>
                <a:cs typeface="+mn-cs"/>
              </a:rPr>
              <a:t>$5,600,000 </a:t>
            </a:r>
          </a:p>
          <a:p>
            <a:r>
              <a:rPr lang="en-US" sz="1200" b="1" kern="1200" dirty="0">
                <a:solidFill>
                  <a:schemeClr val="tx1"/>
                </a:solidFill>
                <a:effectLst/>
                <a:latin typeface="+mn-lt"/>
                <a:ea typeface="+mn-ea"/>
                <a:cs typeface="+mn-cs"/>
              </a:rPr>
              <a:t>FL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Port of Miami Inland Cargo Distribution Center*</a:t>
            </a:r>
          </a:p>
          <a:p>
            <a:r>
              <a:rPr lang="en-US" sz="1200" kern="1200" dirty="0">
                <a:solidFill>
                  <a:schemeClr val="tx1"/>
                </a:solidFill>
                <a:effectLst/>
                <a:latin typeface="+mn-lt"/>
                <a:ea typeface="+mn-ea"/>
                <a:cs typeface="+mn-cs"/>
              </a:rPr>
              <a:t>2021</a:t>
            </a:r>
          </a:p>
          <a:p>
            <a:r>
              <a:rPr lang="en-US" sz="1200" kern="1200" dirty="0">
                <a:solidFill>
                  <a:schemeClr val="tx1"/>
                </a:solidFill>
                <a:effectLst/>
                <a:latin typeface="+mn-lt"/>
                <a:ea typeface="+mn-ea"/>
                <a:cs typeface="+mn-cs"/>
              </a:rPr>
              <a:t>$14,768,000 </a:t>
            </a:r>
          </a:p>
          <a:p>
            <a:r>
              <a:rPr lang="en-US" sz="1200" kern="1200" dirty="0">
                <a:solidFill>
                  <a:schemeClr val="tx1"/>
                </a:solidFill>
                <a:effectLst/>
                <a:latin typeface="+mn-lt"/>
                <a:ea typeface="+mn-ea"/>
                <a:cs typeface="+mn-cs"/>
              </a:rPr>
              <a:t>$14,768,000 </a:t>
            </a:r>
          </a:p>
          <a:p>
            <a:r>
              <a:rPr lang="en-US" sz="1200" b="1" kern="1200" dirty="0">
                <a:solidFill>
                  <a:schemeClr val="tx1"/>
                </a:solidFill>
                <a:effectLst/>
                <a:latin typeface="+mn-lt"/>
                <a:ea typeface="+mn-ea"/>
                <a:cs typeface="+mn-cs"/>
              </a:rPr>
              <a:t>IL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Americas Central Port District Granite City Industrial District Roadway Improvements: Construction*</a:t>
            </a:r>
          </a:p>
          <a:p>
            <a:r>
              <a:rPr lang="en-US" sz="1200" kern="1200" dirty="0">
                <a:solidFill>
                  <a:schemeClr val="tx1"/>
                </a:solidFill>
                <a:effectLst/>
                <a:latin typeface="+mn-lt"/>
                <a:ea typeface="+mn-ea"/>
                <a:cs typeface="+mn-cs"/>
              </a:rPr>
              <a:t>2020</a:t>
            </a:r>
          </a:p>
          <a:p>
            <a:r>
              <a:rPr lang="en-US" sz="1200" kern="1200" dirty="0">
                <a:solidFill>
                  <a:schemeClr val="tx1"/>
                </a:solidFill>
                <a:effectLst/>
                <a:latin typeface="+mn-lt"/>
                <a:ea typeface="+mn-ea"/>
                <a:cs typeface="+mn-cs"/>
              </a:rPr>
              <a:t>$2,000,340 </a:t>
            </a:r>
          </a:p>
          <a:p>
            <a:r>
              <a:rPr lang="en-US" sz="1200" kern="1200" dirty="0">
                <a:solidFill>
                  <a:schemeClr val="tx1"/>
                </a:solidFill>
                <a:effectLst/>
                <a:latin typeface="+mn-lt"/>
                <a:ea typeface="+mn-ea"/>
                <a:cs typeface="+mn-cs"/>
              </a:rPr>
              <a:t>$1,590,340 </a:t>
            </a:r>
          </a:p>
          <a:p>
            <a:r>
              <a:rPr lang="en-US" sz="1200" b="1" kern="1200" dirty="0">
                <a:solidFill>
                  <a:schemeClr val="tx1"/>
                </a:solidFill>
                <a:effectLst/>
                <a:latin typeface="+mn-lt"/>
                <a:ea typeface="+mn-ea"/>
                <a:cs typeface="+mn-cs"/>
              </a:rPr>
              <a:t>MN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Duluth Port Intermodal Container Terminal Expansion*</a:t>
            </a:r>
          </a:p>
          <a:p>
            <a:r>
              <a:rPr lang="en-US" sz="1200" kern="1200" dirty="0">
                <a:solidFill>
                  <a:schemeClr val="tx1"/>
                </a:solidFill>
                <a:effectLst/>
                <a:latin typeface="+mn-lt"/>
                <a:ea typeface="+mn-ea"/>
                <a:cs typeface="+mn-cs"/>
              </a:rPr>
              <a:t>2019</a:t>
            </a:r>
          </a:p>
          <a:p>
            <a:r>
              <a:rPr lang="en-US" sz="1200" kern="1200" dirty="0">
                <a:solidFill>
                  <a:schemeClr val="tx1"/>
                </a:solidFill>
                <a:effectLst/>
                <a:latin typeface="+mn-lt"/>
                <a:ea typeface="+mn-ea"/>
                <a:cs typeface="+mn-cs"/>
              </a:rPr>
              <a:t> $ 2,370,000 </a:t>
            </a:r>
          </a:p>
          <a:p>
            <a:r>
              <a:rPr lang="en-US" sz="1200" kern="1200" dirty="0">
                <a:solidFill>
                  <a:schemeClr val="tx1"/>
                </a:solidFill>
                <a:effectLst/>
                <a:latin typeface="+mn-lt"/>
                <a:ea typeface="+mn-ea"/>
                <a:cs typeface="+mn-cs"/>
              </a:rPr>
              <a:t> $1,900,000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TN</a:t>
            </a: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Conduct a study that evaluates container on barge service in the Nashville Area that reviews potential locations,</a:t>
            </a:r>
          </a:p>
          <a:p>
            <a:r>
              <a:rPr lang="en-US" sz="1200" b="0" i="0" u="none" strike="noStrike" kern="1200" baseline="0" dirty="0">
                <a:solidFill>
                  <a:schemeClr val="tx1"/>
                </a:solidFill>
                <a:latin typeface="+mn-lt"/>
                <a:ea typeface="+mn-ea"/>
                <a:cs typeface="+mn-cs"/>
              </a:rPr>
              <a:t>markets, benefits, and economic feasibility (Container Study)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2020</a:t>
            </a:r>
          </a:p>
          <a:p>
            <a:r>
              <a:rPr lang="en-US" sz="1200" kern="1200" dirty="0">
                <a:solidFill>
                  <a:schemeClr val="tx1"/>
                </a:solidFill>
                <a:effectLst/>
                <a:latin typeface="+mn-lt"/>
                <a:ea typeface="+mn-ea"/>
                <a:cs typeface="+mn-cs"/>
              </a:rPr>
              <a:t>$250,000</a:t>
            </a:r>
          </a:p>
          <a:p>
            <a:r>
              <a:rPr lang="en-US" sz="1200" kern="1200" dirty="0">
                <a:solidFill>
                  <a:schemeClr val="tx1"/>
                </a:solidFill>
                <a:effectLst/>
                <a:latin typeface="+mn-lt"/>
                <a:ea typeface="+mn-ea"/>
                <a:cs typeface="+mn-cs"/>
              </a:rPr>
              <a:t>$200,000</a:t>
            </a:r>
          </a:p>
          <a:p>
            <a:r>
              <a:rPr lang="en-US" sz="1200" b="1" kern="1200" dirty="0">
                <a:solidFill>
                  <a:schemeClr val="tx1"/>
                </a:solidFill>
                <a:effectLst/>
                <a:latin typeface="+mn-lt"/>
                <a:ea typeface="+mn-ea"/>
                <a:cs typeface="+mn-cs"/>
              </a:rPr>
              <a:t>WA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Everett South Terminal Modernization Project Phase II</a:t>
            </a:r>
          </a:p>
          <a:p>
            <a:r>
              <a:rPr lang="en-US" sz="1200" kern="1200" dirty="0">
                <a:solidFill>
                  <a:schemeClr val="tx1"/>
                </a:solidFill>
                <a:effectLst/>
                <a:latin typeface="+mn-lt"/>
                <a:ea typeface="+mn-ea"/>
                <a:cs typeface="+mn-cs"/>
              </a:rPr>
              <a:t>2018</a:t>
            </a:r>
          </a:p>
          <a:p>
            <a:r>
              <a:rPr lang="en-US" sz="1200" kern="1200" dirty="0">
                <a:solidFill>
                  <a:schemeClr val="tx1"/>
                </a:solidFill>
                <a:effectLst/>
                <a:latin typeface="+mn-lt"/>
                <a:ea typeface="+mn-ea"/>
                <a:cs typeface="+mn-cs"/>
              </a:rPr>
              <a:t>$39,477,000 </a:t>
            </a:r>
          </a:p>
          <a:p>
            <a:r>
              <a:rPr lang="en-US" sz="1200" kern="1200" dirty="0">
                <a:solidFill>
                  <a:schemeClr val="tx1"/>
                </a:solidFill>
                <a:effectLst/>
                <a:latin typeface="+mn-lt"/>
                <a:ea typeface="+mn-ea"/>
                <a:cs typeface="+mn-cs"/>
              </a:rPr>
              <a:t>$1,812,000 </a:t>
            </a:r>
          </a:p>
          <a:p>
            <a:r>
              <a:rPr lang="en-US" sz="1200" b="1" kern="1200" dirty="0">
                <a:solidFill>
                  <a:schemeClr val="tx1"/>
                </a:solidFill>
                <a:effectLst/>
                <a:latin typeface="+mn-lt"/>
                <a:ea typeface="+mn-ea"/>
                <a:cs typeface="+mn-cs"/>
              </a:rPr>
              <a:t>WA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Port of Seattle - S Lander St Grade Separation and Railway Safety </a:t>
            </a:r>
          </a:p>
          <a:p>
            <a:r>
              <a:rPr lang="en-US" sz="1200" kern="1200" dirty="0">
                <a:solidFill>
                  <a:schemeClr val="tx1"/>
                </a:solidFill>
                <a:effectLst/>
                <a:latin typeface="+mn-lt"/>
                <a:ea typeface="+mn-ea"/>
                <a:cs typeface="+mn-cs"/>
              </a:rPr>
              <a:t>2018</a:t>
            </a:r>
          </a:p>
          <a:p>
            <a:r>
              <a:rPr lang="en-US" sz="1200" kern="1200" dirty="0">
                <a:solidFill>
                  <a:schemeClr val="tx1"/>
                </a:solidFill>
                <a:effectLst/>
                <a:latin typeface="+mn-lt"/>
                <a:ea typeface="+mn-ea"/>
                <a:cs typeface="+mn-cs"/>
              </a:rPr>
              <a:t>$123,000,000 </a:t>
            </a:r>
          </a:p>
          <a:p>
            <a:r>
              <a:rPr lang="en-US" sz="1200" kern="1200" dirty="0">
                <a:solidFill>
                  <a:schemeClr val="tx1"/>
                </a:solidFill>
                <a:effectLst/>
                <a:latin typeface="+mn-lt"/>
                <a:ea typeface="+mn-ea"/>
                <a:cs typeface="+mn-cs"/>
              </a:rPr>
              <a:t>$3,000,000 </a:t>
            </a:r>
          </a:p>
          <a:p>
            <a:r>
              <a:rPr lang="en-US" sz="1200" b="1" kern="1200" dirty="0">
                <a:solidFill>
                  <a:schemeClr val="tx1"/>
                </a:solidFill>
                <a:effectLst/>
                <a:latin typeface="+mn-lt"/>
                <a:ea typeface="+mn-ea"/>
                <a:cs typeface="+mn-cs"/>
              </a:rPr>
              <a:t>WA</a:t>
            </a:r>
            <a:endParaRPr lang="en-US" sz="1200" kern="1200" dirty="0">
              <a:solidFill>
                <a:schemeClr val="tx1"/>
              </a:solidFill>
              <a:effectLst/>
              <a:latin typeface="+mn-lt"/>
              <a:ea typeface="+mn-ea"/>
              <a:cs typeface="+mn-cs"/>
            </a:endParaRPr>
          </a:p>
          <a:p>
            <a:r>
              <a:rPr lang="en-US" dirty="0"/>
              <a:t>Northwest Seaport Alliance - </a:t>
            </a:r>
            <a:r>
              <a:rPr lang="en-US" sz="1200" kern="1200" dirty="0">
                <a:solidFill>
                  <a:schemeClr val="tx1"/>
                </a:solidFill>
                <a:effectLst/>
                <a:latin typeface="+mn-lt"/>
                <a:ea typeface="+mn-ea"/>
                <a:cs typeface="+mn-cs"/>
              </a:rPr>
              <a:t>Port Community Technology System (PCTS) *</a:t>
            </a:r>
          </a:p>
          <a:p>
            <a:r>
              <a:rPr lang="en-US" sz="1200" kern="1200" dirty="0">
                <a:solidFill>
                  <a:schemeClr val="tx1"/>
                </a:solidFill>
                <a:effectLst/>
                <a:latin typeface="+mn-lt"/>
                <a:ea typeface="+mn-ea"/>
                <a:cs typeface="+mn-cs"/>
              </a:rPr>
              <a:t>2019</a:t>
            </a:r>
          </a:p>
          <a:p>
            <a:r>
              <a:rPr lang="en-US" sz="1200" kern="1200" dirty="0">
                <a:solidFill>
                  <a:schemeClr val="tx1"/>
                </a:solidFill>
                <a:effectLst/>
                <a:latin typeface="+mn-lt"/>
                <a:ea typeface="+mn-ea"/>
                <a:cs typeface="+mn-cs"/>
              </a:rPr>
              <a:t>$3,000,000 </a:t>
            </a:r>
          </a:p>
          <a:p>
            <a:r>
              <a:rPr lang="en-US" sz="1200" kern="1200" dirty="0">
                <a:solidFill>
                  <a:schemeClr val="tx1"/>
                </a:solidFill>
                <a:effectLst/>
                <a:latin typeface="+mn-lt"/>
                <a:ea typeface="+mn-ea"/>
                <a:cs typeface="+mn-cs"/>
              </a:rPr>
              <a:t>$1,500,000 </a:t>
            </a:r>
          </a:p>
          <a:p>
            <a:r>
              <a:rPr lang="en-US" sz="1200" b="1" kern="1200" dirty="0">
                <a:solidFill>
                  <a:schemeClr val="tx1"/>
                </a:solidFill>
                <a:effectLst/>
                <a:latin typeface="+mn-lt"/>
                <a:ea typeface="+mn-ea"/>
                <a:cs typeface="+mn-cs"/>
              </a:rPr>
              <a:t>WA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Port of Pasco - Big Pasco Intermodal Rail Reconstruction</a:t>
            </a:r>
          </a:p>
          <a:p>
            <a:r>
              <a:rPr lang="en-US" sz="1200" kern="1200" dirty="0">
                <a:solidFill>
                  <a:schemeClr val="tx1"/>
                </a:solidFill>
                <a:effectLst/>
                <a:latin typeface="+mn-lt"/>
                <a:ea typeface="+mn-ea"/>
                <a:cs typeface="+mn-cs"/>
              </a:rPr>
              <a:t>2020</a:t>
            </a:r>
          </a:p>
          <a:p>
            <a:r>
              <a:rPr lang="en-US" sz="1200" kern="1200" dirty="0">
                <a:solidFill>
                  <a:schemeClr val="tx1"/>
                </a:solidFill>
                <a:effectLst/>
                <a:latin typeface="+mn-lt"/>
                <a:ea typeface="+mn-ea"/>
                <a:cs typeface="+mn-cs"/>
              </a:rPr>
              <a:t>$1,300,000 </a:t>
            </a:r>
          </a:p>
          <a:p>
            <a:r>
              <a:rPr lang="en-US" sz="1200" kern="1200" dirty="0">
                <a:solidFill>
                  <a:schemeClr val="tx1"/>
                </a:solidFill>
                <a:effectLst/>
                <a:latin typeface="+mn-lt"/>
                <a:ea typeface="+mn-ea"/>
                <a:cs typeface="+mn-cs"/>
              </a:rPr>
              <a:t>$1,300,000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1F5142B-6F33-4B55-BF98-776DDAE30A3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3959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7BC257B-9DDA-4AA5-8BC5-C1554F3521C0}" type="slidenum">
              <a:rPr lang="en-US" smtClean="0"/>
              <a:pPr>
                <a:defRPr/>
              </a:pPr>
              <a:t>15</a:t>
            </a:fld>
            <a:endParaRPr lang="en-US" dirty="0"/>
          </a:p>
        </p:txBody>
      </p:sp>
    </p:spTree>
    <p:extLst>
      <p:ext uri="{BB962C8B-B14F-4D97-AF65-F5344CB8AC3E}">
        <p14:creationId xmlns:p14="http://schemas.microsoft.com/office/powerpoint/2010/main" val="3167929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7BC257B-9DDA-4AA5-8BC5-C1554F3521C0}" type="slidenum">
              <a:rPr lang="en-US" smtClean="0"/>
              <a:pPr>
                <a:defRPr/>
              </a:pPr>
              <a:t>16</a:t>
            </a:fld>
            <a:endParaRPr lang="en-US" dirty="0"/>
          </a:p>
        </p:txBody>
      </p:sp>
    </p:spTree>
    <p:extLst>
      <p:ext uri="{BB962C8B-B14F-4D97-AF65-F5344CB8AC3E}">
        <p14:creationId xmlns:p14="http://schemas.microsoft.com/office/powerpoint/2010/main" val="43017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7BC257B-9DDA-4AA5-8BC5-C1554F3521C0}" type="slidenum">
              <a:rPr lang="en-US" smtClean="0"/>
              <a:pPr>
                <a:defRPr/>
              </a:pPr>
              <a:t>17</a:t>
            </a:fld>
            <a:endParaRPr lang="en-US" dirty="0"/>
          </a:p>
        </p:txBody>
      </p:sp>
    </p:spTree>
    <p:extLst>
      <p:ext uri="{BB962C8B-B14F-4D97-AF65-F5344CB8AC3E}">
        <p14:creationId xmlns:p14="http://schemas.microsoft.com/office/powerpoint/2010/main" val="174422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eaLnBrk="0" fontAlgn="base" hangingPunct="0">
              <a:spcBef>
                <a:spcPct val="30000"/>
              </a:spcBef>
              <a:spcAft>
                <a:spcPct val="0"/>
              </a:spcAft>
              <a:defRPr/>
            </a:pPr>
            <a:r>
              <a:rPr lang="en-US" b="1" baseline="0" dirty="0"/>
              <a:t>Highway Routes.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pPr>
                <a:defRPr/>
              </a:pPr>
              <a:t>18</a:t>
            </a:fld>
            <a:endParaRPr lang="en-US" dirty="0"/>
          </a:p>
        </p:txBody>
      </p:sp>
    </p:spTree>
    <p:extLst>
      <p:ext uri="{BB962C8B-B14F-4D97-AF65-F5344CB8AC3E}">
        <p14:creationId xmlns:p14="http://schemas.microsoft.com/office/powerpoint/2010/main" val="348056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19</a:t>
            </a:fld>
            <a:endParaRPr lang="en-US" altLang="en-US" dirty="0"/>
          </a:p>
        </p:txBody>
      </p:sp>
    </p:spTree>
    <p:extLst>
      <p:ext uri="{BB962C8B-B14F-4D97-AF65-F5344CB8AC3E}">
        <p14:creationId xmlns:p14="http://schemas.microsoft.com/office/powerpoint/2010/main" val="196556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20</a:t>
            </a:fld>
            <a:endParaRPr lang="en-US" altLang="en-US" dirty="0"/>
          </a:p>
        </p:txBody>
      </p:sp>
    </p:spTree>
    <p:extLst>
      <p:ext uri="{BB962C8B-B14F-4D97-AF65-F5344CB8AC3E}">
        <p14:creationId xmlns:p14="http://schemas.microsoft.com/office/powerpoint/2010/main" val="371768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21</a:t>
            </a:fld>
            <a:endParaRPr lang="en-US" altLang="en-US" dirty="0"/>
          </a:p>
        </p:txBody>
      </p:sp>
    </p:spTree>
    <p:extLst>
      <p:ext uri="{BB962C8B-B14F-4D97-AF65-F5344CB8AC3E}">
        <p14:creationId xmlns:p14="http://schemas.microsoft.com/office/powerpoint/2010/main" val="368866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22</a:t>
            </a:fld>
            <a:endParaRPr lang="en-US" altLang="en-US" dirty="0"/>
          </a:p>
        </p:txBody>
      </p:sp>
    </p:spTree>
    <p:extLst>
      <p:ext uri="{BB962C8B-B14F-4D97-AF65-F5344CB8AC3E}">
        <p14:creationId xmlns:p14="http://schemas.microsoft.com/office/powerpoint/2010/main" val="70526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0">
              <a:buSzPct val="85000"/>
              <a:buFont typeface="Wingdings" panose="05000000000000000000" pitchFamily="2" charset="2"/>
              <a:buNone/>
            </a:pPr>
            <a:r>
              <a:rPr lang="en-US" dirty="0">
                <a:solidFill>
                  <a:prstClr val="black"/>
                </a:solidFill>
                <a:cs typeface="Helvetica" panose="020B0604020202020204" pitchFamily="34" charset="0"/>
              </a:rPr>
              <a:t>Also helps to:</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1F5142B-6F33-4B55-BF98-776DDAE30A3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7115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BC257B-9DDA-4AA5-8BC5-C1554F3521C0}" type="slidenum">
              <a:rPr lang="en-US" smtClean="0"/>
              <a:pPr>
                <a:defRPr/>
              </a:pPr>
              <a:t>23</a:t>
            </a:fld>
            <a:endParaRPr lang="en-US" dirty="0"/>
          </a:p>
        </p:txBody>
      </p:sp>
    </p:spTree>
    <p:extLst>
      <p:ext uri="{BB962C8B-B14F-4D97-AF65-F5344CB8AC3E}">
        <p14:creationId xmlns:p14="http://schemas.microsoft.com/office/powerpoint/2010/main" val="1503970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FY16 was for the 64 Express.  The remaining grant agreements were not signed until FY17.</a:t>
            </a:r>
          </a:p>
          <a:p>
            <a:endParaRPr lang="en-US" sz="120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24</a:t>
            </a:fld>
            <a:endParaRPr lang="en-US" altLang="en-US" dirty="0"/>
          </a:p>
        </p:txBody>
      </p:sp>
    </p:spTree>
    <p:extLst>
      <p:ext uri="{BB962C8B-B14F-4D97-AF65-F5344CB8AC3E}">
        <p14:creationId xmlns:p14="http://schemas.microsoft.com/office/powerpoint/2010/main" val="329620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2" indent="-342900" algn="l">
              <a:spcBef>
                <a:spcPts val="0"/>
              </a:spcBef>
              <a:spcAft>
                <a:spcPts val="600"/>
              </a:spcAft>
            </a:pPr>
            <a:endParaRPr lang="en-US" sz="1600" baseline="0" dirty="0">
              <a:latin typeface="Helvetica" pitchFamily="34" charset="0"/>
            </a:endParaRPr>
          </a:p>
          <a:p>
            <a:pPr marL="342900" lvl="2" indent="-342900">
              <a:spcBef>
                <a:spcPts val="0"/>
              </a:spcBef>
              <a:spcAft>
                <a:spcPts val="600"/>
              </a:spcAft>
            </a:pPr>
            <a:endParaRPr lang="en-US" sz="1600" dirty="0">
              <a:latin typeface="Helvetica"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25</a:t>
            </a:fld>
            <a:endParaRPr lang="en-US" altLang="en-US" dirty="0"/>
          </a:p>
        </p:txBody>
      </p:sp>
    </p:spTree>
    <p:extLst>
      <p:ext uri="{BB962C8B-B14F-4D97-AF65-F5344CB8AC3E}">
        <p14:creationId xmlns:p14="http://schemas.microsoft.com/office/powerpoint/2010/main" val="4102985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2" indent="-342900" algn="l">
              <a:spcBef>
                <a:spcPts val="0"/>
              </a:spcBef>
              <a:spcAft>
                <a:spcPts val="600"/>
              </a:spcAft>
            </a:pPr>
            <a:endParaRPr lang="en-US" sz="1600" baseline="0" dirty="0">
              <a:latin typeface="Helvetica" pitchFamily="34" charset="0"/>
            </a:endParaRPr>
          </a:p>
          <a:p>
            <a:pPr marL="342900" lvl="2" indent="-342900">
              <a:spcBef>
                <a:spcPts val="0"/>
              </a:spcBef>
              <a:spcAft>
                <a:spcPts val="600"/>
              </a:spcAft>
            </a:pPr>
            <a:endParaRPr lang="en-US" sz="1600" dirty="0">
              <a:latin typeface="Helvetica"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78FD2-ED23-48C5-9AA3-BAB78CA57364}" type="slidenum">
              <a:rPr lang="en-US" altLang="en-US"/>
              <a:pPr fontAlgn="base">
                <a:spcBef>
                  <a:spcPct val="0"/>
                </a:spcBef>
                <a:spcAft>
                  <a:spcPct val="0"/>
                </a:spcAft>
              </a:pPr>
              <a:t>27</a:t>
            </a:fld>
            <a:endParaRPr lang="en-US" altLang="en-US" dirty="0"/>
          </a:p>
        </p:txBody>
      </p:sp>
    </p:spTree>
    <p:extLst>
      <p:ext uri="{BB962C8B-B14F-4D97-AF65-F5344CB8AC3E}">
        <p14:creationId xmlns:p14="http://schemas.microsoft.com/office/powerpoint/2010/main" val="243525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This information is provided as background information only.  Each grant funding cycle generates a Notice of Funding Opportunity (NOFO) that includes specific grant application requirements and grant review criteria.  Requirements and review criteria may change from year to year.  The applicable NOFO should be the reference document for grant preparation and submittal.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B697BF-F6C5-42F3-96C2-29BEC4797614}" type="slidenum">
              <a:rPr lang="en-US" smtClean="0"/>
              <a:pPr/>
              <a:t>5</a:t>
            </a:fld>
            <a:endParaRPr lang="en-US" dirty="0"/>
          </a:p>
        </p:txBody>
      </p:sp>
    </p:spTree>
    <p:extLst>
      <p:ext uri="{BB962C8B-B14F-4D97-AF65-F5344CB8AC3E}">
        <p14:creationId xmlns:p14="http://schemas.microsoft.com/office/powerpoint/2010/main" val="231371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r>
              <a:rPr b="1" dirty="0"/>
              <a:t>Transportation Infrastructure Finance and Innovation Act (TIFIA)</a:t>
            </a:r>
            <a:r>
              <a:rPr dirty="0"/>
              <a:t> credit assistance can help advance qualified projects that otherwise might be delayed or deferred because of size, complexity, or uncertainty over the timing of revenues.  TIFIA loans offer flexible repayment terms including a maximum term of 35 years from substantial project completion, repayments starting up to five years after substantial project completion, and interest rates equivalent to Treasury rates.  The amount of TIFIA credit assistance generally may not exceed 33% of total eligible project costs.  Many surface transportation projects - highway, transit, railroad, intermodal freight, and port access - are eligible for assistance.  Intermodal projects within port boundaries are eligible to apply for TIFIA, including for project elements such as dock structures, cranes and equipment, crane rail infrastructure, and gate facilities, among others.</a:t>
            </a:r>
          </a:p>
          <a:p>
            <a:endParaRPr dirty="0"/>
          </a:p>
          <a:p>
            <a:r>
              <a:rPr dirty="0"/>
              <a:t>The </a:t>
            </a:r>
            <a:r>
              <a:rPr b="1" dirty="0"/>
              <a:t>Railroad Rehabilitation &amp; Improvement Financing (RRIF)</a:t>
            </a:r>
            <a:r>
              <a:rPr dirty="0"/>
              <a:t> program provides direct loans and loan guarantees up to $35 billion to finance development of railroad infrastructure - $7 billion is reserved for non-Class I freight railroads.  Direct loans can fund up to 100% of a railroad project.  Rail projects within the boundaries of a port are eligible to apply for assistance.</a:t>
            </a:r>
          </a:p>
          <a:p>
            <a:endParaRPr dirty="0"/>
          </a:p>
          <a:p>
            <a:r>
              <a:rPr b="1" dirty="0"/>
              <a:t>Private Activity Bonds (PABs)</a:t>
            </a:r>
            <a:r>
              <a:rPr dirty="0"/>
              <a:t> allow for privately developed infrastructure to take advantage of tax-exempt financing issued through a public conduit.  Ports can take advantage of PABs for the purposes of constructing “Docks and Wharves” which are not subject to any volume caps.  The USDOT is responsible for allocating up to $15 billion in PAB authority for Qualified Highway or Surface Freight Transfer Facilities, which may be used to support other types of port infrastructure.</a:t>
            </a:r>
          </a:p>
          <a:p>
            <a:endParaRPr dirty="0"/>
          </a:p>
          <a:p>
            <a:r>
              <a:rPr dirty="0"/>
              <a:t>The </a:t>
            </a:r>
            <a:r>
              <a:rPr b="1" dirty="0"/>
              <a:t>Federal Ship Financing Program (commonly referred to as “Title XI”)</a:t>
            </a:r>
            <a:r>
              <a:rPr dirty="0"/>
              <a:t> promotes U.S. Merchant Marine fleet and U.S. shipyard growth and modernization. Through long term debt repayment guarantees, the Program encourages U.S. </a:t>
            </a:r>
            <a:r>
              <a:rPr dirty="0" err="1"/>
              <a:t>shipowners</a:t>
            </a:r>
            <a:r>
              <a:rPr dirty="0"/>
              <a:t> to obtain new vessels from U. S. shipyards cost effectively. It also assists U.S. shipyards with modernizing their facilities for building and repairing vessels. The repayment term allowed under the program generally is much longer and the interest rates are lower than those available from the commercial lending market because the obligations guaranteed by the U.S. Government.</a:t>
            </a:r>
          </a:p>
          <a:p>
            <a:pPr lvl="1" indent="465887"/>
            <a:r>
              <a:rPr dirty="0"/>
              <a:t>Repayment periods up to 25 years;</a:t>
            </a:r>
          </a:p>
          <a:p>
            <a:pPr lvl="1" indent="465887"/>
            <a:r>
              <a:rPr dirty="0"/>
              <a:t>Interest rates comparable to U.S. Treasury rate for comparable-term securities;</a:t>
            </a:r>
          </a:p>
          <a:p>
            <a:pPr lvl="1" indent="465887"/>
            <a:r>
              <a:rPr dirty="0"/>
              <a:t>Up to 87.5 percent financing;</a:t>
            </a:r>
          </a:p>
          <a:p>
            <a:endParaRPr dirty="0"/>
          </a:p>
          <a:p>
            <a:r>
              <a:rPr dirty="0"/>
              <a:t>The </a:t>
            </a:r>
            <a:r>
              <a:rPr b="1" dirty="0"/>
              <a:t>Construction Reserve Fund (CRF)</a:t>
            </a:r>
            <a:r>
              <a:rPr dirty="0"/>
              <a:t>, authorized by 46 U.S.C. Chapter 533 (the Act), is a financial assistance program which provides tax deferral benefits to U.S.-flag operators. Eligible parties can defer the gain attributable to the sale or loss of a vessel, provided the proceeds are used to expand or modernize the U.S. merchant fleet. The primary purpose of the CRF is to promote the construction, reconstruction, reconditioning, or acquisition of merchant vessels which are necessary for national defense and to the development of U.S. commerce.</a:t>
            </a:r>
          </a:p>
          <a:p>
            <a:endParaRPr dirty="0"/>
          </a:p>
          <a:p>
            <a:r>
              <a:rPr dirty="0"/>
              <a:t>The </a:t>
            </a:r>
            <a:r>
              <a:rPr b="1" dirty="0"/>
              <a:t>Capital Construction Fund (CCF)</a:t>
            </a:r>
            <a:r>
              <a:rPr dirty="0"/>
              <a:t> program was created to assist owners and operators of United States-flag vessels in accumulating the large amounts of capital necessary for the modernization and expansion of the U.S. merchant marine. The program encourages construction, reconstruction, or acquisition of vessels through the deferment of Federal income taxes on certain deposits of money or other property placed into a CCF.</a:t>
            </a:r>
          </a:p>
          <a:p>
            <a:endParaRPr dirty="0"/>
          </a:p>
          <a:p>
            <a:r>
              <a:rPr b="1" dirty="0"/>
              <a:t>Port Conveyance Program</a:t>
            </a:r>
            <a:r>
              <a:rPr dirty="0"/>
              <a:t> - Agencies and departments of the federal government may find that they own property that they no longer require due to programmatic changes, relocation of resources or other operational changes. The Federal Property and Administrative Services Act of 1949, as amended, provides for the disposal of excess real property to other executive agencies that have a need for the property, or, if there is no such need, for disposal as surplus property. Excess military installations are usually disposed of as a part of the Defense Base Closure and Realignment Act of 1990.</a:t>
            </a:r>
          </a:p>
          <a:p>
            <a:r>
              <a:rPr dirty="0"/>
              <a:t>The Secretary of Transportation was given the authority to develop a program to benefit the public by conveying excess real property to states and local governments. As a result, the Maritime Administration developed the Port Conveyance Program in order to convey excess Federal property for the purposes of port development, port expansion and operation of port facilities. Conveyances involve no monetary consideration provided the property is used and maintained in perpetuity as a port facility.</a:t>
            </a:r>
          </a:p>
          <a:p>
            <a:r>
              <a:rPr dirty="0"/>
              <a:t>The first conveyance transfer was to the </a:t>
            </a:r>
            <a:r>
              <a:rPr u="sng" dirty="0">
                <a:solidFill>
                  <a:srgbClr val="0000FF"/>
                </a:solidFill>
                <a:uFill>
                  <a:solidFill>
                    <a:srgbClr val="0000FF"/>
                  </a:solidFill>
                </a:uFill>
                <a:hlinkClick r:id="rId3"/>
              </a:rPr>
              <a:t>Port of Benton</a:t>
            </a:r>
            <a:r>
              <a:rPr dirty="0"/>
              <a:t>, Richland, Washington in September of 1996. Since the program’s inception, the Maritime Administration has conveyed nearly two thousand seven hundred acres to state and local governments in support of port facilities.</a:t>
            </a:r>
          </a:p>
        </p:txBody>
      </p:sp>
    </p:spTree>
    <p:extLst>
      <p:ext uri="{BB962C8B-B14F-4D97-AF65-F5344CB8AC3E}">
        <p14:creationId xmlns:p14="http://schemas.microsoft.com/office/powerpoint/2010/main" val="62825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MARAD’s programs promote the use of waterborne transportation and its seamless integration with other segments of the transportation system through and over our Nation’s ports and waterways.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MARAD is a leader in defining the critical challenges in port operations that could be addressed by better connectivity between waterways, ports, terminals, trucks, rail and the regional surface transportation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Port innovation is trending towards an increased use of technology to improve efficiency and safety.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MARAD is engaged in a multi-year research program that seeks to achieve two primary goals: 1) To identify opportunities to conduct research that addresses critical freight movement and intelligent transportation system (ITS) infrastructure gaps, and 2) to identify opportunities for pilot projects and programs to be deployed including technology transfer.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(RFI ON HOLD) To inform this research effort MARAD is completing an RFI requesting information from its stakeholders on the potential challenges and impacts of integrating automated vehicles into port environments.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MARAD,</a:t>
            </a:r>
            <a:r>
              <a:rPr lang="en-US" sz="1200" kern="1200" baseline="0" dirty="0">
                <a:solidFill>
                  <a:schemeClr val="tx1"/>
                </a:solidFill>
                <a:effectLst/>
                <a:latin typeface="+mn-lt"/>
                <a:ea typeface="+mn-ea"/>
                <a:cs typeface="+mn-cs"/>
              </a:rPr>
              <a:t> </a:t>
            </a:r>
            <a:r>
              <a:rPr lang="en-US" dirty="0"/>
              <a:t>in conjunction with intelligent transportation systems (ITS) research programs, </a:t>
            </a:r>
            <a:r>
              <a:rPr lang="en-US" sz="1200" kern="1200" dirty="0">
                <a:solidFill>
                  <a:schemeClr val="tx1"/>
                </a:solidFill>
                <a:effectLst/>
                <a:latin typeface="+mn-lt"/>
                <a:ea typeface="+mn-ea"/>
                <a:cs typeface="+mn-cs"/>
              </a:rPr>
              <a:t>seeks to increase cargo velocity at ports through minimizing queue time, minimizing processing time, maximizing load matching for arriving and departing trucks and rail cars, reducing landside congestion through greater use of inland ports and terminals, increasing safety, and advancing the overall efficiency of modal staging activities.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Automation, including automated vehicles, trains and equipment, is increasingly being tested and introduced into the transportation system including at ports where the various modes including waterways, rail and truck intersect to create the hub of freight transfer in global supply chains.</a:t>
            </a:r>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B697BF-F6C5-42F3-96C2-29BEC479761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8693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ITS MARAD Program is a joint USDOT initiative, co-led by the ITS JPO (Intelligent Transportation Systems Joint Program Office) and MARAD with modal participation from FHWA and FMCSA. The goal of the Program is to use ITS to improve the performance of maritime ports and terminals along with the larger freight network.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completed the Business Case Assessment project in October 2017. The team conducted outreach with stakeholders, and developed a portfolio of business case assessments for four candidate ITS solutions.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is continuing to work on identifying a portfolio of projects that agencies, including port authorities, can implement through ATCMTD (Advanced Transportation and Congestion Management Technologies Deployment) and other grants to address port and freight-related challenges.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is working toward a long-term outcome of field operational testing of the technology solutions, one of which may include automated truck queuing at ports.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is working with relevant maritime stakeholders on ensuring effective technology transfer activities of the completed products and tools, and is developing plans for future evaluation activities.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ITS initiatives related to ports include the following:</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Initiative name:  Truck Staging Study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of Initiative:  To create a best practice truck staging report integrating Intelligent Transportation System (ITS) technologies into drayage and other port truck movements.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 Explanation: Working with the USDOT ITS Joint Program Office, MARAD has completed a report outlining the current state of the practice in truck staging and will create a best practice report.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Included with this initiative is a feasibility study for autonomous trucks utilization within a port environment.  The overall initiative has an anticipated completion date in early 2019.</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Initiative name:  Port Planning &amp; Investment Toolkit ITS Module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of Initiative:  Knowledge transfer of ITS Technologies into the port environment.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 Explanation: Working with the ITS JPO and the American Association of Port Authorities, MARAD is creating a module to add to the Port Planning &amp; Investment Toolkit. The objective of the new module is to assist ports in the planning, feasibility,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funding, and deployment of ITS applications. The ITS module for the Toolkit has an anticipated completion date in early 2019.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(ON HOLD) Initiative Name:  Formal Request for Comments/Information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MARAD is in the process of creating a Formal Request for Comments/Information, seeking information directly from the public and stakeholders to better understand MARAD’s role in automation and inform future agency research and activities.  Although MARAD seeks comments and relevant information and data on all issues related to the development and continued implementation of automated port systems and technologies, MARAD specifically requests comment and data in response to approximately 25 questions:</a:t>
            </a: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General Questions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How does the port industry currently define ‘‘autonomous operations’’?  Would it be helpful to develop automated port taxonomy (i.e. a system of standards to clarify and define different levels of automation in ports)?  What, if any, efforts are already under way to develop such port automation taxonomy?  Should MARAD embrace any existing and defined levels of automation in the maritime industry or other transportation modes? </a:t>
            </a:r>
          </a:p>
          <a:p>
            <a:r>
              <a:rPr lang="en-US" sz="1200" kern="1200" dirty="0">
                <a:solidFill>
                  <a:schemeClr val="tx1"/>
                </a:solidFill>
                <a:effectLst/>
                <a:latin typeface="+mn-lt"/>
                <a:ea typeface="+mn-ea"/>
                <a:cs typeface="+mn-cs"/>
              </a:rPr>
              <a:t>2.  To what extent do ports plan to automate operations?  And if so, when (range of time is acceptable)?  Do ports plan to implement fully autonomous vehicles, rail and equipment (i.e. vehicles, rail and equipment capable of sensing their environments and operating without human input)?  If so, for what types of operations?</a:t>
            </a:r>
          </a:p>
          <a:p>
            <a:r>
              <a:rPr lang="en-US" sz="1200" kern="1200" dirty="0">
                <a:solidFill>
                  <a:schemeClr val="tx1"/>
                </a:solidFill>
                <a:effectLst/>
                <a:latin typeface="+mn-lt"/>
                <a:ea typeface="+mn-ea"/>
                <a:cs typeface="+mn-cs"/>
              </a:rPr>
              <a:t>3.  How do commenters envision the path to wide-scale development and implementation of autonomous port operations (or operations increasingly reliant on automated transportation systems or technologies)? What is the potential timeframe for technology prototype availability for testing and for deployment of such technologies?</a:t>
            </a:r>
          </a:p>
          <a:p>
            <a:r>
              <a:rPr lang="en-US" sz="1200" kern="1200" dirty="0">
                <a:solidFill>
                  <a:schemeClr val="tx1"/>
                </a:solidFill>
                <a:effectLst/>
                <a:latin typeface="+mn-lt"/>
                <a:ea typeface="+mn-ea"/>
                <a:cs typeface="+mn-cs"/>
              </a:rPr>
              <a:t>4.  What limitations and/or risks (e.g. practical, economic, safety, or other) are already known or anticipated in implementing these types of technologies? How should the port industry anticipate addressing these limitations and/or risks, and what efforts are currently underway to address them? Are any mitigating efforts expected in the future and what is the timeline for such efforts?</a:t>
            </a:r>
          </a:p>
          <a:p>
            <a:r>
              <a:rPr lang="en-US" sz="1200" kern="1200" dirty="0">
                <a:solidFill>
                  <a:schemeClr val="tx1"/>
                </a:solidFill>
                <a:effectLst/>
                <a:latin typeface="+mn-lt"/>
                <a:ea typeface="+mn-ea"/>
                <a:cs typeface="+mn-cs"/>
              </a:rPr>
              <a:t>5.  What benefits and efficiencies (e.g. practical, economic, safety, or other) do commenters anticipate that ports will be able to achieve by implementing these technologies?</a:t>
            </a:r>
          </a:p>
          <a:p>
            <a:r>
              <a:rPr lang="en-US" sz="1200" kern="1200" dirty="0">
                <a:solidFill>
                  <a:schemeClr val="tx1"/>
                </a:solidFill>
                <a:effectLst/>
                <a:latin typeface="+mn-lt"/>
                <a:ea typeface="+mn-ea"/>
                <a:cs typeface="+mn-cs"/>
              </a:rPr>
              <a:t>6.  What societal benefits if any, could be expected to result from the adoption of these technologies (e.g. environmental, or noise reduction)?  What societal disadvantages could occur?</a:t>
            </a:r>
          </a:p>
          <a:p>
            <a:r>
              <a:rPr lang="en-US" sz="1200" kern="1200" dirty="0">
                <a:solidFill>
                  <a:schemeClr val="tx1"/>
                </a:solidFill>
                <a:effectLst/>
                <a:latin typeface="+mn-lt"/>
                <a:ea typeface="+mn-ea"/>
                <a:cs typeface="+mn-cs"/>
              </a:rPr>
              <a:t>7.  What, if anything, is needed from other port industry participants (e.g. port equipment and infrastructure suppliers, manufacturers, maintainers) to support ports’ automation efforts and ability to interact with autonomous vehicles, trains and equipment?</a:t>
            </a:r>
          </a:p>
          <a:p>
            <a:r>
              <a:rPr lang="en-US" sz="1200" kern="1200" dirty="0">
                <a:solidFill>
                  <a:schemeClr val="tx1"/>
                </a:solidFill>
                <a:effectLst/>
                <a:latin typeface="+mn-lt"/>
                <a:ea typeface="+mn-ea"/>
                <a:cs typeface="+mn-cs"/>
              </a:rPr>
              <a:t>8.  How does the state of automation of U.S. port operations (including the various modes of automated transportation traversing a port including vehicles, trains and equipment) compare to that of ports in other countries?  What can be learned from automation employed or under development in other countries? What are the unique characteristics of U.S. port operations and/or infrastructure as compared to ports in other countries that may affect the wide-scale automation of port operations in this country?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also have questions related to the following topics:</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Safety and/or Security Issues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Infrastructure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Workforce Viability</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Legal/Regulatory Issues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Opportunities for Joint Government/Industry Cooperation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hope to have this Request out to the public and our stakeholders in Autumn 2018.</a:t>
            </a:r>
            <a:endParaRPr lang="en-US" sz="1200" dirty="0"/>
          </a:p>
          <a:p>
            <a:endParaRPr lang="en-US" sz="1200" dirty="0"/>
          </a:p>
          <a:p>
            <a:r>
              <a:rPr lang="en-US" sz="1200" b="1" u="sng" kern="1200" dirty="0">
                <a:solidFill>
                  <a:schemeClr val="tx1"/>
                </a:solidFill>
                <a:effectLst/>
                <a:latin typeface="+mn-lt"/>
                <a:ea typeface="+mn-ea"/>
                <a:cs typeface="+mn-cs"/>
              </a:rPr>
              <a:t>Initiative name:  Port Autonomous/Connected Drayage Truck Development and Testing</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of Initiative:  Demonstration of autonomous/connected vehicles in a port environment in a multi-year phased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 Explanation: Working with the ITS JPO,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FMCSA and FHWA, demonstrate connected vehicles and autonomous vehicle technology applications with loading and unloading of chassis and containers, CBP inspection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passage,</a:t>
            </a:r>
            <a:r>
              <a:rPr lang="en-US" sz="1200" kern="1200" baseline="0" dirty="0">
                <a:solidFill>
                  <a:schemeClr val="tx1"/>
                </a:solidFill>
                <a:effectLst/>
                <a:latin typeface="+mn-lt"/>
                <a:ea typeface="+mn-ea"/>
                <a:cs typeface="+mn-cs"/>
              </a:rPr>
              <a:t> gate passage, and short-haul drayage</a:t>
            </a:r>
            <a:r>
              <a:rPr lang="en-US" sz="1200" b="1"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project objective is to f</a:t>
            </a:r>
            <a:r>
              <a:rPr lang="en-US" sz="1200" kern="1200" dirty="0">
                <a:solidFill>
                  <a:schemeClr val="tx1"/>
                </a:solidFill>
                <a:effectLst/>
                <a:latin typeface="+mn-lt"/>
                <a:ea typeface="+mn-ea"/>
                <a:cs typeface="+mn-cs"/>
              </a:rPr>
              <a:t>urther the technology implementation in our nation’s ports to accelerate the adaption of the technologies available,</a:t>
            </a:r>
            <a:r>
              <a:rPr lang="en-US" sz="1200" kern="1200" baseline="0" dirty="0">
                <a:solidFill>
                  <a:schemeClr val="tx1"/>
                </a:solidFill>
                <a:effectLst/>
                <a:latin typeface="+mn-lt"/>
                <a:ea typeface="+mn-ea"/>
                <a:cs typeface="+mn-cs"/>
              </a:rPr>
              <a:t> and to s</a:t>
            </a:r>
            <a:r>
              <a:rPr lang="en-US" sz="1200" kern="1200" dirty="0">
                <a:solidFill>
                  <a:schemeClr val="tx1"/>
                </a:solidFill>
                <a:effectLst/>
                <a:latin typeface="+mn-lt"/>
                <a:ea typeface="+mn-ea"/>
                <a:cs typeface="+mn-cs"/>
              </a:rPr>
              <a:t>how a positive cost/benefit of automated truck movement in queues at ports and staging areas or warehouses. </a:t>
            </a:r>
            <a:r>
              <a:rPr lang="en-US" sz="1200" i="0" u="none" kern="1200" dirty="0">
                <a:solidFill>
                  <a:schemeClr val="tx1"/>
                </a:solidFill>
                <a:effectLst/>
                <a:latin typeface="+mn-lt"/>
                <a:ea typeface="+mn-ea"/>
                <a:cs typeface="+mn-cs"/>
              </a:rPr>
              <a:t>Phase I</a:t>
            </a:r>
            <a:r>
              <a:rPr lang="en-US" sz="1200" i="0" u="none" kern="1200" baseline="0" dirty="0">
                <a:solidFill>
                  <a:schemeClr val="tx1"/>
                </a:solidFill>
                <a:effectLst/>
                <a:latin typeface="+mn-lt"/>
                <a:ea typeface="+mn-ea"/>
                <a:cs typeface="+mn-cs"/>
              </a:rPr>
              <a:t> at</a:t>
            </a:r>
            <a:r>
              <a:rPr lang="en-US" sz="1200" i="0" u="none" kern="1200" dirty="0">
                <a:solidFill>
                  <a:schemeClr val="tx1"/>
                </a:solidFill>
                <a:effectLst/>
                <a:latin typeface="+mn-lt"/>
                <a:ea typeface="+mn-ea"/>
                <a:cs typeface="+mn-cs"/>
              </a:rPr>
              <a:t> Aberdeen Proving Ground (FY 2019). Phase II at</a:t>
            </a:r>
            <a:r>
              <a:rPr lang="en-US" sz="1200" i="0" u="none" kern="1200" baseline="0" dirty="0">
                <a:solidFill>
                  <a:schemeClr val="tx1"/>
                </a:solidFill>
                <a:effectLst/>
                <a:latin typeface="+mn-lt"/>
                <a:ea typeface="+mn-ea"/>
                <a:cs typeface="+mn-cs"/>
              </a:rPr>
              <a:t> a </a:t>
            </a:r>
            <a:r>
              <a:rPr lang="en-US" sz="1200" i="0" u="none" kern="1200" dirty="0">
                <a:solidFill>
                  <a:schemeClr val="tx1"/>
                </a:solidFill>
                <a:effectLst/>
                <a:latin typeface="+mn-lt"/>
                <a:ea typeface="+mn-ea"/>
                <a:cs typeface="+mn-cs"/>
              </a:rPr>
              <a:t>port terminal (FY 2020).</a:t>
            </a:r>
          </a:p>
          <a:p>
            <a:endParaRPr lang="en-US"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B697BF-F6C5-42F3-96C2-29BEC479761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8820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EBCA27F-76C4-46F8-85CC-C6D8C5B4F027}"/>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FDB4FEBD-3CFF-4EC2-A473-479296542284}"/>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C188540E-DC74-4891-B522-18DD76FF5C9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41" indent="-285708">
              <a:defRPr>
                <a:solidFill>
                  <a:schemeClr val="tx1"/>
                </a:solidFill>
                <a:latin typeface="Arial" panose="020B0604020202020204" pitchFamily="34" charset="0"/>
              </a:defRPr>
            </a:lvl2pPr>
            <a:lvl3pPr marL="1142833" indent="-228567">
              <a:defRPr>
                <a:solidFill>
                  <a:schemeClr val="tx1"/>
                </a:solidFill>
                <a:latin typeface="Arial" panose="020B0604020202020204" pitchFamily="34" charset="0"/>
              </a:defRPr>
            </a:lvl3pPr>
            <a:lvl4pPr marL="1599965" indent="-228567">
              <a:defRPr>
                <a:solidFill>
                  <a:schemeClr val="tx1"/>
                </a:solidFill>
                <a:latin typeface="Arial" panose="020B0604020202020204" pitchFamily="34" charset="0"/>
              </a:defRPr>
            </a:lvl4pPr>
            <a:lvl5pPr marL="2057099" indent="-228567">
              <a:defRPr>
                <a:solidFill>
                  <a:schemeClr val="tx1"/>
                </a:solidFill>
                <a:latin typeface="Arial" panose="020B0604020202020204" pitchFamily="34" charset="0"/>
              </a:defRPr>
            </a:lvl5pPr>
            <a:lvl6pPr marL="2514232" indent="-228567" eaLnBrk="0" fontAlgn="base" hangingPunct="0">
              <a:spcBef>
                <a:spcPct val="0"/>
              </a:spcBef>
              <a:spcAft>
                <a:spcPct val="0"/>
              </a:spcAft>
              <a:defRPr>
                <a:solidFill>
                  <a:schemeClr val="tx1"/>
                </a:solidFill>
                <a:latin typeface="Arial" panose="020B0604020202020204" pitchFamily="34" charset="0"/>
              </a:defRPr>
            </a:lvl6pPr>
            <a:lvl7pPr marL="2971364" indent="-228567" eaLnBrk="0" fontAlgn="base" hangingPunct="0">
              <a:spcBef>
                <a:spcPct val="0"/>
              </a:spcBef>
              <a:spcAft>
                <a:spcPct val="0"/>
              </a:spcAft>
              <a:defRPr>
                <a:solidFill>
                  <a:schemeClr val="tx1"/>
                </a:solidFill>
                <a:latin typeface="Arial" panose="020B0604020202020204" pitchFamily="34" charset="0"/>
              </a:defRPr>
            </a:lvl7pPr>
            <a:lvl8pPr marL="3428498" indent="-228567" eaLnBrk="0" fontAlgn="base" hangingPunct="0">
              <a:spcBef>
                <a:spcPct val="0"/>
              </a:spcBef>
              <a:spcAft>
                <a:spcPct val="0"/>
              </a:spcAft>
              <a:defRPr>
                <a:solidFill>
                  <a:schemeClr val="tx1"/>
                </a:solidFill>
                <a:latin typeface="Arial" panose="020B0604020202020204" pitchFamily="34" charset="0"/>
              </a:defRPr>
            </a:lvl8pPr>
            <a:lvl9pPr marL="3885630" indent="-228567"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65E6B9C-3464-4588-9593-C4844A04D741}"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35513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EBCA27F-76C4-46F8-85CC-C6D8C5B4F027}"/>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FDB4FEBD-3CFF-4EC2-A473-479296542284}"/>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C188540E-DC74-4891-B522-18DD76FF5C9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41" indent="-285708">
              <a:defRPr>
                <a:solidFill>
                  <a:schemeClr val="tx1"/>
                </a:solidFill>
                <a:latin typeface="Arial" panose="020B0604020202020204" pitchFamily="34" charset="0"/>
              </a:defRPr>
            </a:lvl2pPr>
            <a:lvl3pPr marL="1142833" indent="-228567">
              <a:defRPr>
                <a:solidFill>
                  <a:schemeClr val="tx1"/>
                </a:solidFill>
                <a:latin typeface="Arial" panose="020B0604020202020204" pitchFamily="34" charset="0"/>
              </a:defRPr>
            </a:lvl3pPr>
            <a:lvl4pPr marL="1599965" indent="-228567">
              <a:defRPr>
                <a:solidFill>
                  <a:schemeClr val="tx1"/>
                </a:solidFill>
                <a:latin typeface="Arial" panose="020B0604020202020204" pitchFamily="34" charset="0"/>
              </a:defRPr>
            </a:lvl4pPr>
            <a:lvl5pPr marL="2057099" indent="-228567">
              <a:defRPr>
                <a:solidFill>
                  <a:schemeClr val="tx1"/>
                </a:solidFill>
                <a:latin typeface="Arial" panose="020B0604020202020204" pitchFamily="34" charset="0"/>
              </a:defRPr>
            </a:lvl5pPr>
            <a:lvl6pPr marL="2514232" indent="-228567" eaLnBrk="0" fontAlgn="base" hangingPunct="0">
              <a:spcBef>
                <a:spcPct val="0"/>
              </a:spcBef>
              <a:spcAft>
                <a:spcPct val="0"/>
              </a:spcAft>
              <a:defRPr>
                <a:solidFill>
                  <a:schemeClr val="tx1"/>
                </a:solidFill>
                <a:latin typeface="Arial" panose="020B0604020202020204" pitchFamily="34" charset="0"/>
              </a:defRPr>
            </a:lvl6pPr>
            <a:lvl7pPr marL="2971364" indent="-228567" eaLnBrk="0" fontAlgn="base" hangingPunct="0">
              <a:spcBef>
                <a:spcPct val="0"/>
              </a:spcBef>
              <a:spcAft>
                <a:spcPct val="0"/>
              </a:spcAft>
              <a:defRPr>
                <a:solidFill>
                  <a:schemeClr val="tx1"/>
                </a:solidFill>
                <a:latin typeface="Arial" panose="020B0604020202020204" pitchFamily="34" charset="0"/>
              </a:defRPr>
            </a:lvl7pPr>
            <a:lvl8pPr marL="3428498" indent="-228567" eaLnBrk="0" fontAlgn="base" hangingPunct="0">
              <a:spcBef>
                <a:spcPct val="0"/>
              </a:spcBef>
              <a:spcAft>
                <a:spcPct val="0"/>
              </a:spcAft>
              <a:defRPr>
                <a:solidFill>
                  <a:schemeClr val="tx1"/>
                </a:solidFill>
                <a:latin typeface="Arial" panose="020B0604020202020204" pitchFamily="34" charset="0"/>
              </a:defRPr>
            </a:lvl8pPr>
            <a:lvl9pPr marL="3885630" indent="-228567"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65E6B9C-3464-4588-9593-C4844A04D741}"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11348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000066"/>
                </a:solidFill>
                <a:latin typeface="Times New Roman" panose="02020603050405020304" pitchFamily="18" charset="0"/>
                <a:cs typeface="Times New Roman" panose="02020603050405020304" pitchFamily="18" charset="0"/>
              </a:rPr>
              <a:t>The FY 2016 funding apportioned to each State is listed here:  </a:t>
            </a:r>
          </a:p>
          <a:p>
            <a:endParaRPr lang="en-US" sz="1200" i="1" dirty="0">
              <a:solidFill>
                <a:srgbClr val="000066"/>
              </a:solidFill>
              <a:latin typeface="Times New Roman" panose="02020603050405020304" pitchFamily="18" charset="0"/>
              <a:cs typeface="Times New Roman" panose="02020603050405020304" pitchFamily="18" charset="0"/>
            </a:endParaRPr>
          </a:p>
          <a:p>
            <a:r>
              <a:rPr lang="en-US" sz="1200" i="1" dirty="0">
                <a:solidFill>
                  <a:srgbClr val="000066"/>
                </a:solidFill>
                <a:latin typeface="Times New Roman" panose="02020603050405020304" pitchFamily="18" charset="0"/>
                <a:cs typeface="Times New Roman" panose="02020603050405020304" pitchFamily="18" charset="0"/>
              </a:rPr>
              <a:t>http://www.fhwa.dot.gov/legsregs/directives/notices/n4510802/n4510802_t1.cfm</a:t>
            </a:r>
          </a:p>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6170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C746603-D444-446F-8DC1-395E4FC23CA7}" type="datetimeFigureOut">
              <a:rPr lang="en-US"/>
              <a:pPr>
                <a:defRPr/>
              </a:pPr>
              <a:t>5/20/2020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800723-A03D-4749-89E8-396900294418}" type="slidenum">
              <a:rPr lang="en-US"/>
              <a:pPr>
                <a:defRPr/>
              </a:pPr>
              <a:t>‹#›</a:t>
            </a:fld>
            <a:endParaRPr lang="en-US" dirty="0"/>
          </a:p>
        </p:txBody>
      </p:sp>
    </p:spTree>
    <p:extLst>
      <p:ext uri="{BB962C8B-B14F-4D97-AF65-F5344CB8AC3E}">
        <p14:creationId xmlns:p14="http://schemas.microsoft.com/office/powerpoint/2010/main" val="197921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146A-B0A0-4377-9644-9FC946A6A1FF}" type="datetimeFigureOut">
              <a:rPr lang="en-US"/>
              <a:pPr>
                <a:defRPr/>
              </a:pPr>
              <a:t>5/20/2020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C04FD2-33D7-498E-AB59-EBBCA8461F6A}" type="slidenum">
              <a:rPr lang="en-US"/>
              <a:pPr>
                <a:defRPr/>
              </a:pPr>
              <a:t>‹#›</a:t>
            </a:fld>
            <a:endParaRPr lang="en-US" dirty="0"/>
          </a:p>
        </p:txBody>
      </p:sp>
    </p:spTree>
    <p:extLst>
      <p:ext uri="{BB962C8B-B14F-4D97-AF65-F5344CB8AC3E}">
        <p14:creationId xmlns:p14="http://schemas.microsoft.com/office/powerpoint/2010/main" val="148091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EEE106-8DB4-40B3-857C-1F4DA28E3EC1}" type="datetimeFigureOut">
              <a:rPr lang="en-US"/>
              <a:pPr>
                <a:defRPr/>
              </a:pPr>
              <a:t>5/20/2020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F3EB93-E8D9-4CC8-A32E-64464B44FDAF}" type="slidenum">
              <a:rPr lang="en-US"/>
              <a:pPr>
                <a:defRPr/>
              </a:pPr>
              <a:t>‹#›</a:t>
            </a:fld>
            <a:endParaRPr lang="en-US" dirty="0"/>
          </a:p>
        </p:txBody>
      </p:sp>
    </p:spTree>
    <p:extLst>
      <p:ext uri="{BB962C8B-B14F-4D97-AF65-F5344CB8AC3E}">
        <p14:creationId xmlns:p14="http://schemas.microsoft.com/office/powerpoint/2010/main" val="186727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685800" y="419801"/>
            <a:ext cx="7772400" cy="578683"/>
          </a:xfrm>
          <a:prstGeom prst="rect">
            <a:avLst/>
          </a:prstGeom>
        </p:spPr>
        <p:txBody>
          <a:bodyPr/>
          <a:lstStyle>
            <a:lvl1pPr algn="l">
              <a:defRPr sz="3200" b="1" i="0">
                <a:solidFill>
                  <a:srgbClr val="163C58"/>
                </a:solidFill>
                <a:latin typeface="Gill Sans MT" panose="020B0502020104020203" pitchFamily="34" charset="0"/>
                <a:cs typeface="Gill Sans MT" panose="020B0502020104020203" pitchFamily="34" charset="0"/>
              </a:defRPr>
            </a:lvl1pPr>
          </a:lstStyle>
          <a:p>
            <a:r>
              <a:rPr lang="en-US"/>
              <a:t>EDIT TITLE</a:t>
            </a:r>
          </a:p>
        </p:txBody>
      </p:sp>
      <p:sp>
        <p:nvSpPr>
          <p:cNvPr id="17" name="Content Placeholder 16"/>
          <p:cNvSpPr>
            <a:spLocks noGrp="1"/>
          </p:cNvSpPr>
          <p:nvPr>
            <p:ph sz="quarter" idx="13"/>
          </p:nvPr>
        </p:nvSpPr>
        <p:spPr>
          <a:xfrm>
            <a:off x="685800" y="1243726"/>
            <a:ext cx="7772400" cy="4526588"/>
          </a:xfrm>
          <a:prstGeom prst="rect">
            <a:avLst/>
          </a:prstGeom>
        </p:spPr>
        <p:txBody>
          <a:bodyPr vert="horz"/>
          <a:lstStyle>
            <a:lvl1pPr marL="342891" indent="-342891">
              <a:lnSpc>
                <a:spcPct val="120000"/>
              </a:lnSpc>
              <a:buClr>
                <a:srgbClr val="1F9FAD"/>
              </a:buClr>
              <a:buSzPct val="100000"/>
              <a:buFont typeface="Arial" panose="020B0604020202020204" pitchFamily="34" charset="0"/>
              <a:buChar char="•"/>
              <a:defRPr sz="2400">
                <a:solidFill>
                  <a:schemeClr val="tx1">
                    <a:lumMod val="75000"/>
                    <a:lumOff val="25000"/>
                  </a:schemeClr>
                </a:solidFill>
                <a:latin typeface="Gill Sans MT" panose="020B0502020104020203" pitchFamily="34" charset="0"/>
                <a:cs typeface="Gill Sans MT" panose="020B0502020104020203" pitchFamily="34" charset="0"/>
              </a:defRPr>
            </a:lvl1pPr>
            <a:lvl2pPr marL="742932" indent="-285744">
              <a:lnSpc>
                <a:spcPct val="120000"/>
              </a:lnSpc>
              <a:buClr>
                <a:srgbClr val="1F9FAD"/>
              </a:buClr>
              <a:buSzPct val="100000"/>
              <a:buFont typeface="Arial" panose="020B0604020202020204" pitchFamily="34" charset="0"/>
              <a:buChar char="•"/>
              <a:defRPr sz="2400">
                <a:solidFill>
                  <a:schemeClr val="tx1">
                    <a:lumMod val="75000"/>
                    <a:lumOff val="25000"/>
                  </a:schemeClr>
                </a:solidFill>
                <a:latin typeface="Gill Sans MT" panose="020B0502020104020203" pitchFamily="34" charset="0"/>
                <a:cs typeface="Gill Sans MT" panose="020B0502020104020203" pitchFamily="34" charset="0"/>
              </a:defRPr>
            </a:lvl2pPr>
            <a:lvl3pPr marL="1142971" indent="-228594">
              <a:lnSpc>
                <a:spcPct val="120000"/>
              </a:lnSpc>
              <a:buClr>
                <a:srgbClr val="1F9FAD"/>
              </a:buClr>
              <a:buSzPct val="100000"/>
              <a:buFont typeface="Arial" panose="020B0604020202020204" pitchFamily="34" charset="0"/>
              <a:buChar char="•"/>
              <a:defRPr sz="2000">
                <a:solidFill>
                  <a:schemeClr val="tx1">
                    <a:lumMod val="75000"/>
                    <a:lumOff val="25000"/>
                  </a:schemeClr>
                </a:solidFill>
                <a:latin typeface="Gill Sans MT" panose="020B0502020104020203" pitchFamily="34" charset="0"/>
                <a:cs typeface="Gill Sans MT" panose="020B0502020104020203" pitchFamily="34" charset="0"/>
              </a:defRPr>
            </a:lvl3pPr>
            <a:lvl4pPr marL="1600160" indent="-228594">
              <a:lnSpc>
                <a:spcPct val="120000"/>
              </a:lnSpc>
              <a:buClr>
                <a:srgbClr val="1F9FAD"/>
              </a:buClr>
              <a:buSzPct val="100000"/>
              <a:buFont typeface="Arial" panose="020B0604020202020204" pitchFamily="34" charset="0"/>
              <a:buChar char="•"/>
              <a:defRPr>
                <a:solidFill>
                  <a:schemeClr val="tx1">
                    <a:lumMod val="75000"/>
                    <a:lumOff val="25000"/>
                  </a:schemeClr>
                </a:solidFill>
                <a:latin typeface="Gill Sans MT" panose="020B0502020104020203" pitchFamily="34" charset="0"/>
                <a:cs typeface="Gill Sans MT" panose="020B0502020104020203" pitchFamily="34" charset="0"/>
              </a:defRPr>
            </a:lvl4pPr>
            <a:lvl5pPr marL="2057349" indent="-228594">
              <a:lnSpc>
                <a:spcPct val="120000"/>
              </a:lnSpc>
              <a:buClr>
                <a:srgbClr val="1F9FAD"/>
              </a:buClr>
              <a:buSzPct val="100000"/>
              <a:buFont typeface="Arial" panose="020B0604020202020204" pitchFamily="34" charset="0"/>
              <a:buChar char="•"/>
              <a:defRPr sz="1800">
                <a:solidFill>
                  <a:schemeClr val="tx1">
                    <a:lumMod val="75000"/>
                    <a:lumOff val="25000"/>
                  </a:schemeClr>
                </a:solidFill>
                <a:latin typeface="Gill Sans MT" panose="020B0502020104020203" pitchFamily="34" charset="0"/>
                <a:cs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4" hasCustomPrompt="1"/>
          </p:nvPr>
        </p:nvSpPr>
        <p:spPr>
          <a:xfrm>
            <a:off x="703319" y="168615"/>
            <a:ext cx="7772400" cy="339387"/>
          </a:xfrm>
          <a:prstGeom prst="rect">
            <a:avLst/>
          </a:prstGeom>
        </p:spPr>
        <p:txBody>
          <a:bodyPr vert="horz"/>
          <a:lstStyle>
            <a:lvl1pPr marL="0" indent="0">
              <a:lnSpc>
                <a:spcPct val="120000"/>
              </a:lnSpc>
              <a:buNone/>
              <a:defRPr sz="1200" baseline="0">
                <a:solidFill>
                  <a:schemeClr val="tx1">
                    <a:lumMod val="50000"/>
                    <a:lumOff val="50000"/>
                  </a:schemeClr>
                </a:solidFill>
                <a:latin typeface="Gill Sans MT" panose="020B0502020104020203" pitchFamily="34" charset="0"/>
                <a:cs typeface="Gill Sans MT" panose="020B0502020104020203" pitchFamily="34" charset="0"/>
              </a:defRPr>
            </a:lvl1pPr>
            <a:lvl2pPr>
              <a:lnSpc>
                <a:spcPct val="120000"/>
              </a:lnSpc>
              <a:defRPr sz="2400">
                <a:solidFill>
                  <a:schemeClr val="tx1">
                    <a:lumMod val="75000"/>
                    <a:lumOff val="25000"/>
                  </a:schemeClr>
                </a:solidFill>
                <a:latin typeface="Open Sans"/>
                <a:cs typeface="Open Sans"/>
              </a:defRPr>
            </a:lvl2pPr>
            <a:lvl3pPr>
              <a:lnSpc>
                <a:spcPct val="120000"/>
              </a:lnSpc>
              <a:defRPr sz="2000">
                <a:solidFill>
                  <a:schemeClr val="tx1">
                    <a:lumMod val="75000"/>
                    <a:lumOff val="25000"/>
                  </a:schemeClr>
                </a:solidFill>
                <a:latin typeface="Open Sans"/>
                <a:cs typeface="Open Sans"/>
              </a:defRPr>
            </a:lvl3pPr>
            <a:lvl4pPr>
              <a:lnSpc>
                <a:spcPct val="120000"/>
              </a:lnSpc>
              <a:defRPr>
                <a:solidFill>
                  <a:schemeClr val="tx1">
                    <a:lumMod val="75000"/>
                    <a:lumOff val="25000"/>
                  </a:schemeClr>
                </a:solidFill>
                <a:latin typeface="Open Sans"/>
                <a:cs typeface="Open Sans"/>
              </a:defRPr>
            </a:lvl4pPr>
            <a:lvl5pPr>
              <a:lnSpc>
                <a:spcPct val="120000"/>
              </a:lnSpc>
              <a:defRPr sz="1800">
                <a:solidFill>
                  <a:schemeClr val="tx1">
                    <a:lumMod val="75000"/>
                    <a:lumOff val="25000"/>
                  </a:schemeClr>
                </a:solidFill>
                <a:latin typeface="Open Sans"/>
                <a:cs typeface="Open Sans"/>
              </a:defRPr>
            </a:lvl5pPr>
          </a:lstStyle>
          <a:p>
            <a:pPr lvl="0"/>
            <a:r>
              <a:rPr lang="en-US" err="1"/>
              <a:t>Lorem</a:t>
            </a:r>
            <a:r>
              <a:rPr lang="en-US"/>
              <a:t> </a:t>
            </a:r>
            <a:r>
              <a:rPr lang="en-US" err="1"/>
              <a:t>Ipsum</a:t>
            </a:r>
            <a:endParaRPr lang="en-US"/>
          </a:p>
        </p:txBody>
      </p:sp>
      <p:cxnSp>
        <p:nvCxnSpPr>
          <p:cNvPr id="19" name="Straight Connector 18"/>
          <p:cNvCxnSpPr/>
          <p:nvPr userDrawn="1"/>
        </p:nvCxnSpPr>
        <p:spPr>
          <a:xfrm>
            <a:off x="797034" y="1181695"/>
            <a:ext cx="7661167" cy="0"/>
          </a:xfrm>
          <a:prstGeom prst="line">
            <a:avLst/>
          </a:prstGeom>
          <a:ln w="190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614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3"/>
          <p:cNvSpPr>
            <a:spLocks noChangeArrowheads="1"/>
          </p:cNvSpPr>
          <p:nvPr/>
        </p:nvSpPr>
        <p:spPr bwMode="auto">
          <a:xfrm>
            <a:off x="341313" y="5357813"/>
            <a:ext cx="2886075" cy="717550"/>
          </a:xfrm>
          <a:prstGeom prst="rect">
            <a:avLst/>
          </a:prstGeom>
          <a:noFill/>
          <a:ln w="9525">
            <a:noFill/>
            <a:miter lim="800000"/>
            <a:headEnd/>
            <a:tailEnd/>
          </a:ln>
          <a:effectLst/>
        </p:spPr>
        <p:txBody>
          <a:bodyPr lIns="82058" tIns="41029" rIns="82058" bIns="41029"/>
          <a:lstStyle/>
          <a:p>
            <a:pPr fontAlgn="base">
              <a:spcBef>
                <a:spcPct val="0"/>
              </a:spcBef>
              <a:spcAft>
                <a:spcPct val="0"/>
              </a:spcAft>
              <a:defRPr/>
            </a:pPr>
            <a:endParaRPr lang="en-US" dirty="0">
              <a:solidFill>
                <a:srgbClr val="000000"/>
              </a:solidFill>
            </a:endParaRPr>
          </a:p>
        </p:txBody>
      </p:sp>
      <p:sp>
        <p:nvSpPr>
          <p:cNvPr id="6" name="Rectangle 4"/>
          <p:cNvSpPr>
            <a:spLocks noChangeArrowheads="1"/>
          </p:cNvSpPr>
          <p:nvPr/>
        </p:nvSpPr>
        <p:spPr bwMode="auto">
          <a:xfrm>
            <a:off x="238125" y="6005513"/>
            <a:ext cx="5638800" cy="852487"/>
          </a:xfrm>
          <a:prstGeom prst="rect">
            <a:avLst/>
          </a:prstGeom>
          <a:noFill/>
          <a:ln w="9525">
            <a:noFill/>
            <a:miter lim="800000"/>
            <a:headEnd/>
            <a:tailEnd/>
          </a:ln>
          <a:effectLst/>
        </p:spPr>
        <p:txBody>
          <a:bodyPr lIns="91397" tIns="45698" rIns="91397" bIns="45698" anchor="ctr"/>
          <a:lstStyle/>
          <a:p>
            <a:pPr fontAlgn="base">
              <a:lnSpc>
                <a:spcPct val="110000"/>
              </a:lnSpc>
              <a:spcBef>
                <a:spcPct val="0"/>
              </a:spcBef>
              <a:spcAft>
                <a:spcPct val="0"/>
              </a:spcAft>
              <a:defRPr/>
            </a:pPr>
            <a:r>
              <a:rPr lang="en-US" sz="800" dirty="0">
                <a:solidFill>
                  <a:srgbClr val="808080"/>
                </a:solidFill>
              </a:rPr>
              <a:t>Maritime Administration</a:t>
            </a:r>
          </a:p>
          <a:p>
            <a:pPr fontAlgn="base">
              <a:lnSpc>
                <a:spcPct val="110000"/>
              </a:lnSpc>
              <a:spcBef>
                <a:spcPct val="0"/>
              </a:spcBef>
              <a:spcAft>
                <a:spcPct val="0"/>
              </a:spcAft>
              <a:defRPr/>
            </a:pPr>
            <a:r>
              <a:rPr lang="en-US" sz="800" dirty="0">
                <a:solidFill>
                  <a:srgbClr val="808080"/>
                </a:solidFill>
              </a:rPr>
              <a:t>1200  New Jersey Ave., SE  |  Washington, DC  |  20590 </a:t>
            </a:r>
            <a:br>
              <a:rPr lang="en-US" sz="800" dirty="0">
                <a:solidFill>
                  <a:srgbClr val="808080"/>
                </a:solidFill>
              </a:rPr>
            </a:br>
            <a:r>
              <a:rPr lang="en-US" sz="800" dirty="0">
                <a:solidFill>
                  <a:srgbClr val="808080"/>
                </a:solidFill>
              </a:rPr>
              <a:t>w</a:t>
            </a:r>
            <a:r>
              <a:rPr lang="en-US" sz="800" b="1" dirty="0">
                <a:solidFill>
                  <a:srgbClr val="808080"/>
                </a:solidFill>
              </a:rPr>
              <a:t> w w . d o t . g o v</a:t>
            </a:r>
          </a:p>
        </p:txBody>
      </p:sp>
      <p:sp>
        <p:nvSpPr>
          <p:cNvPr id="5122" name="Rectangle 2"/>
          <p:cNvSpPr>
            <a:spLocks noGrp="1" noChangeArrowheads="1"/>
          </p:cNvSpPr>
          <p:nvPr>
            <p:ph type="subTitle" sz="quarter" idx="1"/>
          </p:nvPr>
        </p:nvSpPr>
        <p:spPr>
          <a:xfrm>
            <a:off x="246063" y="5092700"/>
            <a:ext cx="7254875" cy="1006475"/>
          </a:xfrm>
        </p:spPr>
        <p:txBody>
          <a:bodyPr lIns="82058" tIns="41029" rIns="82058" bIns="41029"/>
          <a:lstStyle>
            <a:lvl1pPr marL="0" indent="0" defTabSz="914400">
              <a:spcBef>
                <a:spcPct val="0"/>
              </a:spcBef>
              <a:buFont typeface="Wingdings" pitchFamily="2" charset="2"/>
              <a:buNone/>
              <a:defRPr sz="1600" b="0">
                <a:solidFill>
                  <a:srgbClr val="DDDDDD"/>
                </a:solidFill>
              </a:defRPr>
            </a:lvl1pPr>
          </a:lstStyle>
          <a:p>
            <a:r>
              <a:rPr lang="en-US"/>
              <a:t>Click to edit Master subtitle style</a:t>
            </a:r>
          </a:p>
        </p:txBody>
      </p:sp>
      <p:sp>
        <p:nvSpPr>
          <p:cNvPr id="5125" name="Rectangle 5"/>
          <p:cNvSpPr>
            <a:spLocks noGrp="1" noChangeArrowheads="1"/>
          </p:cNvSpPr>
          <p:nvPr>
            <p:ph type="ctrTitle" sz="quarter"/>
          </p:nvPr>
        </p:nvSpPr>
        <p:spPr>
          <a:xfrm>
            <a:off x="217488" y="3425825"/>
            <a:ext cx="7251700" cy="1358900"/>
          </a:xfrm>
        </p:spPr>
        <p:txBody>
          <a:bodyPr lIns="82058" tIns="41029" rIns="82058" bIns="41029" anchor="b"/>
          <a:lstStyle>
            <a:lvl1pPr defTabSz="820738">
              <a:lnSpc>
                <a:spcPct val="90000"/>
              </a:lnSpc>
              <a:spcAft>
                <a:spcPct val="8000"/>
              </a:spcAft>
              <a:buClr>
                <a:srgbClr val="B2B2B2"/>
              </a:buClr>
              <a:buSzPct val="110000"/>
              <a:defRPr sz="2800"/>
            </a:lvl1pPr>
          </a:lstStyle>
          <a:p>
            <a:r>
              <a:rPr lang="en-US"/>
              <a:t>CLICK TO EDIT MASTER TITLE STYLE</a:t>
            </a:r>
          </a:p>
        </p:txBody>
      </p:sp>
    </p:spTree>
    <p:extLst>
      <p:ext uri="{BB962C8B-B14F-4D97-AF65-F5344CB8AC3E}">
        <p14:creationId xmlns:p14="http://schemas.microsoft.com/office/powerpoint/2010/main" val="11830555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7170607" cy="6336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592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E88D34A-B899-4303-A620-FCB6766187EB}" type="slidenum">
              <a:rPr lang="en-US"/>
              <a:pPr>
                <a:defRPr/>
              </a:pPr>
              <a:t>‹#›</a:t>
            </a:fld>
            <a:endParaRPr lang="en-US" dirty="0"/>
          </a:p>
        </p:txBody>
      </p:sp>
    </p:spTree>
    <p:extLst>
      <p:ext uri="{BB962C8B-B14F-4D97-AF65-F5344CB8AC3E}">
        <p14:creationId xmlns:p14="http://schemas.microsoft.com/office/powerpoint/2010/main" val="31439419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3625"/>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063625"/>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3E1D11F7-A6B3-408C-9E5C-301934293BEA}" type="slidenum">
              <a:rPr lang="en-US"/>
              <a:pPr>
                <a:defRPr/>
              </a:pPr>
              <a:t>‹#›</a:t>
            </a:fld>
            <a:endParaRPr lang="en-US" dirty="0"/>
          </a:p>
        </p:txBody>
      </p:sp>
    </p:spTree>
    <p:extLst>
      <p:ext uri="{BB962C8B-B14F-4D97-AF65-F5344CB8AC3E}">
        <p14:creationId xmlns:p14="http://schemas.microsoft.com/office/powerpoint/2010/main" val="30908516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67E62453-B81C-49B5-95F5-42ADF0206E14}" type="slidenum">
              <a:rPr lang="en-US"/>
              <a:pPr>
                <a:defRPr/>
              </a:pPr>
              <a:t>‹#›</a:t>
            </a:fld>
            <a:endParaRPr lang="en-US" dirty="0"/>
          </a:p>
        </p:txBody>
      </p:sp>
    </p:spTree>
    <p:extLst>
      <p:ext uri="{BB962C8B-B14F-4D97-AF65-F5344CB8AC3E}">
        <p14:creationId xmlns:p14="http://schemas.microsoft.com/office/powerpoint/2010/main" val="23163896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80D0DA78-26A6-4FFE-9173-4C762E14D378}" type="slidenum">
              <a:rPr lang="en-US"/>
              <a:pPr>
                <a:defRPr/>
              </a:pPr>
              <a:t>‹#›</a:t>
            </a:fld>
            <a:endParaRPr lang="en-US" dirty="0"/>
          </a:p>
        </p:txBody>
      </p:sp>
    </p:spTree>
    <p:extLst>
      <p:ext uri="{BB962C8B-B14F-4D97-AF65-F5344CB8AC3E}">
        <p14:creationId xmlns:p14="http://schemas.microsoft.com/office/powerpoint/2010/main" val="36486527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0411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CC3FD8-779E-43C5-A1F7-EED99B636E2B}" type="datetimeFigureOut">
              <a:rPr lang="en-US"/>
              <a:pPr>
                <a:defRPr/>
              </a:pPr>
              <a:t>5/20/2020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AA1D0A-A7D3-4D5F-B34B-F9A040490B6D}" type="slidenum">
              <a:rPr lang="en-US"/>
              <a:pPr>
                <a:defRPr/>
              </a:pPr>
              <a:t>‹#›</a:t>
            </a:fld>
            <a:endParaRPr lang="en-US" dirty="0"/>
          </a:p>
        </p:txBody>
      </p:sp>
    </p:spTree>
    <p:extLst>
      <p:ext uri="{BB962C8B-B14F-4D97-AF65-F5344CB8AC3E}">
        <p14:creationId xmlns:p14="http://schemas.microsoft.com/office/powerpoint/2010/main" val="3598612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438956-140B-4403-9BF1-2D5E54D827CE}" type="slidenum">
              <a:rPr lang="en-US"/>
              <a:pPr>
                <a:defRPr/>
              </a:pPr>
              <a:t>‹#›</a:t>
            </a:fld>
            <a:endParaRPr lang="en-US" dirty="0"/>
          </a:p>
        </p:txBody>
      </p:sp>
    </p:spTree>
    <p:extLst>
      <p:ext uri="{BB962C8B-B14F-4D97-AF65-F5344CB8AC3E}">
        <p14:creationId xmlns:p14="http://schemas.microsoft.com/office/powerpoint/2010/main" val="26755703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2EB00CC-8901-46DB-B3E6-B8BA3DA766A2}" type="slidenum">
              <a:rPr lang="en-US"/>
              <a:pPr>
                <a:defRPr/>
              </a:pPr>
              <a:t>‹#›</a:t>
            </a:fld>
            <a:endParaRPr lang="en-US" dirty="0"/>
          </a:p>
        </p:txBody>
      </p:sp>
    </p:spTree>
    <p:extLst>
      <p:ext uri="{BB962C8B-B14F-4D97-AF65-F5344CB8AC3E}">
        <p14:creationId xmlns:p14="http://schemas.microsoft.com/office/powerpoint/2010/main" val="5243785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2CEA673-B6C1-4B4D-9847-D5213827A86A}" type="slidenum">
              <a:rPr lang="en-US"/>
              <a:pPr>
                <a:defRPr/>
              </a:pPr>
              <a:t>‹#›</a:t>
            </a:fld>
            <a:endParaRPr lang="en-US" dirty="0"/>
          </a:p>
        </p:txBody>
      </p:sp>
    </p:spTree>
    <p:extLst>
      <p:ext uri="{BB962C8B-B14F-4D97-AF65-F5344CB8AC3E}">
        <p14:creationId xmlns:p14="http://schemas.microsoft.com/office/powerpoint/2010/main" val="26955707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0"/>
            <a:ext cx="2101850" cy="6432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56325" cy="6432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ECBAA9B-5C07-4265-9276-B3E37C9F0F5D}" type="slidenum">
              <a:rPr lang="en-US"/>
              <a:pPr>
                <a:defRPr/>
              </a:pPr>
              <a:t>‹#›</a:t>
            </a:fld>
            <a:endParaRPr lang="en-US" dirty="0"/>
          </a:p>
        </p:txBody>
      </p:sp>
    </p:spTree>
    <p:extLst>
      <p:ext uri="{BB962C8B-B14F-4D97-AF65-F5344CB8AC3E}">
        <p14:creationId xmlns:p14="http://schemas.microsoft.com/office/powerpoint/2010/main" val="38278079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24808C-74CC-4850-9E52-8AA690BD7B90}" type="datetimeFigureOut">
              <a:rPr lang="en-US"/>
              <a:pPr>
                <a:defRPr/>
              </a:pPr>
              <a:t>5/20/2020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82385D-3FC7-48FC-A2B3-8FCDB11881BB}" type="slidenum">
              <a:rPr lang="en-US"/>
              <a:pPr>
                <a:defRPr/>
              </a:pPr>
              <a:t>‹#›</a:t>
            </a:fld>
            <a:endParaRPr lang="en-US" dirty="0"/>
          </a:p>
        </p:txBody>
      </p:sp>
    </p:spTree>
    <p:extLst>
      <p:ext uri="{BB962C8B-B14F-4D97-AF65-F5344CB8AC3E}">
        <p14:creationId xmlns:p14="http://schemas.microsoft.com/office/powerpoint/2010/main" val="118878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947313-C21D-489E-8FDB-18CDC6F8ED30}" type="datetimeFigureOut">
              <a:rPr lang="en-US"/>
              <a:pPr>
                <a:defRPr/>
              </a:pPr>
              <a:t>5/20/2020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9F66FB-0BB3-4B83-BD2C-0BE2894C1BD3}" type="slidenum">
              <a:rPr lang="en-US"/>
              <a:pPr>
                <a:defRPr/>
              </a:pPr>
              <a:t>‹#›</a:t>
            </a:fld>
            <a:endParaRPr lang="en-US" dirty="0"/>
          </a:p>
        </p:txBody>
      </p:sp>
    </p:spTree>
    <p:extLst>
      <p:ext uri="{BB962C8B-B14F-4D97-AF65-F5344CB8AC3E}">
        <p14:creationId xmlns:p14="http://schemas.microsoft.com/office/powerpoint/2010/main" val="36247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9E334C8-DAB0-46D0-9392-E646E233192B}" type="datetimeFigureOut">
              <a:rPr lang="en-US"/>
              <a:pPr>
                <a:defRPr/>
              </a:pPr>
              <a:t>5/20/2020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396889-30C8-4437-ADE8-05F2E3CAE203}" type="slidenum">
              <a:rPr lang="en-US"/>
              <a:pPr>
                <a:defRPr/>
              </a:pPr>
              <a:t>‹#›</a:t>
            </a:fld>
            <a:endParaRPr lang="en-US" dirty="0"/>
          </a:p>
        </p:txBody>
      </p:sp>
    </p:spTree>
    <p:extLst>
      <p:ext uri="{BB962C8B-B14F-4D97-AF65-F5344CB8AC3E}">
        <p14:creationId xmlns:p14="http://schemas.microsoft.com/office/powerpoint/2010/main" val="347875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DF3388-95B1-4902-A3FA-FD4CD90E0D4C}" type="datetimeFigureOut">
              <a:rPr lang="en-US"/>
              <a:pPr>
                <a:defRPr/>
              </a:pPr>
              <a:t>5/20/2020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3F9190-88F5-41DD-B8D0-D6D5A10CD8FF}" type="slidenum">
              <a:rPr lang="en-US"/>
              <a:pPr>
                <a:defRPr/>
              </a:pPr>
              <a:t>‹#›</a:t>
            </a:fld>
            <a:endParaRPr lang="en-US" dirty="0"/>
          </a:p>
        </p:txBody>
      </p:sp>
    </p:spTree>
    <p:extLst>
      <p:ext uri="{BB962C8B-B14F-4D97-AF65-F5344CB8AC3E}">
        <p14:creationId xmlns:p14="http://schemas.microsoft.com/office/powerpoint/2010/main" val="341467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BF7D2D-937F-48F9-A33B-1343AEB2F5C2}" type="datetimeFigureOut">
              <a:rPr lang="en-US"/>
              <a:pPr>
                <a:defRPr/>
              </a:pPr>
              <a:t>5/20/2020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B93E3A9-F7AD-4FDD-B30B-A2C619307C63}" type="slidenum">
              <a:rPr lang="en-US"/>
              <a:pPr>
                <a:defRPr/>
              </a:pPr>
              <a:t>‹#›</a:t>
            </a:fld>
            <a:endParaRPr lang="en-US" dirty="0"/>
          </a:p>
        </p:txBody>
      </p:sp>
    </p:spTree>
    <p:extLst>
      <p:ext uri="{BB962C8B-B14F-4D97-AF65-F5344CB8AC3E}">
        <p14:creationId xmlns:p14="http://schemas.microsoft.com/office/powerpoint/2010/main" val="332172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777BEC-4161-4122-9F3E-6B85ADB96A50}" type="datetimeFigureOut">
              <a:rPr lang="en-US"/>
              <a:pPr>
                <a:defRPr/>
              </a:pPr>
              <a:t>5/20/2020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E31F96-D597-41FD-8337-ABA35F77AC11}" type="slidenum">
              <a:rPr lang="en-US"/>
              <a:pPr>
                <a:defRPr/>
              </a:pPr>
              <a:t>‹#›</a:t>
            </a:fld>
            <a:endParaRPr lang="en-US" dirty="0"/>
          </a:p>
        </p:txBody>
      </p:sp>
    </p:spTree>
    <p:extLst>
      <p:ext uri="{BB962C8B-B14F-4D97-AF65-F5344CB8AC3E}">
        <p14:creationId xmlns:p14="http://schemas.microsoft.com/office/powerpoint/2010/main" val="338049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A0E705-532B-43AF-96E5-B6DD6AF718A6}" type="datetimeFigureOut">
              <a:rPr lang="en-US"/>
              <a:pPr>
                <a:defRPr/>
              </a:pPr>
              <a:t>5/20/2020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CBCAA5-1645-491B-A4DC-9D8A394D5BB1}" type="slidenum">
              <a:rPr lang="en-US"/>
              <a:pPr>
                <a:defRPr/>
              </a:pPr>
              <a:t>‹#›</a:t>
            </a:fld>
            <a:endParaRPr lang="en-US" dirty="0"/>
          </a:p>
        </p:txBody>
      </p:sp>
    </p:spTree>
    <p:extLst>
      <p:ext uri="{BB962C8B-B14F-4D97-AF65-F5344CB8AC3E}">
        <p14:creationId xmlns:p14="http://schemas.microsoft.com/office/powerpoint/2010/main" val="12093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A5EEBB-761C-433A-9DB3-5D2B92210B1E}" type="datetimeFigureOut">
              <a:rPr lang="en-US"/>
              <a:pPr>
                <a:defRPr/>
              </a:pPr>
              <a:t>5/20/2020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18D0B46-5D01-467D-8B75-DD0BC876B9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82588" y="0"/>
            <a:ext cx="7170607" cy="6985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sldNum" sz="quarter" idx="4"/>
          </p:nvPr>
        </p:nvSpPr>
        <p:spPr bwMode="auto">
          <a:xfrm>
            <a:off x="8453438" y="6550025"/>
            <a:ext cx="574675" cy="3270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900" b="1">
                <a:solidFill>
                  <a:srgbClr val="3D4250"/>
                </a:solidFill>
                <a:latin typeface="Arial" charset="0"/>
              </a:defRPr>
            </a:lvl1pPr>
          </a:lstStyle>
          <a:p>
            <a:pPr fontAlgn="base">
              <a:spcBef>
                <a:spcPct val="0"/>
              </a:spcBef>
              <a:spcAft>
                <a:spcPct val="0"/>
              </a:spcAft>
              <a:defRPr/>
            </a:pPr>
            <a:fld id="{0EB90768-00E0-46AE-B266-D8B4A9B99527}" type="slidenum">
              <a:rPr lang="en-US"/>
              <a:pPr fontAlgn="base">
                <a:spcBef>
                  <a:spcPct val="0"/>
                </a:spcBef>
                <a:spcAft>
                  <a:spcPct val="0"/>
                </a:spcAft>
                <a:defRPr/>
              </a:pPr>
              <a:t>‹#›</a:t>
            </a:fld>
            <a:endParaRPr lang="en-US" dirty="0"/>
          </a:p>
        </p:txBody>
      </p:sp>
      <p:sp>
        <p:nvSpPr>
          <p:cNvPr id="1029" name="Rectangle 5"/>
          <p:cNvSpPr>
            <a:spLocks noGrp="1" noChangeArrowheads="1"/>
          </p:cNvSpPr>
          <p:nvPr>
            <p:ph type="body" idx="1"/>
          </p:nvPr>
        </p:nvSpPr>
        <p:spPr bwMode="auto">
          <a:xfrm>
            <a:off x="381000" y="1063625"/>
            <a:ext cx="8410575" cy="5368925"/>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001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hdr="0" ftr="0" dt="0"/>
  <p:txStyles>
    <p:titleStyle>
      <a:lvl1pPr algn="l" rtl="0" eaLnBrk="0" fontAlgn="base" hangingPunct="0">
        <a:spcBef>
          <a:spcPct val="0"/>
        </a:spcBef>
        <a:spcAft>
          <a:spcPct val="0"/>
        </a:spcAft>
        <a:tabLst>
          <a:tab pos="6632575" algn="l"/>
        </a:tabLst>
        <a:defRPr sz="2000" b="1">
          <a:solidFill>
            <a:schemeClr val="bg1"/>
          </a:solidFill>
          <a:latin typeface="+mj-lt"/>
          <a:ea typeface="+mj-ea"/>
          <a:cs typeface="+mj-cs"/>
        </a:defRPr>
      </a:lvl1pPr>
      <a:lvl2pPr algn="l" rtl="0" eaLnBrk="0" fontAlgn="base" hangingPunct="0">
        <a:spcBef>
          <a:spcPct val="0"/>
        </a:spcBef>
        <a:spcAft>
          <a:spcPct val="0"/>
        </a:spcAft>
        <a:tabLst>
          <a:tab pos="6632575" algn="l"/>
        </a:tabLst>
        <a:defRPr sz="2000" b="1">
          <a:solidFill>
            <a:schemeClr val="bg1"/>
          </a:solidFill>
          <a:latin typeface="Arial" charset="0"/>
        </a:defRPr>
      </a:lvl2pPr>
      <a:lvl3pPr algn="l" rtl="0" eaLnBrk="0" fontAlgn="base" hangingPunct="0">
        <a:spcBef>
          <a:spcPct val="0"/>
        </a:spcBef>
        <a:spcAft>
          <a:spcPct val="0"/>
        </a:spcAft>
        <a:tabLst>
          <a:tab pos="6632575" algn="l"/>
        </a:tabLst>
        <a:defRPr sz="2000" b="1">
          <a:solidFill>
            <a:schemeClr val="bg1"/>
          </a:solidFill>
          <a:latin typeface="Arial" charset="0"/>
        </a:defRPr>
      </a:lvl3pPr>
      <a:lvl4pPr algn="l" rtl="0" eaLnBrk="0" fontAlgn="base" hangingPunct="0">
        <a:spcBef>
          <a:spcPct val="0"/>
        </a:spcBef>
        <a:spcAft>
          <a:spcPct val="0"/>
        </a:spcAft>
        <a:tabLst>
          <a:tab pos="6632575" algn="l"/>
        </a:tabLst>
        <a:defRPr sz="2000" b="1">
          <a:solidFill>
            <a:schemeClr val="bg1"/>
          </a:solidFill>
          <a:latin typeface="Arial" charset="0"/>
        </a:defRPr>
      </a:lvl4pPr>
      <a:lvl5pPr algn="l" rtl="0" eaLnBrk="0" fontAlgn="base" hangingPunct="0">
        <a:spcBef>
          <a:spcPct val="0"/>
        </a:spcBef>
        <a:spcAft>
          <a:spcPct val="0"/>
        </a:spcAft>
        <a:tabLst>
          <a:tab pos="6632575" algn="l"/>
        </a:tabLst>
        <a:defRPr sz="2000" b="1">
          <a:solidFill>
            <a:schemeClr val="bg1"/>
          </a:solidFill>
          <a:latin typeface="Arial" charset="0"/>
        </a:defRPr>
      </a:lvl5pPr>
      <a:lvl6pPr marL="457200" algn="l" rtl="0" fontAlgn="base">
        <a:spcBef>
          <a:spcPct val="0"/>
        </a:spcBef>
        <a:spcAft>
          <a:spcPct val="0"/>
        </a:spcAft>
        <a:tabLst>
          <a:tab pos="6632575" algn="l"/>
        </a:tabLst>
        <a:defRPr sz="2000" b="1">
          <a:solidFill>
            <a:schemeClr val="bg1"/>
          </a:solidFill>
          <a:latin typeface="Arial" charset="0"/>
        </a:defRPr>
      </a:lvl6pPr>
      <a:lvl7pPr marL="914400" algn="l" rtl="0" fontAlgn="base">
        <a:spcBef>
          <a:spcPct val="0"/>
        </a:spcBef>
        <a:spcAft>
          <a:spcPct val="0"/>
        </a:spcAft>
        <a:tabLst>
          <a:tab pos="6632575" algn="l"/>
        </a:tabLst>
        <a:defRPr sz="2000" b="1">
          <a:solidFill>
            <a:schemeClr val="bg1"/>
          </a:solidFill>
          <a:latin typeface="Arial" charset="0"/>
        </a:defRPr>
      </a:lvl7pPr>
      <a:lvl8pPr marL="1371600" algn="l" rtl="0" fontAlgn="base">
        <a:spcBef>
          <a:spcPct val="0"/>
        </a:spcBef>
        <a:spcAft>
          <a:spcPct val="0"/>
        </a:spcAft>
        <a:tabLst>
          <a:tab pos="6632575" algn="l"/>
        </a:tabLst>
        <a:defRPr sz="2000" b="1">
          <a:solidFill>
            <a:schemeClr val="bg1"/>
          </a:solidFill>
          <a:latin typeface="Arial" charset="0"/>
        </a:defRPr>
      </a:lvl8pPr>
      <a:lvl9pPr marL="1828800" algn="l" rtl="0" fontAlgn="base">
        <a:spcBef>
          <a:spcPct val="0"/>
        </a:spcBef>
        <a:spcAft>
          <a:spcPct val="0"/>
        </a:spcAft>
        <a:tabLst>
          <a:tab pos="6632575" algn="l"/>
        </a:tabLst>
        <a:defRPr sz="2000" b="1">
          <a:solidFill>
            <a:schemeClr val="bg1"/>
          </a:solidFill>
          <a:latin typeface="Arial" charset="0"/>
        </a:defRPr>
      </a:lvl9pPr>
    </p:titleStyle>
    <p:bodyStyle>
      <a:lvl1pPr marL="228600" indent="-228600" algn="l" defTabSz="820738"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mn-ea"/>
          <a:cs typeface="+mn-cs"/>
        </a:defRPr>
      </a:lvl1pPr>
      <a:lvl2pPr marL="666750" indent="-257175" algn="l" defTabSz="820738"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525" indent="-204788" algn="l" defTabSz="820738" rtl="0" eaLnBrk="0" fontAlgn="base" hangingPunct="0">
        <a:spcBef>
          <a:spcPct val="20000"/>
        </a:spcBef>
        <a:spcAft>
          <a:spcPct val="0"/>
        </a:spcAft>
        <a:buClr>
          <a:srgbClr val="B2B2B2"/>
        </a:buClr>
        <a:buChar char="•"/>
        <a:defRPr sz="1200">
          <a:solidFill>
            <a:srgbClr val="23405F"/>
          </a:solidFill>
          <a:latin typeface="+mn-lt"/>
        </a:defRPr>
      </a:lvl3pPr>
      <a:lvl4pPr marL="1436688" indent="-206375" algn="l" defTabSz="820738" rtl="0" eaLnBrk="0" fontAlgn="base" hangingPunct="0">
        <a:spcBef>
          <a:spcPct val="20000"/>
        </a:spcBef>
        <a:spcAft>
          <a:spcPct val="0"/>
        </a:spcAft>
        <a:buClr>
          <a:srgbClr val="B2B2B2"/>
        </a:buClr>
        <a:buChar char="–"/>
        <a:defRPr sz="1200">
          <a:solidFill>
            <a:srgbClr val="23405F"/>
          </a:solidFill>
          <a:latin typeface="+mn-lt"/>
        </a:defRPr>
      </a:lvl4pPr>
      <a:lvl5pPr marL="1846263" indent="-204788" algn="l" defTabSz="820738" rtl="0" eaLnBrk="0" fontAlgn="base" hangingPunct="0">
        <a:spcBef>
          <a:spcPct val="20000"/>
        </a:spcBef>
        <a:spcAft>
          <a:spcPct val="0"/>
        </a:spcAft>
        <a:buClr>
          <a:srgbClr val="B2B2B2"/>
        </a:buClr>
        <a:buChar char="»"/>
        <a:defRPr sz="1200">
          <a:solidFill>
            <a:srgbClr val="23405F"/>
          </a:solidFill>
          <a:latin typeface="+mn-lt"/>
        </a:defRPr>
      </a:lvl5pPr>
      <a:lvl6pPr marL="2303463" indent="-204788" algn="l" defTabSz="820738" rtl="0" fontAlgn="base">
        <a:spcBef>
          <a:spcPct val="20000"/>
        </a:spcBef>
        <a:spcAft>
          <a:spcPct val="0"/>
        </a:spcAft>
        <a:buClr>
          <a:srgbClr val="B2B2B2"/>
        </a:buClr>
        <a:buChar char="»"/>
        <a:defRPr sz="1200">
          <a:solidFill>
            <a:srgbClr val="23405F"/>
          </a:solidFill>
          <a:latin typeface="+mn-lt"/>
        </a:defRPr>
      </a:lvl6pPr>
      <a:lvl7pPr marL="2760663" indent="-204788" algn="l" defTabSz="820738" rtl="0" fontAlgn="base">
        <a:spcBef>
          <a:spcPct val="20000"/>
        </a:spcBef>
        <a:spcAft>
          <a:spcPct val="0"/>
        </a:spcAft>
        <a:buClr>
          <a:srgbClr val="B2B2B2"/>
        </a:buClr>
        <a:buChar char="»"/>
        <a:defRPr sz="1200">
          <a:solidFill>
            <a:srgbClr val="23405F"/>
          </a:solidFill>
          <a:latin typeface="+mn-lt"/>
        </a:defRPr>
      </a:lvl7pPr>
      <a:lvl8pPr marL="3217863" indent="-204788" algn="l" defTabSz="820738" rtl="0" fontAlgn="base">
        <a:spcBef>
          <a:spcPct val="20000"/>
        </a:spcBef>
        <a:spcAft>
          <a:spcPct val="0"/>
        </a:spcAft>
        <a:buClr>
          <a:srgbClr val="B2B2B2"/>
        </a:buClr>
        <a:buChar char="»"/>
        <a:defRPr sz="1200">
          <a:solidFill>
            <a:srgbClr val="23405F"/>
          </a:solidFill>
          <a:latin typeface="+mn-lt"/>
        </a:defRPr>
      </a:lvl8pPr>
      <a:lvl9pPr marL="3675063" indent="-204788" algn="l" defTabSz="820738"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gpo.gov/fdsys/pkg/BILLS-112hr2838enr/pdf/BILLS-112hr2838enr.pdf"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8493" y="3133898"/>
            <a:ext cx="91440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a:latin typeface="Helvetica" panose="020B0604020202020204" pitchFamily="34" charset="0"/>
                <a:cs typeface="Helvetica" panose="020B0604020202020204" pitchFamily="34" charset="0"/>
              </a:rPr>
              <a:t>Maritime Administration</a:t>
            </a:r>
          </a:p>
          <a:p>
            <a:pPr algn="ctr" eaLnBrk="1" hangingPunct="1"/>
            <a:endParaRPr lang="en-US" altLang="en-US" sz="2000" b="1" dirty="0">
              <a:latin typeface="Helvetica" panose="020B0604020202020204" pitchFamily="34" charset="0"/>
              <a:cs typeface="Helvetica" panose="020B0604020202020204" pitchFamily="34" charset="0"/>
            </a:endParaRPr>
          </a:p>
          <a:p>
            <a:pPr algn="ctr" eaLnBrk="1" hangingPunct="1"/>
            <a:r>
              <a:rPr lang="en-US" sz="2800" b="1" dirty="0">
                <a:solidFill>
                  <a:srgbClr val="0C0288"/>
                </a:solidFill>
                <a:latin typeface="Helvetica" panose="020B0604020202020204" pitchFamily="34" charset="0"/>
                <a:cs typeface="Helvetica" panose="020B0604020202020204" pitchFamily="34" charset="0"/>
              </a:rPr>
              <a:t>Office of Ports &amp; Waterways Planning </a:t>
            </a:r>
            <a:r>
              <a:rPr lang="en-US" altLang="en-US" sz="2800" b="1" dirty="0">
                <a:solidFill>
                  <a:srgbClr val="0C0288"/>
                </a:solidFill>
                <a:latin typeface="Helvetica" panose="020B0604020202020204" pitchFamily="34" charset="0"/>
                <a:cs typeface="Helvetica" panose="020B0604020202020204" pitchFamily="34" charset="0"/>
              </a:rPr>
              <a:t>Overview</a:t>
            </a:r>
            <a:endParaRPr lang="en-US" altLang="en-US" sz="2800" b="1" dirty="0">
              <a:latin typeface="Helvetica" panose="020B0604020202020204" pitchFamily="34" charset="0"/>
              <a:cs typeface="Helvetica" panose="020B0604020202020204" pitchFamily="34" charset="0"/>
            </a:endParaRPr>
          </a:p>
        </p:txBody>
      </p:sp>
      <p:grpSp>
        <p:nvGrpSpPr>
          <p:cNvPr id="3076" name="Group 12"/>
          <p:cNvGrpSpPr>
            <a:grpSpLocks/>
          </p:cNvGrpSpPr>
          <p:nvPr/>
        </p:nvGrpSpPr>
        <p:grpSpPr bwMode="auto">
          <a:xfrm>
            <a:off x="0" y="604764"/>
            <a:ext cx="9144000" cy="1905000"/>
            <a:chOff x="0" y="990600"/>
            <a:chExt cx="9144000" cy="1905000"/>
          </a:xfrm>
        </p:grpSpPr>
        <p:pic>
          <p:nvPicPr>
            <p:cNvPr id="30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1256841" cy="178848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0" y="2876550"/>
              <a:ext cx="9144000" cy="190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90600"/>
              <a:ext cx="1630611" cy="178848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711" y="990600"/>
              <a:ext cx="1233889" cy="178848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8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508" y="990600"/>
              <a:ext cx="1387598" cy="178848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3078"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381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
          <p:cNvGrpSpPr>
            <a:grpSpLocks/>
          </p:cNvGrpSpPr>
          <p:nvPr/>
        </p:nvGrpSpPr>
        <p:grpSpPr bwMode="auto">
          <a:xfrm>
            <a:off x="6147769" y="674554"/>
            <a:ext cx="2786074" cy="1739900"/>
            <a:chOff x="152400" y="4419043"/>
            <a:chExt cx="6827058" cy="2194560"/>
          </a:xfrm>
        </p:grpSpPr>
        <p:pic>
          <p:nvPicPr>
            <p:cNvPr id="17" name="Picture 1"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240" y="4419043"/>
              <a:ext cx="3408218" cy="21945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419043"/>
              <a:ext cx="3291840" cy="2194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2998" y="5204582"/>
            <a:ext cx="3461889" cy="9445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35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A5779F-6343-4AF1-8C22-48B249F30563}"/>
              </a:ext>
            </a:extLst>
          </p:cNvPr>
          <p:cNvSpPr txBox="1"/>
          <p:nvPr/>
        </p:nvSpPr>
        <p:spPr>
          <a:xfrm>
            <a:off x="457200" y="762000"/>
            <a:ext cx="8229600" cy="59586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Marine Transportation Asset Management Planning (MTAMP) State of Practice</a:t>
            </a:r>
          </a:p>
          <a:p>
            <a:pPr marL="0" marR="0" lvl="0" indent="0" defTabSz="914400" eaLnBrk="1" fontAlgn="auto" latinLnBrk="0" hangingPunct="1">
              <a:lnSpc>
                <a:spcPct val="100000"/>
              </a:lnSpc>
              <a:spcBef>
                <a:spcPts val="0"/>
              </a:spcBef>
              <a:spcAft>
                <a:spcPts val="800"/>
              </a:spcAft>
              <a:buClrTx/>
              <a:buSzTx/>
              <a:buFontTx/>
              <a:buNone/>
              <a:tabLst/>
              <a:defRPr/>
            </a:pPr>
            <a:endParaRPr lang="en-US" sz="1000" b="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Findings:  </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Significantly deferred maintenance is common and remains a primary concern to ports</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No risk-based decision-making is undertaken as part of asset planning</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The magnitude of and vulnerability to all risks (deterioration, extreme weather, rising sea level, competitiveness) are unknown and unmanaged</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Greatest concerns</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weather and earthquake resilience</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deferred maintenance</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advanced deterioration of very old structures (circa 1920s) and,</a:t>
            </a:r>
          </a:p>
          <a:p>
            <a:pPr marL="742950" lvl="1" indent="-285750" eaLnBrk="1" fontAlgn="auto" hangingPunct="1">
              <a:lnSpc>
                <a:spcPct val="107000"/>
              </a:lnSpc>
              <a:spcBef>
                <a:spcPts val="0"/>
              </a:spcBef>
              <a:spcAft>
                <a:spcPts val="800"/>
              </a:spcAft>
              <a:buFont typeface="Wingdings" panose="05000000000000000000" pitchFamily="2" charset="2"/>
              <a:buChar char="§"/>
              <a:defRPr/>
            </a:pPr>
            <a:r>
              <a:rPr kumimoji="0" lang="en-US"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inadequate maintenance appropriations</a:t>
            </a:r>
          </a:p>
        </p:txBody>
      </p:sp>
      <p:sp>
        <p:nvSpPr>
          <p:cNvPr id="2" name="Title 1"/>
          <p:cNvSpPr>
            <a:spLocks noGrp="1"/>
          </p:cNvSpPr>
          <p:nvPr>
            <p:ph type="title"/>
          </p:nvPr>
        </p:nvSpPr>
        <p:spPr>
          <a:xfrm>
            <a:off x="0" y="-1"/>
            <a:ext cx="9144000" cy="538164"/>
          </a:xfrm>
        </p:spPr>
        <p:txBody>
          <a:bodyPr/>
          <a:lstStyle/>
          <a:p>
            <a:r>
              <a:rPr lang="en-US" sz="2400" b="1" dirty="0">
                <a:solidFill>
                  <a:srgbClr val="FFFF00"/>
                </a:solidFill>
                <a:latin typeface="Helvetica" panose="020B0604020202020204" pitchFamily="34" charset="0"/>
                <a:cs typeface="Helvetica" panose="020B0604020202020204" pitchFamily="34" charset="0"/>
              </a:rPr>
              <a:t>Waterfront Asset Management</a:t>
            </a:r>
          </a:p>
        </p:txBody>
      </p:sp>
    </p:spTree>
    <p:extLst>
      <p:ext uri="{BB962C8B-B14F-4D97-AF65-F5344CB8AC3E}">
        <p14:creationId xmlns:p14="http://schemas.microsoft.com/office/powerpoint/2010/main" val="314417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35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A5779F-6343-4AF1-8C22-48B249F30563}"/>
              </a:ext>
            </a:extLst>
          </p:cNvPr>
          <p:cNvSpPr txBox="1"/>
          <p:nvPr/>
        </p:nvSpPr>
        <p:spPr>
          <a:xfrm>
            <a:off x="457200" y="762000"/>
            <a:ext cx="8229600" cy="55630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Marine Transportation Asset Management Planning (MTAMP) State of Practice</a:t>
            </a:r>
          </a:p>
          <a:p>
            <a:pPr eaLnBrk="1" fontAlgn="auto" hangingPunct="1">
              <a:lnSpc>
                <a:spcPct val="107000"/>
              </a:lnSpc>
              <a:spcBef>
                <a:spcPts val="0"/>
              </a:spcBef>
              <a:spcAft>
                <a:spcPts val="800"/>
              </a:spcAft>
              <a:defRPr/>
            </a:pPr>
            <a:endParaRPr lang="en-US" sz="1000" b="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endParaRPr>
          </a:p>
          <a:p>
            <a:pPr eaLnBrk="1" fontAlgn="auto" hangingPunct="1">
              <a:lnSpc>
                <a:spcPct val="107000"/>
              </a:lnSpc>
              <a:spcBef>
                <a:spcPts val="0"/>
              </a:spcBef>
              <a:spcAft>
                <a:spcPts val="800"/>
              </a:spcAft>
              <a:defRPr/>
            </a:pPr>
            <a:r>
              <a:rPr lang="en-US" sz="2000" b="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Findings (Continued):</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The risk, condition and financial consequences of deferred asset maintenance have not been effectively communicated to decision-making committees and executives by technical staff.  </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tab pos="6000750" algn="r"/>
              </a:tabLst>
              <a:defRPr/>
            </a:pPr>
            <a:r>
              <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The current level of asset planning </a:t>
            </a:r>
            <a:r>
              <a:rPr kumimoji="0" lang="en-US" sz="2000" b="0" i="0" u="sng"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falls well short of current FHWA practice</a:t>
            </a:r>
            <a:r>
              <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  </a:t>
            </a:r>
            <a:r>
              <a:rPr kumimoji="0" lang="en-US" sz="2000" b="1" i="0" u="none" strike="noStrike" kern="0" cap="none" spc="0" normalizeH="0" baseline="0" noProof="0" dirty="0">
                <a:ln>
                  <a:noFill/>
                </a:ln>
                <a:solidFill>
                  <a:schemeClr val="tx2"/>
                </a:solidFill>
                <a:effectLst/>
                <a:uLnTx/>
                <a:uFillTx/>
                <a:latin typeface="Helvetica" panose="020B0604020202020204" pitchFamily="34" charset="0"/>
                <a:ea typeface="Calibri" panose="020F0502020204030204" pitchFamily="34" charset="0"/>
                <a:cs typeface="Helvetica" panose="020B0604020202020204" pitchFamily="34" charset="0"/>
              </a:rPr>
              <a:t>This level of planning is not sufficient to ensure the Secretary’s objective to maintain transportation assets in </a:t>
            </a:r>
            <a:r>
              <a:rPr kumimoji="0" lang="en-US" sz="2000" b="1" i="1" u="none" strike="noStrike" kern="0" cap="none" spc="0" normalizeH="0" baseline="0" noProof="0" dirty="0">
                <a:ln>
                  <a:noFill/>
                </a:ln>
                <a:solidFill>
                  <a:schemeClr val="tx2"/>
                </a:solidFill>
                <a:effectLst/>
                <a:uLnTx/>
                <a:uFillTx/>
                <a:latin typeface="Helvetica" panose="020B0604020202020204" pitchFamily="34" charset="0"/>
                <a:ea typeface="Calibri" panose="020F0502020204030204" pitchFamily="34" charset="0"/>
                <a:cs typeface="Helvetica" panose="020B0604020202020204" pitchFamily="34" charset="0"/>
              </a:rPr>
              <a:t>a state of good repair</a:t>
            </a:r>
            <a:r>
              <a:rPr kumimoji="0" lang="en-US" sz="2000" b="1" i="0" u="none" strike="noStrike" kern="0" cap="none" spc="0" normalizeH="0" baseline="0" noProof="0" dirty="0">
                <a:ln>
                  <a:noFill/>
                </a:ln>
                <a:solidFill>
                  <a:schemeClr val="tx2"/>
                </a:solidFill>
                <a:effectLst/>
                <a:uLnTx/>
                <a:uFillTx/>
                <a:latin typeface="Helvetica" panose="020B0604020202020204" pitchFamily="34" charset="0"/>
                <a:ea typeface="Calibri" panose="020F0502020204030204" pitchFamily="34" charset="0"/>
                <a:cs typeface="Helvetica" panose="020B0604020202020204" pitchFamily="34" charset="0"/>
              </a:rPr>
              <a:t>.  </a:t>
            </a:r>
          </a:p>
          <a:p>
            <a:pPr marL="285750" marR="0" lvl="0" indent="-285750" defTabSz="914400" eaLnBrk="1" fontAlgn="auto" latinLnBrk="0" hangingPunct="1">
              <a:lnSpc>
                <a:spcPct val="107000"/>
              </a:lnSpc>
              <a:spcBef>
                <a:spcPts val="0"/>
              </a:spcBef>
              <a:spcAft>
                <a:spcPts val="800"/>
              </a:spcAft>
              <a:buClrTx/>
              <a:buSzTx/>
              <a:buFont typeface="Arial" panose="020B0604020202020204" pitchFamily="34" charset="0"/>
              <a:buChar char="•"/>
              <a:tabLst>
                <a:tab pos="6000750" algn="r"/>
              </a:tabLst>
              <a:defRPr/>
            </a:pPr>
            <a:endParaRPr kumimoji="0" lang="en-U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R="0" lvl="0" algn="ctr" defTabSz="914400" eaLnBrk="1" fontAlgn="auto" latinLnBrk="0" hangingPunct="1">
              <a:lnSpc>
                <a:spcPct val="107000"/>
              </a:lnSpc>
              <a:spcBef>
                <a:spcPts val="0"/>
              </a:spcBef>
              <a:spcAft>
                <a:spcPts val="800"/>
              </a:spcAft>
              <a:buClrTx/>
              <a:buSzTx/>
              <a:tabLst>
                <a:tab pos="6000750" algn="r"/>
              </a:tabLst>
              <a:defRPr/>
            </a:pPr>
            <a:r>
              <a:rPr kumimoji="0" lang="en-US" sz="2000" b="1" i="1" u="none" strike="noStrike" kern="0" cap="none" spc="0" normalizeH="0" baseline="0" noProof="0" dirty="0">
                <a:ln>
                  <a:noFill/>
                </a:ln>
                <a:solidFill>
                  <a:sysClr val="windowText" lastClr="000000"/>
                </a:solidFill>
                <a:effectLst/>
                <a:uLnTx/>
                <a:uFillTx/>
                <a:latin typeface="Helvetica" panose="020B0604020202020204" pitchFamily="34" charset="0"/>
                <a:ea typeface="Calibri" panose="020F0502020204030204" pitchFamily="34" charset="0"/>
                <a:cs typeface="Helvetica" panose="020B0604020202020204" pitchFamily="34" charset="0"/>
              </a:rPr>
              <a:t>The absence of formalized asset management planning significantly contributes to negative post-catastrophe outcomes </a:t>
            </a:r>
            <a:endParaRPr kumimoji="0" lang="en-US" sz="1600" b="1" i="1"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0" y="-1"/>
            <a:ext cx="9144000" cy="538164"/>
          </a:xfrm>
        </p:spPr>
        <p:txBody>
          <a:bodyPr/>
          <a:lstStyle/>
          <a:p>
            <a:r>
              <a:rPr lang="en-US" sz="2400" b="1" dirty="0">
                <a:solidFill>
                  <a:srgbClr val="FFFF00"/>
                </a:solidFill>
                <a:latin typeface="Helvetica" panose="020B0604020202020204" pitchFamily="34" charset="0"/>
                <a:cs typeface="Helvetica" panose="020B0604020202020204" pitchFamily="34" charset="0"/>
              </a:rPr>
              <a:t>Waterfront Asset Management</a:t>
            </a:r>
          </a:p>
        </p:txBody>
      </p:sp>
    </p:spTree>
    <p:extLst>
      <p:ext uri="{BB962C8B-B14F-4D97-AF65-F5344CB8AC3E}">
        <p14:creationId xmlns:p14="http://schemas.microsoft.com/office/powerpoint/2010/main" val="415890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0"/>
            <a:ext cx="9144000" cy="551497"/>
          </a:xfrm>
        </p:spPr>
        <p:txBody>
          <a:bodyPr/>
          <a:lstStyle/>
          <a:p>
            <a:pPr algn="ctr">
              <a:tabLst/>
            </a:pPr>
            <a:r>
              <a:rPr lang="en-US" sz="2400" b="1" dirty="0">
                <a:solidFill>
                  <a:srgbClr val="FFFF00"/>
                </a:solidFill>
                <a:latin typeface="Helvetica" panose="020B0604020202020204" pitchFamily="34" charset="0"/>
                <a:cs typeface="Helvetica" panose="020B0604020202020204" pitchFamily="34" charset="0"/>
              </a:rPr>
              <a:t>National Highway Freight Program</a:t>
            </a:r>
          </a:p>
        </p:txBody>
      </p:sp>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08292" y="2362199"/>
            <a:ext cx="3868946"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67200" y="1219200"/>
            <a:ext cx="4724400" cy="4708981"/>
          </a:xfrm>
          <a:prstGeom prst="rect">
            <a:avLst/>
          </a:prstGeom>
        </p:spPr>
        <p:txBody>
          <a:bodyPr wrap="square">
            <a:spAutoFit/>
          </a:bodyPr>
          <a:lstStyle/>
          <a:p>
            <a:pPr marL="285750" indent="-285750">
              <a:buFont typeface="Wingdings" panose="05000000000000000000" pitchFamily="2" charset="2"/>
              <a:buChar char="ü"/>
            </a:pPr>
            <a:r>
              <a:rPr lang="en-US" sz="2000" dirty="0">
                <a:solidFill>
                  <a:srgbClr val="006600"/>
                </a:solidFill>
                <a:latin typeface="Helvetica" panose="020B0604020202020204" pitchFamily="34" charset="0"/>
                <a:cs typeface="Helvetica" panose="020B0604020202020204" pitchFamily="34" charset="0"/>
              </a:rPr>
              <a:t>The National Highway Freight Program provides ports with an opportunity to seek federal funds for critical infrastructure projects.  </a:t>
            </a:r>
          </a:p>
          <a:p>
            <a:pPr marL="285750" indent="-285750">
              <a:buFont typeface="Wingdings" panose="05000000000000000000" pitchFamily="2" charset="2"/>
              <a:buChar char="ü"/>
            </a:pPr>
            <a:endParaRPr lang="en-US" sz="2000" dirty="0">
              <a:solidFill>
                <a:srgbClr val="006600"/>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US" sz="2000" dirty="0">
                <a:solidFill>
                  <a:srgbClr val="006600"/>
                </a:solidFill>
                <a:latin typeface="Helvetica" panose="020B0604020202020204" pitchFamily="34" charset="0"/>
                <a:cs typeface="Helvetica" panose="020B0604020202020204" pitchFamily="34" charset="0"/>
              </a:rPr>
              <a:t>These projects include work to improve the road and rail infrastructure that connect the ports with the broader transportation system. </a:t>
            </a:r>
          </a:p>
          <a:p>
            <a:pPr marL="285750" indent="-285750">
              <a:buFont typeface="Wingdings" panose="05000000000000000000" pitchFamily="2" charset="2"/>
              <a:buChar char="ü"/>
            </a:pPr>
            <a:endParaRPr lang="en-US" sz="2000" dirty="0">
              <a:solidFill>
                <a:srgbClr val="006600"/>
              </a:solidFill>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US" sz="2000" dirty="0">
                <a:solidFill>
                  <a:srgbClr val="006600"/>
                </a:solidFill>
                <a:latin typeface="Helvetica" panose="020B0604020202020204" pitchFamily="34" charset="0"/>
                <a:cs typeface="Helvetica" panose="020B0604020202020204" pitchFamily="34" charset="0"/>
              </a:rPr>
              <a:t>Up to ten percent of the funding allotted to each State can be used for eligible port projects within the port gates. </a:t>
            </a:r>
            <a:endParaRPr lang="en-US" sz="2000" dirty="0">
              <a:solidFill>
                <a:srgbClr val="0066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380" y="918239"/>
            <a:ext cx="4229820" cy="1077218"/>
          </a:xfrm>
          <a:prstGeom prst="rect">
            <a:avLst/>
          </a:prstGeom>
          <a:noFill/>
        </p:spPr>
        <p:txBody>
          <a:bodyPr wrap="square" rtlCol="0">
            <a:spAutoFit/>
          </a:bodyPr>
          <a:lstStyle/>
          <a:p>
            <a:r>
              <a:rPr lang="en-US" sz="3200" b="1" dirty="0">
                <a:solidFill>
                  <a:srgbClr val="000066"/>
                </a:solidFill>
                <a:latin typeface="Helvetica" panose="020B0604020202020204" pitchFamily="34" charset="0"/>
                <a:cs typeface="Helvetica" panose="020B0604020202020204" pitchFamily="34" charset="0"/>
              </a:rPr>
              <a:t>Why our Ports care about this program?</a:t>
            </a:r>
          </a:p>
        </p:txBody>
      </p:sp>
    </p:spTree>
    <p:extLst>
      <p:ext uri="{BB962C8B-B14F-4D97-AF65-F5344CB8AC3E}">
        <p14:creationId xmlns:p14="http://schemas.microsoft.com/office/powerpoint/2010/main" val="145089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538163"/>
          </a:xfrm>
        </p:spPr>
        <p:txBody>
          <a:bodyPr/>
          <a:lstStyle/>
          <a:p>
            <a:pPr algn="ctr"/>
            <a:r>
              <a:rPr lang="en-US" sz="2400" b="1" dirty="0">
                <a:solidFill>
                  <a:srgbClr val="FFFF00"/>
                </a:solidFill>
                <a:latin typeface="Helvetica" panose="020B0604020202020204" pitchFamily="34" charset="0"/>
                <a:cs typeface="Helvetica" panose="020B0604020202020204" pitchFamily="34" charset="0"/>
              </a:rPr>
              <a:t>National Highway Freight Program</a:t>
            </a:r>
          </a:p>
        </p:txBody>
      </p:sp>
      <p:sp>
        <p:nvSpPr>
          <p:cNvPr id="3" name="Content Placeholder 2"/>
          <p:cNvSpPr>
            <a:spLocks noGrp="1"/>
          </p:cNvSpPr>
          <p:nvPr>
            <p:ph idx="1"/>
          </p:nvPr>
        </p:nvSpPr>
        <p:spPr>
          <a:xfrm>
            <a:off x="457200" y="838200"/>
            <a:ext cx="8229600" cy="5287963"/>
          </a:xfrm>
        </p:spPr>
        <p:txBody>
          <a:bodyPr/>
          <a:lstStyle/>
          <a:p>
            <a:pPr marL="0" indent="0" algn="ctr">
              <a:buNone/>
            </a:pPr>
            <a:r>
              <a:rPr lang="en-US" sz="2400" b="1" dirty="0">
                <a:solidFill>
                  <a:srgbClr val="000066"/>
                </a:solidFill>
                <a:latin typeface="Helvetica" panose="020B0604020202020204" pitchFamily="34" charset="0"/>
                <a:cs typeface="Helvetica" panose="020B0604020202020204" pitchFamily="34" charset="0"/>
              </a:rPr>
              <a:t>Eligible Uses of NHFP Funds</a:t>
            </a:r>
          </a:p>
          <a:p>
            <a:r>
              <a:rPr lang="en-US" sz="2000" b="0" dirty="0">
                <a:solidFill>
                  <a:srgbClr val="006600"/>
                </a:solidFill>
                <a:latin typeface="Helvetica" panose="020B0604020202020204" pitchFamily="34" charset="0"/>
                <a:cs typeface="Helvetica" panose="020B0604020202020204" pitchFamily="34" charset="0"/>
              </a:rPr>
              <a:t>Any surface transportation project to improve the flow of freight into and out of an eligible intermodal freight facility;</a:t>
            </a:r>
          </a:p>
          <a:p>
            <a:r>
              <a:rPr lang="en-US" sz="2000" b="0" dirty="0">
                <a:solidFill>
                  <a:srgbClr val="006600"/>
                </a:solidFill>
                <a:latin typeface="Helvetica" panose="020B0604020202020204" pitchFamily="34" charset="0"/>
                <a:cs typeface="Helvetica" panose="020B0604020202020204" pitchFamily="34" charset="0"/>
              </a:rPr>
              <a:t>Intelligent transportation systems and other technology to improve the flow of freight, including intelligent freight transportation systems;</a:t>
            </a:r>
          </a:p>
          <a:p>
            <a:r>
              <a:rPr lang="en-US" sz="2000" b="0" dirty="0">
                <a:solidFill>
                  <a:srgbClr val="006600"/>
                </a:solidFill>
                <a:latin typeface="Helvetica" panose="020B0604020202020204" pitchFamily="34" charset="0"/>
                <a:cs typeface="Helvetica" panose="020B0604020202020204" pitchFamily="34" charset="0"/>
              </a:rPr>
              <a:t>Railway-highway grade separation;</a:t>
            </a:r>
          </a:p>
          <a:p>
            <a:r>
              <a:rPr lang="en-US" sz="2000" b="0" dirty="0">
                <a:solidFill>
                  <a:srgbClr val="006600"/>
                </a:solidFill>
                <a:latin typeface="Helvetica" panose="020B0604020202020204" pitchFamily="34" charset="0"/>
                <a:cs typeface="Helvetica" panose="020B0604020202020204" pitchFamily="34" charset="0"/>
              </a:rPr>
              <a:t>Geometric improvements to interchanges and ramps;</a:t>
            </a:r>
          </a:p>
          <a:p>
            <a:pPr marL="3771900"/>
            <a:r>
              <a:rPr lang="en-US" sz="2000" b="0" dirty="0">
                <a:solidFill>
                  <a:srgbClr val="006600"/>
                </a:solidFill>
                <a:latin typeface="Helvetica" panose="020B0604020202020204" pitchFamily="34" charset="0"/>
                <a:cs typeface="Helvetica" panose="020B0604020202020204" pitchFamily="34" charset="0"/>
              </a:rPr>
              <a:t>Truck-only lanes;</a:t>
            </a:r>
          </a:p>
          <a:p>
            <a:pPr marL="3771900"/>
            <a:r>
              <a:rPr lang="en-US" sz="2000" b="0" dirty="0">
                <a:solidFill>
                  <a:srgbClr val="006600"/>
                </a:solidFill>
                <a:latin typeface="Helvetica" panose="020B0604020202020204" pitchFamily="34" charset="0"/>
                <a:cs typeface="Helvetica" panose="020B0604020202020204" pitchFamily="34" charset="0"/>
              </a:rPr>
              <a:t>Adding or widening of shoulders;</a:t>
            </a:r>
          </a:p>
          <a:p>
            <a:pPr marL="3771900"/>
            <a:r>
              <a:rPr lang="en-US" sz="2000" b="0" dirty="0">
                <a:solidFill>
                  <a:srgbClr val="006600"/>
                </a:solidFill>
                <a:latin typeface="Helvetica" panose="020B0604020202020204" pitchFamily="34" charset="0"/>
                <a:cs typeface="Helvetica" panose="020B0604020202020204" pitchFamily="34" charset="0"/>
              </a:rPr>
              <a:t>Truck parking facilities; and</a:t>
            </a:r>
          </a:p>
          <a:p>
            <a:pPr marL="3771900"/>
            <a:r>
              <a:rPr lang="en-US" sz="2000" b="0" dirty="0">
                <a:solidFill>
                  <a:srgbClr val="006600"/>
                </a:solidFill>
                <a:latin typeface="Helvetica" panose="020B0604020202020204" pitchFamily="34" charset="0"/>
                <a:cs typeface="Helvetica" panose="020B0604020202020204" pitchFamily="34" charset="0"/>
              </a:rPr>
              <a:t>Efforts to reduce the environmental </a:t>
            </a:r>
          </a:p>
          <a:p>
            <a:pPr marL="3771900" indent="0">
              <a:buNone/>
            </a:pPr>
            <a:r>
              <a:rPr lang="en-US" sz="2000" b="0" dirty="0">
                <a:solidFill>
                  <a:srgbClr val="006600"/>
                </a:solidFill>
                <a:latin typeface="Helvetica" panose="020B0604020202020204" pitchFamily="34" charset="0"/>
                <a:cs typeface="Helvetica" panose="020B0604020202020204" pitchFamily="34" charset="0"/>
              </a:rPr>
              <a:t>impact of freight movement</a:t>
            </a:r>
          </a:p>
          <a:p>
            <a:pPr marL="0" indent="0">
              <a:buNone/>
            </a:pPr>
            <a:r>
              <a:rPr lang="en-US" sz="1100" dirty="0">
                <a:latin typeface="Helvetica" panose="020B0604020202020204" pitchFamily="34" charset="0"/>
                <a:cs typeface="Helvetica" panose="020B0604020202020204" pitchFamily="34" charset="0"/>
              </a:rPr>
              <a:t>				</a:t>
            </a:r>
          </a:p>
          <a:p>
            <a:pPr marL="0" indent="0" algn="r">
              <a:buNone/>
            </a:pPr>
            <a:r>
              <a:rPr lang="en-US" sz="1100" dirty="0">
                <a:latin typeface="Times New Roman" panose="02020603050405020304" pitchFamily="18" charset="0"/>
                <a:cs typeface="Times New Roman" panose="02020603050405020304" pitchFamily="18" charset="0"/>
              </a:rPr>
              <a:t>	</a:t>
            </a:r>
            <a:endParaRPr lang="en-US" dirty="0">
              <a:solidFill>
                <a:srgbClr val="000066"/>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82181"/>
            <a:ext cx="28575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29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3663"/>
          </a:xfrm>
        </p:spPr>
        <p:txBody>
          <a:bodyPr/>
          <a:lstStyle/>
          <a:p>
            <a:pPr algn="ctr"/>
            <a:r>
              <a:rPr lang="en-US" sz="2400" dirty="0">
                <a:solidFill>
                  <a:srgbClr val="FFFF00"/>
                </a:solidFill>
                <a:latin typeface="Helvetica" panose="020B0604020202020204" pitchFamily="34" charset="0"/>
                <a:cs typeface="Helvetica" panose="020B0604020202020204" pitchFamily="34" charset="0"/>
              </a:rPr>
              <a:t>State Freight Plans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048786"/>
            <a:ext cx="7945654" cy="5776146"/>
          </a:xfrm>
        </p:spPr>
      </p:pic>
    </p:spTree>
    <p:extLst>
      <p:ext uri="{BB962C8B-B14F-4D97-AF65-F5344CB8AC3E}">
        <p14:creationId xmlns:p14="http://schemas.microsoft.com/office/powerpoint/2010/main" val="19381306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8"/>
          <p:cNvSpPr>
            <a:spLocks noChangeArrowheads="1"/>
          </p:cNvSpPr>
          <p:nvPr/>
        </p:nvSpPr>
        <p:spPr bwMode="auto">
          <a:xfrm>
            <a:off x="114300" y="1098879"/>
            <a:ext cx="8610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500" dirty="0">
              <a:latin typeface="Times New Roman" panose="02020603050405020304" pitchFamily="18" charset="0"/>
              <a:cs typeface="Times New Roman" panose="02020603050405020304" pitchFamily="18" charset="0"/>
            </a:endParaRPr>
          </a:p>
          <a:p>
            <a:pPr eaLnBrk="1" hangingPunct="1"/>
            <a:endParaRPr lang="en-US" altLang="en-US" sz="1500" b="1" dirty="0">
              <a:latin typeface="Times New Roman" panose="02020603050405020304" pitchFamily="18" charset="0"/>
              <a:cs typeface="Times New Roman" panose="02020603050405020304" pitchFamily="18" charset="0"/>
            </a:endParaRPr>
          </a:p>
        </p:txBody>
      </p:sp>
      <p:pic>
        <p:nvPicPr>
          <p:cNvPr id="1127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 y="13334"/>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5867400"/>
            <a:ext cx="3935096" cy="973494"/>
          </a:xfrm>
          <a:prstGeom prst="rect">
            <a:avLst/>
          </a:prstGeom>
        </p:spPr>
      </p:pic>
      <p:sp>
        <p:nvSpPr>
          <p:cNvPr id="3" name="TextBox 2"/>
          <p:cNvSpPr txBox="1"/>
          <p:nvPr/>
        </p:nvSpPr>
        <p:spPr>
          <a:xfrm>
            <a:off x="533400" y="634943"/>
            <a:ext cx="2763898"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Why do we exist?</a:t>
            </a:r>
          </a:p>
        </p:txBody>
      </p:sp>
      <p:pic>
        <p:nvPicPr>
          <p:cNvPr id="3074" name="Picture 2" descr="Image result for national freight network map bureau of transportation statis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6527224" cy="4560898"/>
          </a:xfrm>
          <a:prstGeom prst="rect">
            <a:avLst/>
          </a:prstGeom>
          <a:noFill/>
          <a:extLst>
            <a:ext uri="{909E8E84-426E-40DD-AFC4-6F175D3DCCD1}">
              <a14:hiddenFill xmlns:a14="http://schemas.microsoft.com/office/drawing/2010/main">
                <a:solidFill>
                  <a:srgbClr val="FFFFFF"/>
                </a:solidFill>
              </a14:hiddenFill>
            </a:ext>
          </a:extLst>
        </p:spPr>
      </p:pic>
      <p:sp>
        <p:nvSpPr>
          <p:cNvPr id="11267" name="Title 1"/>
          <p:cNvSpPr>
            <a:spLocks noGrp="1"/>
          </p:cNvSpPr>
          <p:nvPr>
            <p:ph type="title"/>
          </p:nvPr>
        </p:nvSpPr>
        <p:spPr>
          <a:xfrm>
            <a:off x="62548" y="1"/>
            <a:ext cx="9081452" cy="553768"/>
          </a:xfrm>
        </p:spPr>
        <p:txBody>
          <a:bodyPr/>
          <a:lstStyle/>
          <a:p>
            <a:r>
              <a:rPr lang="en-US" altLang="en-US" sz="2400" b="1" dirty="0">
                <a:solidFill>
                  <a:srgbClr val="0C0288"/>
                </a:solidFill>
                <a:latin typeface="Helvetica" panose="020B0604020202020204" pitchFamily="34" charset="0"/>
                <a:ea typeface="+mn-ea"/>
                <a:cs typeface="Helvetica" panose="020B0604020202020204" pitchFamily="34" charset="0"/>
              </a:rPr>
              <a:t>   </a:t>
            </a:r>
            <a:r>
              <a:rPr lang="en-US" altLang="en-US" sz="2400" b="1" dirty="0">
                <a:solidFill>
                  <a:srgbClr val="FFFF00"/>
                </a:solidFill>
                <a:latin typeface="Helvetica" panose="020B0604020202020204" pitchFamily="34" charset="0"/>
                <a:ea typeface="+mn-ea"/>
                <a:cs typeface="Helvetica" panose="020B0604020202020204" pitchFamily="34" charset="0"/>
              </a:rPr>
              <a:t>America’s Marine Highway Program</a:t>
            </a:r>
          </a:p>
        </p:txBody>
      </p:sp>
    </p:spTree>
    <p:extLst>
      <p:ext uri="{BB962C8B-B14F-4D97-AF65-F5344CB8AC3E}">
        <p14:creationId xmlns:p14="http://schemas.microsoft.com/office/powerpoint/2010/main" val="262558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8"/>
          <p:cNvSpPr>
            <a:spLocks noChangeArrowheads="1"/>
          </p:cNvSpPr>
          <p:nvPr/>
        </p:nvSpPr>
        <p:spPr bwMode="auto">
          <a:xfrm>
            <a:off x="114300" y="1098879"/>
            <a:ext cx="8610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500" dirty="0">
              <a:latin typeface="Times New Roman" panose="02020603050405020304" pitchFamily="18" charset="0"/>
              <a:cs typeface="Times New Roman" panose="02020603050405020304" pitchFamily="18" charset="0"/>
            </a:endParaRPr>
          </a:p>
          <a:p>
            <a:pPr eaLnBrk="1" hangingPunct="1"/>
            <a:endParaRPr lang="en-US" altLang="en-US" sz="1500" b="1" dirty="0">
              <a:latin typeface="Times New Roman" panose="02020603050405020304" pitchFamily="18" charset="0"/>
              <a:cs typeface="Times New Roman" panose="02020603050405020304" pitchFamily="18" charset="0"/>
            </a:endParaRPr>
          </a:p>
        </p:txBody>
      </p:sp>
      <p:pic>
        <p:nvPicPr>
          <p:cNvPr id="1127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5867400"/>
            <a:ext cx="3935096" cy="973494"/>
          </a:xfrm>
          <a:prstGeom prst="rect">
            <a:avLst/>
          </a:prstGeom>
        </p:spPr>
      </p:pic>
      <p:sp>
        <p:nvSpPr>
          <p:cNvPr id="2" name="Rectangle 1"/>
          <p:cNvSpPr/>
          <p:nvPr/>
        </p:nvSpPr>
        <p:spPr>
          <a:xfrm>
            <a:off x="411783" y="1295400"/>
            <a:ext cx="8229600" cy="4647426"/>
          </a:xfrm>
          <a:prstGeom prst="rect">
            <a:avLst/>
          </a:prstGeom>
        </p:spPr>
        <p:txBody>
          <a:bodyPr wrap="square">
            <a:spAutoFit/>
          </a:bodyPr>
          <a:lstStyle/>
          <a:p>
            <a:r>
              <a:rPr lang="en-US" b="1" u="sng" dirty="0">
                <a:solidFill>
                  <a:srgbClr val="000000"/>
                </a:solidFill>
                <a:latin typeface="Helvetica" panose="020B0604020202020204" pitchFamily="34" charset="0"/>
                <a:cs typeface="Helvetica" panose="020B0604020202020204" pitchFamily="34" charset="0"/>
              </a:rPr>
              <a:t>Founding Legislation</a:t>
            </a:r>
          </a:p>
          <a:p>
            <a:pPr marL="230188" lvl="1"/>
            <a:r>
              <a:rPr lang="en-US" dirty="0">
                <a:solidFill>
                  <a:srgbClr val="000000"/>
                </a:solidFill>
                <a:latin typeface="Helvetica" panose="020B0604020202020204" pitchFamily="34" charset="0"/>
                <a:cs typeface="Helvetica" panose="020B0604020202020204" pitchFamily="34" charset="0"/>
              </a:rPr>
              <a:t>The America’s Marine Highway Program was established by Section 1121 of the </a:t>
            </a:r>
            <a:r>
              <a:rPr lang="en-US" b="1" dirty="0">
                <a:solidFill>
                  <a:srgbClr val="C00000"/>
                </a:solidFill>
                <a:latin typeface="Helvetica" panose="020B0604020202020204" pitchFamily="34" charset="0"/>
                <a:cs typeface="Helvetica" panose="020B0604020202020204" pitchFamily="34" charset="0"/>
              </a:rPr>
              <a:t>Energy Independence and Security Act of 2007 </a:t>
            </a:r>
            <a:r>
              <a:rPr lang="en-US" dirty="0">
                <a:solidFill>
                  <a:srgbClr val="000000"/>
                </a:solidFill>
                <a:latin typeface="Helvetica" panose="020B0604020202020204" pitchFamily="34" charset="0"/>
                <a:cs typeface="Helvetica" panose="020B0604020202020204" pitchFamily="34" charset="0"/>
              </a:rPr>
              <a:t>to reduce landside congestion through the designation of Marine Highway Routes.</a:t>
            </a:r>
          </a:p>
          <a:p>
            <a:endParaRPr lang="en-US" sz="800" dirty="0">
              <a:solidFill>
                <a:srgbClr val="000000"/>
              </a:solidFill>
              <a:latin typeface="Helvetica" panose="020B0604020202020204" pitchFamily="34" charset="0"/>
              <a:cs typeface="Helvetica" panose="020B0604020202020204" pitchFamily="34" charset="0"/>
              <a:hlinkClick r:id="rId5"/>
            </a:endParaRPr>
          </a:p>
          <a:p>
            <a:r>
              <a:rPr lang="en-US" b="1" u="sng" dirty="0">
                <a:solidFill>
                  <a:srgbClr val="000000"/>
                </a:solidFill>
                <a:latin typeface="Helvetica" panose="020B0604020202020204" pitchFamily="34" charset="0"/>
                <a:cs typeface="Helvetica" panose="020B0604020202020204" pitchFamily="34" charset="0"/>
              </a:rPr>
              <a:t>Amendments</a:t>
            </a:r>
          </a:p>
          <a:p>
            <a:pPr marL="230188"/>
            <a:r>
              <a:rPr lang="en-US" b="1" dirty="0">
                <a:solidFill>
                  <a:srgbClr val="C00000"/>
                </a:solidFill>
                <a:latin typeface="Helvetica" panose="020B0604020202020204" pitchFamily="34" charset="0"/>
                <a:cs typeface="Helvetica" panose="020B0604020202020204" pitchFamily="34" charset="0"/>
              </a:rPr>
              <a:t>Coast Guard and Maritime Transportation Act of 2012 </a:t>
            </a:r>
            <a:r>
              <a:rPr lang="en-US" dirty="0">
                <a:solidFill>
                  <a:srgbClr val="000000"/>
                </a:solidFill>
                <a:latin typeface="Helvetica" panose="020B0604020202020204" pitchFamily="34" charset="0"/>
                <a:cs typeface="Helvetica" panose="020B0604020202020204" pitchFamily="34" charset="0"/>
              </a:rPr>
              <a:t>further </a:t>
            </a:r>
            <a:r>
              <a:rPr lang="en-US" b="1" dirty="0">
                <a:solidFill>
                  <a:srgbClr val="000000"/>
                </a:solidFill>
                <a:latin typeface="Helvetica" panose="020B0604020202020204" pitchFamily="34" charset="0"/>
                <a:cs typeface="Helvetica" panose="020B0604020202020204" pitchFamily="34" charset="0"/>
              </a:rPr>
              <a:t>expanded the scope of the program beyond reducing landside congestion to efforts that generate public benefits</a:t>
            </a:r>
            <a:r>
              <a:rPr lang="en-US" dirty="0">
                <a:solidFill>
                  <a:srgbClr val="000000"/>
                </a:solidFill>
                <a:latin typeface="Helvetica" panose="020B0604020202020204" pitchFamily="34" charset="0"/>
                <a:cs typeface="Helvetica" panose="020B0604020202020204" pitchFamily="34" charset="0"/>
              </a:rPr>
              <a:t> by increasing the utilization or efficiency of domestic freight or passenger transportation on Marine Highway Routes between U.S. ports. </a:t>
            </a:r>
          </a:p>
          <a:p>
            <a:endParaRPr lang="en-US" dirty="0">
              <a:solidFill>
                <a:srgbClr val="000000"/>
              </a:solidFill>
              <a:latin typeface="Helvetica" panose="020B0604020202020204" pitchFamily="34" charset="0"/>
              <a:cs typeface="Helvetica" panose="020B0604020202020204" pitchFamily="34" charset="0"/>
            </a:endParaRPr>
          </a:p>
          <a:p>
            <a:pPr marL="230188"/>
            <a:r>
              <a:rPr lang="en-US" b="1" dirty="0">
                <a:solidFill>
                  <a:srgbClr val="C00000"/>
                </a:solidFill>
                <a:latin typeface="Helvetica" panose="020B0604020202020204" pitchFamily="34" charset="0"/>
                <a:cs typeface="Helvetica" panose="020B0604020202020204" pitchFamily="34" charset="0"/>
              </a:rPr>
              <a:t>The National Defense Authorization Act for Fiscal Year 2016</a:t>
            </a:r>
            <a:r>
              <a:rPr lang="en-US" dirty="0">
                <a:solidFill>
                  <a:srgbClr val="000000"/>
                </a:solidFill>
                <a:latin typeface="Helvetica" panose="020B0604020202020204" pitchFamily="34" charset="0"/>
                <a:cs typeface="Helvetica" panose="020B0604020202020204" pitchFamily="34" charset="0"/>
              </a:rPr>
              <a:t> added to the definition of short sea shipping to include cargo shipped in discrete units or </a:t>
            </a:r>
            <a:r>
              <a:rPr lang="en-US" b="1" dirty="0">
                <a:solidFill>
                  <a:srgbClr val="000000"/>
                </a:solidFill>
                <a:latin typeface="Helvetica" panose="020B0604020202020204" pitchFamily="34" charset="0"/>
                <a:cs typeface="Helvetica" panose="020B0604020202020204" pitchFamily="34" charset="0"/>
              </a:rPr>
              <a:t>packages that are handled individually, palletized or unitized for purposes of transportation; or freight vehicles carried aboard commuter ferry boats.</a:t>
            </a:r>
          </a:p>
        </p:txBody>
      </p:sp>
      <p:sp>
        <p:nvSpPr>
          <p:cNvPr id="3" name="TextBox 2"/>
          <p:cNvSpPr txBox="1"/>
          <p:nvPr/>
        </p:nvSpPr>
        <p:spPr>
          <a:xfrm>
            <a:off x="533400" y="615322"/>
            <a:ext cx="2763898"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How do we exist?</a:t>
            </a:r>
          </a:p>
        </p:txBody>
      </p:sp>
      <p:sp>
        <p:nvSpPr>
          <p:cNvPr id="11267" name="Title 1"/>
          <p:cNvSpPr>
            <a:spLocks noGrp="1"/>
          </p:cNvSpPr>
          <p:nvPr>
            <p:ph type="title"/>
          </p:nvPr>
        </p:nvSpPr>
        <p:spPr>
          <a:xfrm>
            <a:off x="0" y="0"/>
            <a:ext cx="9144000" cy="538163"/>
          </a:xfrm>
        </p:spPr>
        <p:txBody>
          <a:bodyPr/>
          <a:lstStyle/>
          <a:p>
            <a:r>
              <a:rPr lang="en-US" altLang="en-US" sz="2400" b="1" dirty="0">
                <a:solidFill>
                  <a:srgbClr val="0C0288"/>
                </a:solidFill>
                <a:latin typeface="Helvetica" panose="020B0604020202020204" pitchFamily="34" charset="0"/>
                <a:ea typeface="+mn-ea"/>
                <a:cs typeface="Helvetica" panose="020B0604020202020204" pitchFamily="34" charset="0"/>
              </a:rPr>
              <a:t>   </a:t>
            </a:r>
            <a:r>
              <a:rPr lang="en-US" altLang="en-US" sz="2400" b="1" dirty="0">
                <a:solidFill>
                  <a:srgbClr val="FFFF00"/>
                </a:solidFill>
                <a:latin typeface="Helvetica" panose="020B0604020202020204" pitchFamily="34" charset="0"/>
                <a:ea typeface="+mn-ea"/>
                <a:cs typeface="Helvetica" panose="020B0604020202020204" pitchFamily="34" charset="0"/>
              </a:rPr>
              <a:t>America’s Marine Highway Program</a:t>
            </a:r>
          </a:p>
        </p:txBody>
      </p:sp>
    </p:spTree>
    <p:extLst>
      <p:ext uri="{BB962C8B-B14F-4D97-AF65-F5344CB8AC3E}">
        <p14:creationId xmlns:p14="http://schemas.microsoft.com/office/powerpoint/2010/main" val="366414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900" y="1278189"/>
            <a:ext cx="8534400" cy="4462760"/>
          </a:xfrm>
          <a:prstGeom prst="rect">
            <a:avLst/>
          </a:prstGeom>
        </p:spPr>
        <p:txBody>
          <a:bodyPr wrap="square">
            <a:spAutoFit/>
          </a:bodyPr>
          <a:lstStyle/>
          <a:p>
            <a:pPr marL="365760" indent="-342900">
              <a:spcAft>
                <a:spcPts val="1200"/>
              </a:spcAft>
              <a:buFont typeface="Arial" panose="020B0604020202020204" pitchFamily="34" charset="0"/>
              <a:buChar char="•"/>
            </a:pPr>
            <a:r>
              <a:rPr lang="en-US" dirty="0">
                <a:latin typeface="Helvetica" pitchFamily="34" charset="0"/>
              </a:rPr>
              <a:t>The Marine Highway System consists of </a:t>
            </a:r>
            <a:r>
              <a:rPr lang="en-US" b="1" dirty="0">
                <a:solidFill>
                  <a:srgbClr val="C00000"/>
                </a:solidFill>
                <a:latin typeface="Helvetica" pitchFamily="34" charset="0"/>
              </a:rPr>
              <a:t>the vast majority of the Nation’s navigable waterways</a:t>
            </a:r>
            <a:r>
              <a:rPr lang="en-US" dirty="0">
                <a:latin typeface="Helvetica" pitchFamily="34" charset="0"/>
              </a:rPr>
              <a:t> including inland waterways, coastlines, the St Lawrence Seaway, and the Great Lakes</a:t>
            </a:r>
          </a:p>
          <a:p>
            <a:pPr marL="365760" indent="-342900">
              <a:spcAft>
                <a:spcPts val="1200"/>
              </a:spcAft>
              <a:buFont typeface="Arial" panose="020B0604020202020204" pitchFamily="34" charset="0"/>
              <a:buChar char="•"/>
            </a:pPr>
            <a:r>
              <a:rPr lang="en-US" dirty="0">
                <a:latin typeface="Helvetica" pitchFamily="34" charset="0"/>
              </a:rPr>
              <a:t>The Marine Highway Program has </a:t>
            </a:r>
            <a:r>
              <a:rPr lang="en-US" b="1" dirty="0">
                <a:latin typeface="Helvetica" pitchFamily="34" charset="0"/>
              </a:rPr>
              <a:t>three steps </a:t>
            </a:r>
            <a:r>
              <a:rPr lang="en-US" dirty="0">
                <a:latin typeface="Helvetica" pitchFamily="34" charset="0"/>
              </a:rPr>
              <a:t>–</a:t>
            </a:r>
          </a:p>
          <a:p>
            <a:pPr marL="822960" lvl="1" indent="-342900">
              <a:spcAft>
                <a:spcPts val="1200"/>
              </a:spcAft>
              <a:buFont typeface="+mj-lt"/>
              <a:buAutoNum type="arabicPeriod"/>
            </a:pPr>
            <a:r>
              <a:rPr lang="en-US" b="1" dirty="0">
                <a:latin typeface="Helvetica" pitchFamily="34" charset="0"/>
              </a:rPr>
              <a:t>Designating Marine Highway Routes </a:t>
            </a:r>
            <a:r>
              <a:rPr lang="en-US" dirty="0">
                <a:latin typeface="Helvetica" pitchFamily="34" charset="0"/>
              </a:rPr>
              <a:t>which are navigable waterways capable of moving freight</a:t>
            </a:r>
          </a:p>
          <a:p>
            <a:pPr marL="822960" lvl="1" indent="-342900">
              <a:spcAft>
                <a:spcPts val="1200"/>
              </a:spcAft>
              <a:buFont typeface="+mj-lt"/>
              <a:buAutoNum type="arabicPeriod"/>
            </a:pPr>
            <a:r>
              <a:rPr lang="en-US" b="1" dirty="0">
                <a:latin typeface="Helvetica" pitchFamily="34" charset="0"/>
              </a:rPr>
              <a:t>Designating Marine Highway Projects </a:t>
            </a:r>
            <a:r>
              <a:rPr lang="en-US" dirty="0">
                <a:latin typeface="Helvetica" pitchFamily="34" charset="0"/>
              </a:rPr>
              <a:t>which create new or expand existing marine highway services are then designated along those Routes</a:t>
            </a:r>
          </a:p>
          <a:p>
            <a:pPr marL="822960" lvl="1" indent="-342900">
              <a:spcAft>
                <a:spcPts val="1200"/>
              </a:spcAft>
              <a:buFont typeface="+mj-lt"/>
              <a:buAutoNum type="arabicPeriod"/>
            </a:pPr>
            <a:r>
              <a:rPr lang="en-US" dirty="0">
                <a:latin typeface="Helvetica" pitchFamily="34" charset="0"/>
              </a:rPr>
              <a:t>Applicants of designated Marine Highway Projects or private sector partners with written referrals from the public applicants can then apply for </a:t>
            </a:r>
            <a:r>
              <a:rPr lang="en-US" b="1" dirty="0">
                <a:latin typeface="Helvetica" pitchFamily="34" charset="0"/>
              </a:rPr>
              <a:t>Marine Highway Grants</a:t>
            </a:r>
          </a:p>
          <a:p>
            <a:pPr marL="460375">
              <a:spcAft>
                <a:spcPts val="1200"/>
              </a:spcAft>
            </a:pPr>
            <a:r>
              <a:rPr lang="en-US" dirty="0">
                <a:latin typeface="Helvetica" pitchFamily="34" charset="0"/>
              </a:rPr>
              <a:t>Grants can be used to alleviate the upfront capital risk associated with starting new services</a:t>
            </a:r>
          </a:p>
        </p:txBody>
      </p:sp>
      <p:pic>
        <p:nvPicPr>
          <p:cNvPr id="1127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5867400"/>
            <a:ext cx="3935096" cy="973494"/>
          </a:xfrm>
          <a:prstGeom prst="rect">
            <a:avLst/>
          </a:prstGeom>
        </p:spPr>
      </p:pic>
      <p:sp>
        <p:nvSpPr>
          <p:cNvPr id="2" name="TextBox 1"/>
          <p:cNvSpPr txBox="1"/>
          <p:nvPr/>
        </p:nvSpPr>
        <p:spPr>
          <a:xfrm>
            <a:off x="533400" y="607367"/>
            <a:ext cx="2539478" cy="461665"/>
          </a:xfrm>
          <a:prstGeom prst="rect">
            <a:avLst/>
          </a:prstGeom>
          <a:noFill/>
        </p:spPr>
        <p:txBody>
          <a:bodyPr wrap="none" rtlCol="0">
            <a:spAutoFit/>
          </a:bodyPr>
          <a:lstStyle/>
          <a:p>
            <a:r>
              <a:rPr lang="en-US" sz="2400" b="1" dirty="0">
                <a:latin typeface="Helvetica" panose="020B0604020202020204" pitchFamily="34" charset="0"/>
                <a:cs typeface="Helvetica" panose="020B0604020202020204" pitchFamily="34" charset="0"/>
              </a:rPr>
              <a:t>What do we do?</a:t>
            </a:r>
          </a:p>
        </p:txBody>
      </p:sp>
      <p:sp>
        <p:nvSpPr>
          <p:cNvPr id="11267" name="Title 1"/>
          <p:cNvSpPr>
            <a:spLocks noGrp="1"/>
          </p:cNvSpPr>
          <p:nvPr>
            <p:ph type="title"/>
          </p:nvPr>
        </p:nvSpPr>
        <p:spPr>
          <a:xfrm>
            <a:off x="0" y="-7812"/>
            <a:ext cx="9144000" cy="522162"/>
          </a:xfrm>
        </p:spPr>
        <p:txBody>
          <a:bodyPr/>
          <a:lstStyle/>
          <a:p>
            <a:r>
              <a:rPr lang="en-US" altLang="en-US" sz="2400" b="1" dirty="0">
                <a:solidFill>
                  <a:srgbClr val="FFFF00"/>
                </a:solidFill>
                <a:latin typeface="Helvetica" panose="020B0604020202020204" pitchFamily="34" charset="0"/>
                <a:ea typeface="+mn-ea"/>
                <a:cs typeface="Helvetica" panose="020B0604020202020204" pitchFamily="34" charset="0"/>
              </a:rPr>
              <a:t>   America’s Marine Highway Program</a:t>
            </a:r>
          </a:p>
        </p:txBody>
      </p:sp>
    </p:spTree>
    <p:extLst>
      <p:ext uri="{BB962C8B-B14F-4D97-AF65-F5344CB8AC3E}">
        <p14:creationId xmlns:p14="http://schemas.microsoft.com/office/powerpoint/2010/main" val="116368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796493382"/>
              </p:ext>
            </p:extLst>
          </p:nvPr>
        </p:nvGraphicFramePr>
        <p:xfrm>
          <a:off x="457200" y="609600"/>
          <a:ext cx="8257397" cy="6191198"/>
        </p:xfrm>
        <a:graphic>
          <a:graphicData uri="http://schemas.openxmlformats.org/presentationml/2006/ole">
            <mc:AlternateContent xmlns:mc="http://schemas.openxmlformats.org/markup-compatibility/2006">
              <mc:Choice xmlns:v="urn:schemas-microsoft-com:vml" Requires="v">
                <p:oleObj spid="_x0000_s2097" name="Slide" r:id="rId4" imgW="3342132" imgH="2505587" progId="PowerPoint.Slide.12">
                  <p:embed/>
                </p:oleObj>
              </mc:Choice>
              <mc:Fallback>
                <p:oleObj name="Slide" r:id="rId4" imgW="3342132" imgH="2505587" progId="PowerPoint.Slide.12">
                  <p:embed/>
                  <p:pic>
                    <p:nvPicPr>
                      <p:cNvPr id="3" name="Object 2"/>
                      <p:cNvPicPr>
                        <a:picLocks noChangeAspect="1" noChangeArrowheads="1"/>
                      </p:cNvPicPr>
                      <p:nvPr/>
                    </p:nvPicPr>
                    <p:blipFill>
                      <a:blip r:embed="rId5"/>
                      <a:srcRect/>
                      <a:stretch>
                        <a:fillRect/>
                      </a:stretch>
                    </p:blipFill>
                    <p:spPr bwMode="auto">
                      <a:xfrm>
                        <a:off x="457200" y="609600"/>
                        <a:ext cx="8257397" cy="6191198"/>
                      </a:xfrm>
                      <a:prstGeom prst="rect">
                        <a:avLst/>
                      </a:prstGeom>
                      <a:noFill/>
                      <a:ln>
                        <a:noFill/>
                      </a:ln>
                    </p:spPr>
                  </p:pic>
                </p:oleObj>
              </mc:Fallback>
            </mc:AlternateContent>
          </a:graphicData>
        </a:graphic>
      </p:graphicFrame>
      <p:pic>
        <p:nvPicPr>
          <p:cNvPr id="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381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851"/>
            <a:ext cx="9144000" cy="461665"/>
          </a:xfrm>
          <a:prstGeom prst="rect">
            <a:avLst/>
          </a:prstGeom>
          <a:noFill/>
        </p:spPr>
        <p:txBody>
          <a:bodyPr wrap="square" rtlCol="0">
            <a:spAutoFit/>
          </a:bodyPr>
          <a:lstStyle/>
          <a:p>
            <a:pPr algn="ctr" eaLnBrk="1" hangingPunct="1"/>
            <a:r>
              <a:rPr lang="en-US" sz="2400" b="1" dirty="0">
                <a:solidFill>
                  <a:srgbClr val="FFFF00"/>
                </a:solidFill>
                <a:latin typeface="Helvetica" panose="020B0604020202020204" pitchFamily="34" charset="0"/>
                <a:cs typeface="Helvetica" panose="020B0604020202020204" pitchFamily="34" charset="0"/>
              </a:rPr>
              <a:t>Step 1: Marine Highway Routes</a:t>
            </a:r>
          </a:p>
        </p:txBody>
      </p:sp>
    </p:spTree>
    <p:extLst>
      <p:ext uri="{BB962C8B-B14F-4D97-AF65-F5344CB8AC3E}">
        <p14:creationId xmlns:p14="http://schemas.microsoft.com/office/powerpoint/2010/main" val="409836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95300" y="838200"/>
            <a:ext cx="8229600" cy="4836065"/>
          </a:xfrm>
        </p:spPr>
        <p:txBody>
          <a:bodyPr/>
          <a:lstStyle/>
          <a:p>
            <a:pPr>
              <a:spcBef>
                <a:spcPct val="0"/>
              </a:spcBef>
              <a:spcAft>
                <a:spcPts val="600"/>
              </a:spcAft>
            </a:pPr>
            <a:r>
              <a:rPr lang="en-US" sz="2000" b="1" dirty="0">
                <a:latin typeface="Helvetica" pitchFamily="34" charset="0"/>
              </a:rPr>
              <a:t>Project Designation serves as a vetting process for Marine Highway Grants</a:t>
            </a:r>
          </a:p>
          <a:p>
            <a:pPr>
              <a:spcBef>
                <a:spcPct val="0"/>
              </a:spcBef>
              <a:spcAft>
                <a:spcPts val="600"/>
              </a:spcAft>
            </a:pPr>
            <a:endParaRPr lang="en-US" sz="800" b="1" dirty="0">
              <a:latin typeface="Helvetica" pitchFamily="34" charset="0"/>
            </a:endParaRPr>
          </a:p>
          <a:p>
            <a:pPr>
              <a:spcBef>
                <a:spcPct val="0"/>
              </a:spcBef>
              <a:spcAft>
                <a:spcPts val="600"/>
              </a:spcAft>
            </a:pPr>
            <a:r>
              <a:rPr lang="en-US" sz="2000" b="1" dirty="0">
                <a:latin typeface="Helvetica" pitchFamily="34" charset="0"/>
              </a:rPr>
              <a:t>Eligible applicants include: </a:t>
            </a:r>
          </a:p>
          <a:p>
            <a:pPr marL="857250" lvl="3">
              <a:spcBef>
                <a:spcPct val="0"/>
              </a:spcBef>
              <a:spcAft>
                <a:spcPts val="0"/>
              </a:spcAft>
            </a:pPr>
            <a:r>
              <a:rPr lang="en-US" sz="1800" dirty="0">
                <a:latin typeface="Helvetica" pitchFamily="34" charset="0"/>
              </a:rPr>
              <a:t>State governments or State Departments of Transportation</a:t>
            </a:r>
          </a:p>
          <a:p>
            <a:pPr marL="857250" lvl="3">
              <a:spcBef>
                <a:spcPct val="0"/>
              </a:spcBef>
              <a:spcAft>
                <a:spcPts val="0"/>
              </a:spcAft>
            </a:pPr>
            <a:endParaRPr lang="en-US" sz="1200" dirty="0">
              <a:latin typeface="Helvetica" pitchFamily="34" charset="0"/>
            </a:endParaRPr>
          </a:p>
          <a:p>
            <a:pPr marL="857250" lvl="3">
              <a:spcBef>
                <a:spcPct val="0"/>
              </a:spcBef>
              <a:spcAft>
                <a:spcPts val="0"/>
              </a:spcAft>
            </a:pPr>
            <a:r>
              <a:rPr lang="en-US" sz="1800" dirty="0">
                <a:latin typeface="Helvetica" pitchFamily="34" charset="0"/>
              </a:rPr>
              <a:t>Metropolitan or Regional Planning Organizations</a:t>
            </a:r>
          </a:p>
          <a:p>
            <a:pPr marL="857250" lvl="3">
              <a:spcBef>
                <a:spcPct val="0"/>
              </a:spcBef>
              <a:spcAft>
                <a:spcPts val="0"/>
              </a:spcAft>
            </a:pPr>
            <a:endParaRPr lang="en-US" sz="1200" dirty="0">
              <a:latin typeface="Helvetica" pitchFamily="34" charset="0"/>
            </a:endParaRPr>
          </a:p>
          <a:p>
            <a:pPr marL="857250" lvl="3">
              <a:spcBef>
                <a:spcPct val="0"/>
              </a:spcBef>
              <a:spcAft>
                <a:spcPts val="0"/>
              </a:spcAft>
            </a:pPr>
            <a:r>
              <a:rPr lang="en-US" sz="1800" dirty="0">
                <a:latin typeface="Helvetica" pitchFamily="34" charset="0"/>
              </a:rPr>
              <a:t>Local governments, Port Authorities, Tribal governments</a:t>
            </a:r>
          </a:p>
          <a:p>
            <a:pPr lvl="0">
              <a:spcBef>
                <a:spcPct val="0"/>
              </a:spcBef>
              <a:spcAft>
                <a:spcPts val="600"/>
              </a:spcAft>
            </a:pPr>
            <a:endParaRPr lang="en-US" sz="1000" dirty="0">
              <a:latin typeface="Helvetica" pitchFamily="34" charset="0"/>
            </a:endParaRPr>
          </a:p>
          <a:p>
            <a:pPr>
              <a:spcBef>
                <a:spcPct val="0"/>
              </a:spcBef>
              <a:spcAft>
                <a:spcPts val="600"/>
              </a:spcAft>
            </a:pPr>
            <a:r>
              <a:rPr lang="en-US" sz="2000" b="1" dirty="0">
                <a:latin typeface="Helvetica" pitchFamily="34" charset="0"/>
              </a:rPr>
              <a:t>Purpose of the Project Designation:</a:t>
            </a:r>
          </a:p>
          <a:p>
            <a:pPr marL="857250" lvl="3">
              <a:spcBef>
                <a:spcPct val="0"/>
              </a:spcBef>
              <a:spcAft>
                <a:spcPts val="0"/>
              </a:spcAft>
            </a:pPr>
            <a:r>
              <a:rPr lang="en-US" sz="1800" dirty="0">
                <a:latin typeface="Helvetica" pitchFamily="34" charset="0"/>
              </a:rPr>
              <a:t>Create a new or expand an existing Marine Highway service </a:t>
            </a:r>
          </a:p>
          <a:p>
            <a:pPr marL="857250" lvl="3">
              <a:spcBef>
                <a:spcPct val="0"/>
              </a:spcBef>
              <a:spcAft>
                <a:spcPts val="0"/>
              </a:spcAft>
            </a:pPr>
            <a:endParaRPr lang="en-US" sz="1200" dirty="0">
              <a:latin typeface="Helvetica" pitchFamily="34" charset="0"/>
            </a:endParaRPr>
          </a:p>
          <a:p>
            <a:pPr marL="857250" lvl="3">
              <a:spcBef>
                <a:spcPct val="0"/>
              </a:spcBef>
              <a:spcAft>
                <a:spcPts val="0"/>
              </a:spcAft>
            </a:pPr>
            <a:r>
              <a:rPr lang="en-US" sz="1800" dirty="0">
                <a:latin typeface="Helvetica" pitchFamily="34" charset="0"/>
              </a:rPr>
              <a:t>To realize public benefits (e.g., reduced congestion, reduced road maintenance)</a:t>
            </a:r>
          </a:p>
          <a:p>
            <a:pPr marL="857250" lvl="3">
              <a:spcBef>
                <a:spcPct val="0"/>
              </a:spcBef>
              <a:spcAft>
                <a:spcPts val="0"/>
              </a:spcAft>
            </a:pPr>
            <a:endParaRPr lang="en-US" sz="1200" dirty="0">
              <a:latin typeface="Helvetica" pitchFamily="34" charset="0"/>
            </a:endParaRPr>
          </a:p>
          <a:p>
            <a:pPr marL="857250" lvl="3">
              <a:spcBef>
                <a:spcPct val="0"/>
              </a:spcBef>
              <a:spcAft>
                <a:spcPts val="0"/>
              </a:spcAft>
            </a:pPr>
            <a:r>
              <a:rPr lang="en-US" sz="1800" dirty="0">
                <a:latin typeface="Helvetica" pitchFamily="34" charset="0"/>
              </a:rPr>
              <a:t>To become eligible for Marine Highway Grants</a:t>
            </a:r>
          </a:p>
          <a:p>
            <a:pPr>
              <a:spcBef>
                <a:spcPct val="0"/>
              </a:spcBef>
              <a:spcAft>
                <a:spcPts val="600"/>
              </a:spcAft>
            </a:pPr>
            <a:endParaRPr lang="en-US" sz="1600" dirty="0">
              <a:latin typeface="Helvetica" pitchFamily="34" charset="0"/>
            </a:endParaRPr>
          </a:p>
          <a:p>
            <a:pPr>
              <a:spcBef>
                <a:spcPct val="0"/>
              </a:spcBef>
              <a:spcAft>
                <a:spcPts val="600"/>
              </a:spcAft>
            </a:pPr>
            <a:endParaRPr lang="en-US" altLang="en-US" sz="800" dirty="0">
              <a:latin typeface="Times New Roman" panose="02020603050405020304" pitchFamily="18" charset="0"/>
              <a:cs typeface="Times New Roman" panose="02020603050405020304" pitchFamily="18" charset="0"/>
            </a:endParaRPr>
          </a:p>
        </p:txBody>
      </p:sp>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552" y="5715000"/>
            <a:ext cx="3935096" cy="914400"/>
          </a:xfrm>
          <a:prstGeom prst="rect">
            <a:avLst/>
          </a:prstGeom>
        </p:spPr>
      </p:pic>
      <p:sp>
        <p:nvSpPr>
          <p:cNvPr id="12291" name="Rectangle 10"/>
          <p:cNvSpPr>
            <a:spLocks noChangeArrowheads="1"/>
          </p:cNvSpPr>
          <p:nvPr/>
        </p:nvSpPr>
        <p:spPr bwMode="auto">
          <a:xfrm>
            <a:off x="990600" y="-887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dirty="0">
                <a:solidFill>
                  <a:srgbClr val="FFFF00"/>
                </a:solidFill>
                <a:latin typeface="Helvetica" panose="020B0604020202020204" pitchFamily="34" charset="0"/>
                <a:cs typeface="Helvetica" panose="020B0604020202020204" pitchFamily="34" charset="0"/>
              </a:rPr>
              <a:t>Step 2: Marine Highway Projects</a:t>
            </a:r>
          </a:p>
        </p:txBody>
      </p:sp>
    </p:spTree>
    <p:extLst>
      <p:ext uri="{BB962C8B-B14F-4D97-AF65-F5344CB8AC3E}">
        <p14:creationId xmlns:p14="http://schemas.microsoft.com/office/powerpoint/2010/main" val="429354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 y="0"/>
            <a:ext cx="9146151"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1" y="990600"/>
            <a:ext cx="9144000" cy="627697"/>
          </a:xfrm>
        </p:spPr>
        <p:txBody>
          <a:bodyPr>
            <a:normAutofit/>
          </a:bodyPr>
          <a:lstStyle/>
          <a:p>
            <a:pPr algn="ctr"/>
            <a:r>
              <a:rPr lang="en-US" sz="3200" b="1" dirty="0"/>
              <a:t>Port Infrastructure Development Program</a:t>
            </a:r>
          </a:p>
        </p:txBody>
      </p:sp>
      <p:sp>
        <p:nvSpPr>
          <p:cNvPr id="4" name="Rectangle 3"/>
          <p:cNvSpPr/>
          <p:nvPr/>
        </p:nvSpPr>
        <p:spPr>
          <a:xfrm>
            <a:off x="800100" y="2057400"/>
            <a:ext cx="7543800" cy="31393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Mission</a:t>
            </a:r>
          </a:p>
          <a:p>
            <a:pPr marL="0" marR="0" lvl="2" indent="0" algn="ctr" defTabSz="914400" eaLnBrk="1" fontAlgn="auto" latinLnBrk="0" hangingPunct="1">
              <a:lnSpc>
                <a:spcPct val="100000"/>
              </a:lnSpc>
              <a:spcBef>
                <a:spcPts val="0"/>
              </a:spcBef>
              <a:spcAft>
                <a:spcPts val="0"/>
              </a:spcAft>
              <a:buClrTx/>
              <a:buSzTx/>
              <a:buFontTx/>
              <a:buNone/>
              <a:tabLst/>
              <a:defRPr/>
            </a:pPr>
            <a:endParaRPr lang="en-US" sz="2400" kern="0" dirty="0">
              <a:solidFill>
                <a:sysClr val="windowText" lastClr="000000"/>
              </a:solidFill>
              <a:latin typeface="Arial" panose="020B0604020202020204" pitchFamily="34" charset="0"/>
              <a:cs typeface="Arial" panose="020B0604020202020204" pitchFamily="34" charset="0"/>
            </a:endParaRPr>
          </a:p>
          <a:p>
            <a:pPr marL="0" marR="0" lvl="2"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 lead the development and expansion and modernization of port infrastructure, including water, road, and rail, for the benefit of every American.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88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95300" y="685800"/>
            <a:ext cx="8229600" cy="4988465"/>
          </a:xfrm>
        </p:spPr>
        <p:txBody>
          <a:bodyPr/>
          <a:lstStyle/>
          <a:p>
            <a:pPr>
              <a:spcBef>
                <a:spcPct val="0"/>
              </a:spcBef>
              <a:spcAft>
                <a:spcPts val="600"/>
              </a:spcAft>
            </a:pPr>
            <a:r>
              <a:rPr lang="en-US" sz="2000" b="1" dirty="0">
                <a:latin typeface="Helvetica" pitchFamily="34" charset="0"/>
              </a:rPr>
              <a:t>Eligible applicants include: </a:t>
            </a:r>
          </a:p>
          <a:p>
            <a:pPr marL="860425" lvl="1">
              <a:spcBef>
                <a:spcPct val="0"/>
              </a:spcBef>
              <a:spcAft>
                <a:spcPts val="600"/>
              </a:spcAft>
            </a:pPr>
            <a:r>
              <a:rPr lang="en-US" sz="1800" dirty="0">
                <a:latin typeface="Helvetica" pitchFamily="34" charset="0"/>
              </a:rPr>
              <a:t>Sponsors of Designated Projects, or</a:t>
            </a:r>
          </a:p>
          <a:p>
            <a:pPr marL="860425" lvl="1">
              <a:spcBef>
                <a:spcPct val="0"/>
              </a:spcBef>
              <a:spcAft>
                <a:spcPts val="600"/>
              </a:spcAft>
            </a:pPr>
            <a:endParaRPr lang="en-US" sz="800" dirty="0">
              <a:latin typeface="Helvetica" pitchFamily="34" charset="0"/>
            </a:endParaRPr>
          </a:p>
          <a:p>
            <a:pPr marL="860425" lvl="1">
              <a:spcBef>
                <a:spcPct val="0"/>
              </a:spcBef>
              <a:spcAft>
                <a:spcPts val="600"/>
              </a:spcAft>
            </a:pPr>
            <a:r>
              <a:rPr lang="en-US" sz="1800" dirty="0">
                <a:latin typeface="Helvetica" pitchFamily="34" charset="0"/>
              </a:rPr>
              <a:t>Private entities with the approval of the Designated Project Sponsor</a:t>
            </a:r>
          </a:p>
          <a:p>
            <a:pPr lvl="0">
              <a:spcBef>
                <a:spcPct val="0"/>
              </a:spcBef>
              <a:spcAft>
                <a:spcPts val="600"/>
              </a:spcAft>
            </a:pPr>
            <a:endParaRPr lang="en-US" sz="900" dirty="0">
              <a:latin typeface="Helvetica" pitchFamily="34" charset="0"/>
            </a:endParaRPr>
          </a:p>
          <a:p>
            <a:pPr>
              <a:spcBef>
                <a:spcPct val="0"/>
              </a:spcBef>
              <a:spcAft>
                <a:spcPts val="600"/>
              </a:spcAft>
            </a:pPr>
            <a:r>
              <a:rPr lang="en-US" sz="2000" b="1" dirty="0">
                <a:latin typeface="Helvetica" pitchFamily="34" charset="0"/>
              </a:rPr>
              <a:t>What can Marine Highway Grant funds be used for?:</a:t>
            </a:r>
            <a:endParaRPr lang="en-US" sz="1800" b="1" dirty="0">
              <a:solidFill>
                <a:srgbClr val="FF0000"/>
              </a:solidFill>
              <a:latin typeface="Helvetica" pitchFamily="34" charset="0"/>
            </a:endParaRPr>
          </a:p>
          <a:p>
            <a:pPr marL="860425" lvl="1">
              <a:spcBef>
                <a:spcPct val="0"/>
              </a:spcBef>
              <a:spcAft>
                <a:spcPts val="600"/>
              </a:spcAft>
            </a:pPr>
            <a:r>
              <a:rPr lang="en-US" sz="1800" b="1" dirty="0">
                <a:latin typeface="Helvetica" pitchFamily="34" charset="0"/>
              </a:rPr>
              <a:t>Development and expansion of Port and landside infrastructure (including Cargo handling equipment) </a:t>
            </a:r>
          </a:p>
          <a:p>
            <a:pPr marL="860425" lvl="1">
              <a:spcBef>
                <a:spcPct val="0"/>
              </a:spcBef>
              <a:spcAft>
                <a:spcPts val="600"/>
              </a:spcAft>
            </a:pPr>
            <a:endParaRPr lang="en-US" sz="1050" dirty="0">
              <a:latin typeface="Helvetica" pitchFamily="34" charset="0"/>
            </a:endParaRPr>
          </a:p>
          <a:p>
            <a:pPr marL="860425" lvl="1">
              <a:spcBef>
                <a:spcPct val="0"/>
              </a:spcBef>
              <a:spcAft>
                <a:spcPts val="600"/>
              </a:spcAft>
            </a:pPr>
            <a:r>
              <a:rPr lang="en-US" sz="1800" b="1" dirty="0">
                <a:latin typeface="Helvetica" pitchFamily="34" charset="0"/>
              </a:rPr>
              <a:t>Development and expansion of documented vessels</a:t>
            </a:r>
          </a:p>
          <a:p>
            <a:pPr marL="860425" lvl="1">
              <a:spcBef>
                <a:spcPct val="0"/>
              </a:spcBef>
              <a:spcAft>
                <a:spcPts val="600"/>
              </a:spcAft>
            </a:pPr>
            <a:endParaRPr lang="en-US" sz="1050" dirty="0">
              <a:latin typeface="Helvetica" pitchFamily="34" charset="0"/>
            </a:endParaRPr>
          </a:p>
          <a:p>
            <a:pPr marL="860425" lvl="1">
              <a:spcBef>
                <a:spcPct val="0"/>
              </a:spcBef>
              <a:spcAft>
                <a:spcPts val="600"/>
              </a:spcAft>
            </a:pPr>
            <a:r>
              <a:rPr lang="en-US" sz="1800" dirty="0">
                <a:latin typeface="Helvetica" pitchFamily="34" charset="0"/>
              </a:rPr>
              <a:t>Planning, preparation and design efforts in support of marine highway projects (cannot be used for market related studies)</a:t>
            </a:r>
            <a:endParaRPr lang="en-US" altLang="en-US" sz="900" dirty="0">
              <a:latin typeface="Times New Roman" panose="02020603050405020304" pitchFamily="18" charset="0"/>
              <a:cs typeface="Times New Roman" panose="02020603050405020304" pitchFamily="18" charset="0"/>
            </a:endParaRPr>
          </a:p>
        </p:txBody>
      </p:sp>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552" y="5715000"/>
            <a:ext cx="3935096" cy="914400"/>
          </a:xfrm>
          <a:prstGeom prst="rect">
            <a:avLst/>
          </a:prstGeom>
        </p:spPr>
      </p:pic>
      <p:sp>
        <p:nvSpPr>
          <p:cNvPr id="12291" name="Rectangle 10"/>
          <p:cNvSpPr>
            <a:spLocks noChangeArrowheads="1"/>
          </p:cNvSpPr>
          <p:nvPr/>
        </p:nvSpPr>
        <p:spPr bwMode="auto">
          <a:xfrm>
            <a:off x="952500" y="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dirty="0">
                <a:solidFill>
                  <a:srgbClr val="FFFF00"/>
                </a:solidFill>
                <a:latin typeface="Helvetica" panose="020B0604020202020204" pitchFamily="34" charset="0"/>
                <a:cs typeface="Helvetica" panose="020B0604020202020204" pitchFamily="34" charset="0"/>
              </a:rPr>
              <a:t>Step 3: Marine Highway Grants</a:t>
            </a:r>
          </a:p>
        </p:txBody>
      </p:sp>
    </p:spTree>
    <p:extLst>
      <p:ext uri="{BB962C8B-B14F-4D97-AF65-F5344CB8AC3E}">
        <p14:creationId xmlns:p14="http://schemas.microsoft.com/office/powerpoint/2010/main" val="143772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529741" y="1295400"/>
            <a:ext cx="8229600" cy="5334000"/>
          </a:xfrm>
        </p:spPr>
        <p:txBody>
          <a:bodyPr/>
          <a:lstStyle/>
          <a:p>
            <a:pPr marL="85725" lvl="1" indent="0">
              <a:buNone/>
              <a:tabLst>
                <a:tab pos="1600200" algn="l"/>
                <a:tab pos="6911975" algn="l"/>
              </a:tabLst>
            </a:pPr>
            <a:endParaRPr lang="en-US" b="1" dirty="0">
              <a:solidFill>
                <a:schemeClr val="accent6">
                  <a:lumMod val="50000"/>
                </a:schemeClr>
              </a:solidFill>
              <a:latin typeface="Helvetica" pitchFamily="34" charset="0"/>
            </a:endParaRPr>
          </a:p>
          <a:p>
            <a:pPr marL="85725" lvl="1" indent="0">
              <a:buNone/>
              <a:tabLst>
                <a:tab pos="1600200" algn="l"/>
                <a:tab pos="6911975" algn="l"/>
              </a:tabLst>
            </a:pPr>
            <a:r>
              <a:rPr lang="en-US" b="1" dirty="0">
                <a:solidFill>
                  <a:schemeClr val="accent6">
                    <a:lumMod val="50000"/>
                  </a:schemeClr>
                </a:solidFill>
                <a:latin typeface="Helvetica" pitchFamily="34" charset="0"/>
              </a:rPr>
              <a:t>Virginia Port Authority</a:t>
            </a:r>
          </a:p>
          <a:p>
            <a:pPr marL="85725" lvl="1" indent="0">
              <a:buNone/>
              <a:tabLst>
                <a:tab pos="1600200" algn="l"/>
                <a:tab pos="6911975" algn="l"/>
              </a:tabLst>
            </a:pPr>
            <a:r>
              <a:rPr lang="en-US" b="1" dirty="0">
                <a:solidFill>
                  <a:schemeClr val="accent6">
                    <a:lumMod val="50000"/>
                  </a:schemeClr>
                </a:solidFill>
                <a:latin typeface="Helvetica" pitchFamily="34" charset="0"/>
              </a:rPr>
              <a:t>	</a:t>
            </a:r>
            <a:r>
              <a:rPr lang="en-US" sz="2400" b="1" dirty="0">
                <a:solidFill>
                  <a:schemeClr val="accent6">
                    <a:lumMod val="50000"/>
                  </a:schemeClr>
                </a:solidFill>
                <a:latin typeface="Helvetica" pitchFamily="34" charset="0"/>
              </a:rPr>
              <a:t>James River Expansion Project</a:t>
            </a:r>
            <a:endParaRPr lang="en-US" b="1" dirty="0">
              <a:solidFill>
                <a:schemeClr val="accent6">
                  <a:lumMod val="50000"/>
                </a:schemeClr>
              </a:solidFill>
              <a:latin typeface="Helvetica" pitchFamily="34" charset="0"/>
            </a:endParaRPr>
          </a:p>
          <a:p>
            <a:pPr marL="85725" lvl="1" indent="0">
              <a:buNone/>
              <a:tabLst>
                <a:tab pos="1600200" algn="l"/>
                <a:tab pos="6911975" algn="l"/>
              </a:tabLst>
            </a:pPr>
            <a:endParaRPr lang="en-US" b="1" dirty="0">
              <a:solidFill>
                <a:schemeClr val="accent6">
                  <a:lumMod val="50000"/>
                </a:schemeClr>
              </a:solidFill>
              <a:latin typeface="Helvetica" pitchFamily="34" charset="0"/>
              <a:ea typeface="Tahoma" panose="020B0604030504040204" pitchFamily="34" charset="0"/>
              <a:cs typeface="Times New Roman" panose="02020603050405020304" pitchFamily="18" charset="0"/>
            </a:endParaRPr>
          </a:p>
          <a:p>
            <a:pPr marL="85725" lvl="1" indent="0">
              <a:buNone/>
              <a:tabLst>
                <a:tab pos="1600200" algn="l"/>
                <a:tab pos="6911975" algn="l"/>
              </a:tabLst>
            </a:pPr>
            <a:endParaRPr lang="en-US" b="1" dirty="0">
              <a:solidFill>
                <a:schemeClr val="accent6">
                  <a:lumMod val="50000"/>
                </a:schemeClr>
              </a:solidFill>
              <a:latin typeface="Helvetica" pitchFamily="34" charset="0"/>
              <a:ea typeface="Tahoma" panose="020B0604030504040204" pitchFamily="34" charset="0"/>
              <a:cs typeface="Times New Roman" panose="02020603050405020304" pitchFamily="18" charset="0"/>
            </a:endParaRPr>
          </a:p>
          <a:p>
            <a:pPr marL="85725" lvl="1" indent="0">
              <a:buNone/>
              <a:tabLst>
                <a:tab pos="1600200" algn="l"/>
                <a:tab pos="6911975" algn="l"/>
              </a:tabLst>
            </a:pPr>
            <a:r>
              <a:rPr lang="en-US" b="1" dirty="0">
                <a:solidFill>
                  <a:schemeClr val="accent6">
                    <a:lumMod val="50000"/>
                  </a:schemeClr>
                </a:solidFill>
                <a:latin typeface="Helvetica" pitchFamily="34" charset="0"/>
                <a:ea typeface="Tahoma" panose="020B0604030504040204" pitchFamily="34" charset="0"/>
                <a:cs typeface="Times New Roman" panose="02020603050405020304" pitchFamily="18" charset="0"/>
              </a:rPr>
              <a:t>Connecticut Port Authority</a:t>
            </a:r>
          </a:p>
          <a:p>
            <a:pPr marL="85725" lvl="1" indent="0">
              <a:buNone/>
              <a:tabLst>
                <a:tab pos="1600200" algn="l"/>
                <a:tab pos="6911975" algn="l"/>
              </a:tabLst>
            </a:pPr>
            <a:r>
              <a:rPr lang="en-US" b="1" dirty="0">
                <a:solidFill>
                  <a:schemeClr val="accent6">
                    <a:lumMod val="50000"/>
                  </a:schemeClr>
                </a:solidFill>
                <a:latin typeface="Helvetica" pitchFamily="34" charset="0"/>
                <a:ea typeface="Tahoma" panose="020B0604030504040204" pitchFamily="34" charset="0"/>
                <a:cs typeface="Times New Roman" panose="02020603050405020304" pitchFamily="18" charset="0"/>
              </a:rPr>
              <a:t>	</a:t>
            </a:r>
            <a:r>
              <a:rPr lang="en-US" sz="2400" b="1" dirty="0">
                <a:solidFill>
                  <a:schemeClr val="accent6">
                    <a:lumMod val="50000"/>
                  </a:schemeClr>
                </a:solidFill>
                <a:latin typeface="Helvetica" pitchFamily="34" charset="0"/>
                <a:ea typeface="Tahoma" panose="020B0604030504040204" pitchFamily="34" charset="0"/>
                <a:cs typeface="Times New Roman" panose="02020603050405020304" pitchFamily="18" charset="0"/>
              </a:rPr>
              <a:t>Harbor Harvest Long Island Sound Project</a:t>
            </a:r>
            <a:endParaRPr lang="en-US"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0"/>
          <p:cNvSpPr>
            <a:spLocks noChangeArrowheads="1"/>
          </p:cNvSpPr>
          <p:nvPr/>
        </p:nvSpPr>
        <p:spPr bwMode="auto">
          <a:xfrm>
            <a:off x="495300" y="0"/>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solidFill>
                  <a:srgbClr val="FFFF00"/>
                </a:solidFill>
                <a:latin typeface="Helvetica" panose="020B0604020202020204" pitchFamily="34" charset="0"/>
                <a:cs typeface="Helvetica" panose="020B0604020202020204" pitchFamily="34" charset="0"/>
              </a:rPr>
              <a:t>Two Success Stories</a:t>
            </a:r>
            <a:endParaRPr lang="en-US" altLang="en-US" sz="2400" b="1" dirty="0">
              <a:solidFill>
                <a:srgbClr val="FFFF00"/>
              </a:solidFill>
              <a:latin typeface="Helvetica" panose="020B0604020202020204" pitchFamily="34" charset="0"/>
              <a:cs typeface="Helvetica" panose="020B0604020202020204" pitchFamily="34" charset="0"/>
            </a:endParaRPr>
          </a:p>
        </p:txBody>
      </p:sp>
      <p:cxnSp>
        <p:nvCxnSpPr>
          <p:cNvPr id="3" name="Straight Connector 2"/>
          <p:cNvCxnSpPr/>
          <p:nvPr/>
        </p:nvCxnSpPr>
        <p:spPr>
          <a:xfrm flipV="1">
            <a:off x="952500" y="3276600"/>
            <a:ext cx="7315200" cy="76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58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5791200"/>
            <a:ext cx="3935096" cy="1049694"/>
          </a:xfrm>
          <a:prstGeom prst="rect">
            <a:avLst/>
          </a:prstGeom>
        </p:spPr>
      </p:pic>
      <p:sp>
        <p:nvSpPr>
          <p:cNvPr id="12290" name="Rectangle 2"/>
          <p:cNvSpPr>
            <a:spLocks noGrp="1" noChangeArrowheads="1"/>
          </p:cNvSpPr>
          <p:nvPr>
            <p:ph idx="1"/>
          </p:nvPr>
        </p:nvSpPr>
        <p:spPr>
          <a:xfrm>
            <a:off x="400050" y="685800"/>
            <a:ext cx="8324850" cy="5257800"/>
          </a:xfrm>
        </p:spPr>
        <p:txBody>
          <a:bodyPr/>
          <a:lstStyle/>
          <a:p>
            <a:pPr marL="0" indent="0">
              <a:spcBef>
                <a:spcPts val="600"/>
              </a:spcBef>
              <a:spcAft>
                <a:spcPts val="600"/>
              </a:spcAft>
              <a:buNone/>
            </a:pPr>
            <a:r>
              <a:rPr lang="en-US" sz="2400" b="1" dirty="0">
                <a:latin typeface="Helvetica" pitchFamily="34" charset="0"/>
              </a:rPr>
              <a:t>The Port of Richmond, VA </a:t>
            </a:r>
          </a:p>
          <a:p>
            <a:pPr>
              <a:spcBef>
                <a:spcPts val="600"/>
              </a:spcBef>
              <a:spcAft>
                <a:spcPts val="600"/>
              </a:spcAft>
            </a:pPr>
            <a:r>
              <a:rPr lang="en-US" sz="1800" b="1" dirty="0">
                <a:latin typeface="Helvetica" pitchFamily="34" charset="0"/>
              </a:rPr>
              <a:t>2010</a:t>
            </a:r>
            <a:r>
              <a:rPr lang="en-US" sz="1800" dirty="0">
                <a:latin typeface="Helvetica" pitchFamily="34" charset="0"/>
              </a:rPr>
              <a:t> – Icelandic Lines ends the last service to call the Port of Richmond</a:t>
            </a:r>
          </a:p>
          <a:p>
            <a:pPr>
              <a:spcBef>
                <a:spcPts val="0"/>
              </a:spcBef>
              <a:spcAft>
                <a:spcPts val="0"/>
              </a:spcAft>
            </a:pPr>
            <a:endParaRPr lang="en-US" sz="800" dirty="0">
              <a:latin typeface="Helvetica" pitchFamily="34" charset="0"/>
            </a:endParaRPr>
          </a:p>
          <a:p>
            <a:pPr marL="0" lvl="1" indent="0" algn="ctr">
              <a:spcBef>
                <a:spcPts val="600"/>
              </a:spcBef>
              <a:spcAft>
                <a:spcPts val="600"/>
              </a:spcAft>
              <a:buNone/>
            </a:pPr>
            <a:r>
              <a:rPr lang="en-US" sz="2000" b="1" dirty="0">
                <a:solidFill>
                  <a:schemeClr val="tx2"/>
                </a:solidFill>
                <a:latin typeface="Helvetica" pitchFamily="34" charset="0"/>
              </a:rPr>
              <a:t>Should Richmond reinvest in the Port or redevelop the waterfront?</a:t>
            </a:r>
          </a:p>
          <a:p>
            <a:pPr marL="0" lvl="1" indent="0" algn="ctr">
              <a:spcBef>
                <a:spcPts val="600"/>
              </a:spcBef>
              <a:spcAft>
                <a:spcPts val="600"/>
              </a:spcAft>
              <a:buNone/>
            </a:pPr>
            <a:r>
              <a:rPr lang="en-US" sz="1800" b="1" dirty="0">
                <a:latin typeface="Helvetica" pitchFamily="34" charset="0"/>
              </a:rPr>
              <a:t>The Richmond MPO decided on a long-term lease to VPA</a:t>
            </a:r>
          </a:p>
          <a:p>
            <a:pPr>
              <a:spcBef>
                <a:spcPts val="0"/>
              </a:spcBef>
              <a:spcAft>
                <a:spcPts val="0"/>
              </a:spcAft>
            </a:pPr>
            <a:endParaRPr lang="en-US" sz="800" b="1" dirty="0">
              <a:latin typeface="Helvetica" pitchFamily="34" charset="0"/>
            </a:endParaRPr>
          </a:p>
          <a:p>
            <a:pPr>
              <a:spcBef>
                <a:spcPts val="600"/>
              </a:spcBef>
              <a:spcAft>
                <a:spcPts val="600"/>
              </a:spcAft>
            </a:pPr>
            <a:r>
              <a:rPr lang="en-US" sz="1800" b="1" dirty="0">
                <a:latin typeface="Helvetica" pitchFamily="34" charset="0"/>
              </a:rPr>
              <a:t>2010</a:t>
            </a:r>
            <a:r>
              <a:rPr lang="en-US" sz="1800" dirty="0">
                <a:latin typeface="Helvetica" pitchFamily="34" charset="0"/>
              </a:rPr>
              <a:t> – VPA received a Marine Highway Grant for $1.1M in 2010 to acquire a container barge and start a </a:t>
            </a:r>
            <a:r>
              <a:rPr lang="en-US" sz="1800" b="1" dirty="0">
                <a:latin typeface="Helvetica" pitchFamily="34" charset="0"/>
              </a:rPr>
              <a:t>one-day/week service</a:t>
            </a:r>
            <a:r>
              <a:rPr lang="en-US" sz="1800" dirty="0">
                <a:latin typeface="Helvetica" pitchFamily="34" charset="0"/>
              </a:rPr>
              <a:t>.</a:t>
            </a:r>
          </a:p>
          <a:p>
            <a:pPr>
              <a:spcBef>
                <a:spcPts val="600"/>
              </a:spcBef>
              <a:spcAft>
                <a:spcPts val="600"/>
              </a:spcAft>
            </a:pPr>
            <a:r>
              <a:rPr lang="en-US" sz="1800" b="1" dirty="0">
                <a:latin typeface="Helvetica" pitchFamily="34" charset="0"/>
              </a:rPr>
              <a:t>2016</a:t>
            </a:r>
            <a:r>
              <a:rPr lang="en-US" sz="1800" dirty="0">
                <a:latin typeface="Helvetica" pitchFamily="34" charset="0"/>
              </a:rPr>
              <a:t> – the MPO set aside land near the port for light industrial and port related intermodal services and VPA received a grant for a top loader.</a:t>
            </a:r>
          </a:p>
          <a:p>
            <a:pPr>
              <a:spcBef>
                <a:spcPts val="600"/>
              </a:spcBef>
              <a:spcAft>
                <a:spcPts val="600"/>
              </a:spcAft>
            </a:pPr>
            <a:r>
              <a:rPr lang="en-US" sz="1800" b="1" dirty="0">
                <a:latin typeface="Helvetica" pitchFamily="34" charset="0"/>
              </a:rPr>
              <a:t>2017</a:t>
            </a:r>
            <a:r>
              <a:rPr lang="en-US" sz="1800" dirty="0">
                <a:latin typeface="Helvetica" pitchFamily="34" charset="0"/>
              </a:rPr>
              <a:t> – VPA received grant funds for a 26,000 </a:t>
            </a:r>
            <a:r>
              <a:rPr lang="en-US" sz="1800" dirty="0" err="1">
                <a:latin typeface="Helvetica" pitchFamily="34" charset="0"/>
              </a:rPr>
              <a:t>lb</a:t>
            </a:r>
            <a:r>
              <a:rPr lang="en-US" sz="1800" dirty="0">
                <a:latin typeface="Helvetica" pitchFamily="34" charset="0"/>
              </a:rPr>
              <a:t> forklift and a generator set for the barge to handle unitized cargo, frozen and refrigerated cargo. </a:t>
            </a:r>
          </a:p>
          <a:p>
            <a:pPr>
              <a:spcBef>
                <a:spcPts val="600"/>
              </a:spcBef>
              <a:spcAft>
                <a:spcPts val="600"/>
              </a:spcAft>
            </a:pPr>
            <a:r>
              <a:rPr lang="en-US" sz="1800" b="1" dirty="0">
                <a:latin typeface="Helvetica" pitchFamily="34" charset="0"/>
              </a:rPr>
              <a:t>2018</a:t>
            </a:r>
            <a:r>
              <a:rPr lang="en-US" sz="1800" dirty="0">
                <a:latin typeface="Helvetica" pitchFamily="34" charset="0"/>
              </a:rPr>
              <a:t> – James River Barge Lines, the tug operator hired by VPA, received a $1.8M grant for a second barge – VPA plans to start a </a:t>
            </a:r>
            <a:r>
              <a:rPr lang="en-US" sz="1800" b="1" dirty="0">
                <a:latin typeface="Helvetica" pitchFamily="34" charset="0"/>
              </a:rPr>
              <a:t>daily service</a:t>
            </a:r>
            <a:r>
              <a:rPr lang="en-US" sz="2200" dirty="0">
                <a:latin typeface="Helvetica" pitchFamily="34" charset="0"/>
              </a:rPr>
              <a:t>.</a:t>
            </a:r>
          </a:p>
        </p:txBody>
      </p:sp>
      <p:sp>
        <p:nvSpPr>
          <p:cNvPr id="12291" name="Rectangle 10"/>
          <p:cNvSpPr>
            <a:spLocks noChangeArrowheads="1"/>
          </p:cNvSpPr>
          <p:nvPr/>
        </p:nvSpPr>
        <p:spPr bwMode="auto">
          <a:xfrm>
            <a:off x="495300" y="-8870"/>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solidFill>
                  <a:srgbClr val="FFFF00"/>
                </a:solidFill>
                <a:latin typeface="Helvetica" panose="020B0604020202020204" pitchFamily="34" charset="0"/>
                <a:cs typeface="Helvetica" panose="020B0604020202020204" pitchFamily="34" charset="0"/>
              </a:rPr>
              <a:t>The Virginia Port Authority</a:t>
            </a:r>
            <a:endParaRPr lang="en-US" altLang="en-US" sz="2400" b="1" dirty="0">
              <a:solidFill>
                <a:srgbClr val="FFFF00"/>
              </a:solidFill>
              <a:latin typeface="Helvetica" panose="020B0604020202020204" pitchFamily="34" charset="0"/>
              <a:cs typeface="Helvetica" panose="020B0604020202020204" pitchFamily="34" charset="0"/>
            </a:endParaRPr>
          </a:p>
        </p:txBody>
      </p:sp>
      <p:sp>
        <p:nvSpPr>
          <p:cNvPr id="2" name="Rectangle 1"/>
          <p:cNvSpPr/>
          <p:nvPr/>
        </p:nvSpPr>
        <p:spPr>
          <a:xfrm>
            <a:off x="390525" y="1752600"/>
            <a:ext cx="83439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95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4588" y="18799"/>
            <a:ext cx="7772400" cy="452937"/>
          </a:xfrm>
          <a:prstGeom prst="rect">
            <a:avLst/>
          </a:prstGeom>
        </p:spPr>
        <p:txBody>
          <a:bodyPr/>
          <a:lstStyle/>
          <a:p>
            <a:pPr algn="ctr"/>
            <a:r>
              <a:rPr lang="en-US" sz="2400" dirty="0">
                <a:solidFill>
                  <a:srgbClr val="FFFF00"/>
                </a:solidFill>
                <a:latin typeface="Helvetica" panose="020B0604020202020204" pitchFamily="34" charset="0"/>
                <a:cs typeface="Helvetica" panose="020B0604020202020204" pitchFamily="34" charset="0"/>
              </a:rPr>
              <a:t>Richmond Area Port Users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94013097"/>
              </p:ext>
            </p:extLst>
          </p:nvPr>
        </p:nvGraphicFramePr>
        <p:xfrm>
          <a:off x="458202" y="4495800"/>
          <a:ext cx="8229600" cy="2089015"/>
        </p:xfrm>
        <a:graphic>
          <a:graphicData uri="http://schemas.openxmlformats.org/drawingml/2006/table">
            <a:tbl>
              <a:tblPr firstRow="1" bandRow="1">
                <a:tableStyleId>{5C22544A-7EE6-4342-B048-85BDC9FD1C3A}</a:tableStyleId>
              </a:tblPr>
              <a:tblGrid>
                <a:gridCol w="2814443">
                  <a:extLst>
                    <a:ext uri="{9D8B030D-6E8A-4147-A177-3AD203B41FA5}">
                      <a16:colId xmlns:a16="http://schemas.microsoft.com/office/drawing/2014/main" val="20000"/>
                    </a:ext>
                  </a:extLst>
                </a:gridCol>
                <a:gridCol w="2579141">
                  <a:extLst>
                    <a:ext uri="{9D8B030D-6E8A-4147-A177-3AD203B41FA5}">
                      <a16:colId xmlns:a16="http://schemas.microsoft.com/office/drawing/2014/main" val="3249547785"/>
                    </a:ext>
                  </a:extLst>
                </a:gridCol>
                <a:gridCol w="2836016">
                  <a:extLst>
                    <a:ext uri="{9D8B030D-6E8A-4147-A177-3AD203B41FA5}">
                      <a16:colId xmlns:a16="http://schemas.microsoft.com/office/drawing/2014/main" val="20001"/>
                    </a:ext>
                  </a:extLst>
                </a:gridCol>
              </a:tblGrid>
              <a:tr h="2089015">
                <a:tc>
                  <a:txBody>
                    <a:bodyPr/>
                    <a:lstStyle/>
                    <a:p>
                      <a:r>
                        <a:rPr lang="en-US" sz="1200" b="0" dirty="0">
                          <a:solidFill>
                            <a:schemeClr val="tx1"/>
                          </a:solidFill>
                          <a:latin typeface="Gill Sans MT" panose="020B0502020104020203" pitchFamily="34" charset="0"/>
                        </a:rPr>
                        <a:t>West</a:t>
                      </a:r>
                      <a:r>
                        <a:rPr lang="en-US" sz="1200" b="0" baseline="0" dirty="0">
                          <a:solidFill>
                            <a:schemeClr val="tx1"/>
                          </a:solidFill>
                          <a:latin typeface="Gill Sans MT" panose="020B0502020104020203" pitchFamily="34" charset="0"/>
                        </a:rPr>
                        <a:t> Rock</a:t>
                      </a:r>
                      <a:endParaRPr lang="en-US" sz="1200" b="0" dirty="0">
                        <a:solidFill>
                          <a:schemeClr val="tx1"/>
                        </a:solidFill>
                        <a:latin typeface="Gill Sans MT" panose="020B0502020104020203" pitchFamily="34" charset="0"/>
                      </a:endParaRPr>
                    </a:p>
                    <a:p>
                      <a:r>
                        <a:rPr lang="en-US" sz="1200" b="0" dirty="0">
                          <a:solidFill>
                            <a:schemeClr val="tx1"/>
                          </a:solidFill>
                          <a:latin typeface="Gill Sans MT" panose="020B0502020104020203" pitchFamily="34" charset="0"/>
                        </a:rPr>
                        <a:t>Scoular</a:t>
                      </a:r>
                    </a:p>
                    <a:p>
                      <a:r>
                        <a:rPr lang="en-US" sz="1200" b="0" dirty="0">
                          <a:solidFill>
                            <a:schemeClr val="tx1"/>
                          </a:solidFill>
                          <a:latin typeface="Gill Sans MT" panose="020B0502020104020203" pitchFamily="34" charset="0"/>
                        </a:rPr>
                        <a:t>Philip Morris</a:t>
                      </a:r>
                    </a:p>
                    <a:p>
                      <a:r>
                        <a:rPr lang="en-US" sz="1200" b="0" dirty="0">
                          <a:solidFill>
                            <a:schemeClr val="tx1"/>
                          </a:solidFill>
                          <a:latin typeface="Gill Sans MT" panose="020B0502020104020203" pitchFamily="34" charset="0"/>
                        </a:rPr>
                        <a:t>Evergreen Enterprises</a:t>
                      </a:r>
                    </a:p>
                    <a:p>
                      <a:r>
                        <a:rPr lang="en-US" sz="1200" b="0" dirty="0">
                          <a:solidFill>
                            <a:schemeClr val="tx1"/>
                          </a:solidFill>
                          <a:latin typeface="Gill Sans MT" panose="020B0502020104020203" pitchFamily="34" charset="0"/>
                        </a:rPr>
                        <a:t>Lumber Liquidators</a:t>
                      </a:r>
                    </a:p>
                    <a:p>
                      <a:r>
                        <a:rPr lang="en-US" sz="1200" b="0" dirty="0">
                          <a:solidFill>
                            <a:schemeClr val="tx1"/>
                          </a:solidFill>
                          <a:latin typeface="Gill Sans MT" panose="020B0502020104020203" pitchFamily="34" charset="0"/>
                        </a:rPr>
                        <a:t>Country Vintner</a:t>
                      </a:r>
                    </a:p>
                    <a:p>
                      <a:r>
                        <a:rPr lang="en-US" sz="1200" b="0" dirty="0">
                          <a:solidFill>
                            <a:schemeClr val="tx1"/>
                          </a:solidFill>
                          <a:latin typeface="Gill Sans MT" panose="020B0502020104020203" pitchFamily="34" charset="0"/>
                        </a:rPr>
                        <a:t>Honeywell</a:t>
                      </a:r>
                    </a:p>
                    <a:p>
                      <a:r>
                        <a:rPr lang="en-US" sz="1200" b="0" dirty="0">
                          <a:solidFill>
                            <a:schemeClr val="tx1"/>
                          </a:solidFill>
                          <a:latin typeface="Gill Sans MT" panose="020B0502020104020203" pitchFamily="34" charset="0"/>
                        </a:rPr>
                        <a:t>Alcoa </a:t>
                      </a:r>
                    </a:p>
                    <a:p>
                      <a:r>
                        <a:rPr lang="en-US" sz="1200" b="0" dirty="0">
                          <a:solidFill>
                            <a:schemeClr val="tx1"/>
                          </a:solidFill>
                          <a:latin typeface="Gill Sans MT" panose="020B0502020104020203" pitchFamily="34" charset="0"/>
                        </a:rPr>
                        <a:t>Lumber Liquidators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Gill Sans MT" panose="020B0502020104020203" pitchFamily="34" charset="0"/>
                        </a:rPr>
                        <a:t>R1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Gill Sans MT" panose="020B0502020104020203" pitchFamily="34" charset="0"/>
                        </a:rPr>
                        <a:t>Brother International Corporation </a:t>
                      </a:r>
                    </a:p>
                  </a:txBody>
                  <a:tcPr marL="86360" marR="86360" marT="34291" marB="34291">
                    <a:noFill/>
                  </a:tcPr>
                </a:tc>
                <a:tc>
                  <a:txBody>
                    <a:bodyPr/>
                    <a:lstStyle/>
                    <a:p>
                      <a:r>
                        <a:rPr lang="en-US" sz="1200" b="0" dirty="0">
                          <a:solidFill>
                            <a:schemeClr val="tx1"/>
                          </a:solidFill>
                          <a:latin typeface="Gill Sans MT" panose="020B0502020104020203" pitchFamily="34" charset="0"/>
                        </a:rPr>
                        <a:t>Dupont</a:t>
                      </a:r>
                    </a:p>
                    <a:p>
                      <a:r>
                        <a:rPr lang="en-US" sz="1200" b="0" dirty="0" err="1">
                          <a:solidFill>
                            <a:schemeClr val="tx1"/>
                          </a:solidFill>
                          <a:latin typeface="Gill Sans MT" panose="020B0502020104020203" pitchFamily="34" charset="0"/>
                        </a:rPr>
                        <a:t>Centrotrade</a:t>
                      </a:r>
                      <a:r>
                        <a:rPr lang="en-US" sz="1200" b="0" dirty="0">
                          <a:solidFill>
                            <a:schemeClr val="tx1"/>
                          </a:solidFill>
                          <a:latin typeface="Gill Sans MT" panose="020B0502020104020203" pitchFamily="34" charset="0"/>
                        </a:rPr>
                        <a:t> / Riverside Logistics</a:t>
                      </a:r>
                    </a:p>
                    <a:p>
                      <a:r>
                        <a:rPr lang="en-US" sz="1200" b="0" dirty="0">
                          <a:solidFill>
                            <a:schemeClr val="tx1"/>
                          </a:solidFill>
                          <a:latin typeface="Gill Sans MT" panose="020B0502020104020203" pitchFamily="34" charset="0"/>
                        </a:rPr>
                        <a:t>Universal Leaf</a:t>
                      </a:r>
                    </a:p>
                    <a:p>
                      <a:r>
                        <a:rPr lang="en-US" sz="1200" b="0" dirty="0">
                          <a:solidFill>
                            <a:schemeClr val="tx1"/>
                          </a:solidFill>
                          <a:latin typeface="Gill Sans MT" panose="020B0502020104020203" pitchFamily="34" charset="0"/>
                        </a:rPr>
                        <a:t>Shandong </a:t>
                      </a:r>
                      <a:r>
                        <a:rPr lang="en-US" sz="1200" b="0" dirty="0" err="1">
                          <a:solidFill>
                            <a:schemeClr val="tx1"/>
                          </a:solidFill>
                          <a:latin typeface="Gill Sans MT" panose="020B0502020104020203" pitchFamily="34" charset="0"/>
                        </a:rPr>
                        <a:t>Tranlin</a:t>
                      </a:r>
                      <a:r>
                        <a:rPr lang="en-US" sz="1200" b="0" dirty="0">
                          <a:solidFill>
                            <a:schemeClr val="tx1"/>
                          </a:solidFill>
                          <a:latin typeface="Gill Sans MT" panose="020B0502020104020203" pitchFamily="34" charset="0"/>
                        </a:rPr>
                        <a:t> Paper Co., Ltd.</a:t>
                      </a:r>
                    </a:p>
                    <a:p>
                      <a:r>
                        <a:rPr lang="en-US" sz="1200" b="0" dirty="0" err="1">
                          <a:solidFill>
                            <a:schemeClr val="tx1"/>
                          </a:solidFill>
                          <a:latin typeface="Gill Sans MT" panose="020B0502020104020203" pitchFamily="34" charset="0"/>
                        </a:rPr>
                        <a:t>Flordia</a:t>
                      </a:r>
                      <a:r>
                        <a:rPr lang="en-US" sz="1200" b="0" dirty="0">
                          <a:solidFill>
                            <a:schemeClr val="tx1"/>
                          </a:solidFill>
                          <a:latin typeface="Gill Sans MT" panose="020B0502020104020203" pitchFamily="34" charset="0"/>
                        </a:rPr>
                        <a:t> Tile</a:t>
                      </a:r>
                    </a:p>
                    <a:p>
                      <a:r>
                        <a:rPr lang="en-US" sz="1200" b="0" dirty="0">
                          <a:solidFill>
                            <a:schemeClr val="tx1"/>
                          </a:solidFill>
                          <a:latin typeface="Gill Sans MT" panose="020B0502020104020203" pitchFamily="34" charset="0"/>
                        </a:rPr>
                        <a:t>Scholar Grain</a:t>
                      </a:r>
                    </a:p>
                    <a:p>
                      <a:r>
                        <a:rPr lang="en-US" sz="1200" b="0" dirty="0">
                          <a:solidFill>
                            <a:schemeClr val="tx1"/>
                          </a:solidFill>
                          <a:latin typeface="Gill Sans MT" panose="020B0502020104020203" pitchFamily="34" charset="0"/>
                        </a:rPr>
                        <a:t>Lidl US</a:t>
                      </a:r>
                    </a:p>
                    <a:p>
                      <a:r>
                        <a:rPr lang="en-US" sz="1200" b="0" dirty="0">
                          <a:solidFill>
                            <a:schemeClr val="tx1"/>
                          </a:solidFill>
                          <a:latin typeface="Gill Sans MT" panose="020B0502020104020203" pitchFamily="34" charset="0"/>
                        </a:rPr>
                        <a:t>Bissell Home</a:t>
                      </a:r>
                    </a:p>
                    <a:p>
                      <a:r>
                        <a:rPr lang="en-US" sz="1200" b="0" dirty="0">
                          <a:solidFill>
                            <a:schemeClr val="tx1"/>
                          </a:solidFill>
                          <a:latin typeface="Gill Sans MT" panose="020B0502020104020203" pitchFamily="34" charset="0"/>
                        </a:rPr>
                        <a:t>Avail Vapor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Gill Sans MT" panose="020B0502020104020203" pitchFamily="34" charset="0"/>
                        </a:rPr>
                        <a:t>Plow and Hearth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Gill Sans MT" panose="020B0502020104020203" pitchFamily="34" charset="0"/>
                        </a:rPr>
                        <a:t>Nucor Steel</a:t>
                      </a:r>
                    </a:p>
                  </a:txBody>
                  <a:tcPr marL="86360" marR="86360" marT="34291" marB="34291">
                    <a:noFill/>
                  </a:tcPr>
                </a:tc>
                <a:tc>
                  <a:txBody>
                    <a:bodyPr/>
                    <a:lstStyle/>
                    <a:p>
                      <a:r>
                        <a:rPr lang="en-US" sz="1200" b="0" dirty="0">
                          <a:solidFill>
                            <a:schemeClr val="tx1"/>
                          </a:solidFill>
                          <a:latin typeface="Gill Sans MT" panose="020B0502020104020203" pitchFamily="34" charset="0"/>
                        </a:rPr>
                        <a:t>Carpenter </a:t>
                      </a:r>
                    </a:p>
                    <a:p>
                      <a:r>
                        <a:rPr lang="en-US" sz="1200" b="0" dirty="0">
                          <a:solidFill>
                            <a:schemeClr val="tx1"/>
                          </a:solidFill>
                          <a:latin typeface="Gill Sans MT" panose="020B0502020104020203" pitchFamily="34" charset="0"/>
                        </a:rPr>
                        <a:t>AMF</a:t>
                      </a:r>
                    </a:p>
                    <a:p>
                      <a:r>
                        <a:rPr lang="en-US" sz="1200" b="0" dirty="0">
                          <a:solidFill>
                            <a:schemeClr val="tx1"/>
                          </a:solidFill>
                          <a:latin typeface="Gill Sans MT" panose="020B0502020104020203" pitchFamily="34" charset="0"/>
                        </a:rPr>
                        <a:t>Evonik</a:t>
                      </a:r>
                    </a:p>
                    <a:p>
                      <a:r>
                        <a:rPr lang="en-US" sz="1200" b="0" dirty="0">
                          <a:solidFill>
                            <a:schemeClr val="tx1"/>
                          </a:solidFill>
                          <a:latin typeface="Gill Sans MT" panose="020B0502020104020203" pitchFamily="34" charset="0"/>
                        </a:rPr>
                        <a:t>Bondioli and Pavesi</a:t>
                      </a:r>
                    </a:p>
                    <a:p>
                      <a:r>
                        <a:rPr lang="en-US" sz="1200" b="0" dirty="0">
                          <a:solidFill>
                            <a:schemeClr val="tx1"/>
                          </a:solidFill>
                          <a:latin typeface="Gill Sans MT" panose="020B0502020104020203" pitchFamily="34" charset="0"/>
                        </a:rPr>
                        <a:t>Southern States</a:t>
                      </a:r>
                    </a:p>
                    <a:p>
                      <a:r>
                        <a:rPr lang="en-US" sz="1200" b="0" dirty="0">
                          <a:solidFill>
                            <a:schemeClr val="tx1"/>
                          </a:solidFill>
                          <a:latin typeface="Gill Sans MT" panose="020B0502020104020203" pitchFamily="34" charset="0"/>
                        </a:rPr>
                        <a:t>Amsted Rail</a:t>
                      </a:r>
                    </a:p>
                    <a:p>
                      <a:r>
                        <a:rPr lang="en-US" sz="1200" b="0" dirty="0">
                          <a:solidFill>
                            <a:schemeClr val="tx1"/>
                          </a:solidFill>
                          <a:latin typeface="Gill Sans MT" panose="020B0502020104020203" pitchFamily="34" charset="0"/>
                        </a:rPr>
                        <a:t>Marva Marble</a:t>
                      </a:r>
                    </a:p>
                    <a:p>
                      <a:r>
                        <a:rPr lang="en-US" sz="1200" b="0" noProof="0" dirty="0">
                          <a:solidFill>
                            <a:schemeClr val="tx1"/>
                          </a:solidFill>
                          <a:latin typeface="Gill Sans MT" panose="020B0502020104020203" pitchFamily="34" charset="0"/>
                        </a:rPr>
                        <a:t>Maruchan</a:t>
                      </a:r>
                    </a:p>
                    <a:p>
                      <a:r>
                        <a:rPr lang="en-US" sz="1200" b="0" dirty="0">
                          <a:solidFill>
                            <a:schemeClr val="tx1"/>
                          </a:solidFill>
                          <a:latin typeface="Gill Sans MT" panose="020B0502020104020203" pitchFamily="34" charset="0"/>
                        </a:rPr>
                        <a:t>American Signature</a:t>
                      </a:r>
                    </a:p>
                    <a:p>
                      <a:r>
                        <a:rPr lang="en-US" sz="1200" b="0" dirty="0">
                          <a:solidFill>
                            <a:schemeClr val="tx1"/>
                          </a:solidFill>
                          <a:latin typeface="Gill Sans MT" panose="020B0502020104020203" pitchFamily="34" charset="0"/>
                        </a:rPr>
                        <a:t>Reynolds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Gill Sans MT" panose="020B0502020104020203" pitchFamily="34" charset="0"/>
                        </a:rPr>
                        <a:t>Alfa-Laval </a:t>
                      </a:r>
                    </a:p>
                  </a:txBody>
                  <a:tcPr marL="86360" marR="86360" marT="34291" marB="34291">
                    <a:noFill/>
                  </a:tcPr>
                </a:tc>
                <a:extLst>
                  <a:ext uri="{0D108BD9-81ED-4DB2-BD59-A6C34878D82A}">
                    <a16:rowId xmlns:a16="http://schemas.microsoft.com/office/drawing/2014/main" val="10000"/>
                  </a:ext>
                </a:extLst>
              </a:tr>
            </a:tbl>
          </a:graphicData>
        </a:graphic>
      </p:graphicFrame>
      <p:sp>
        <p:nvSpPr>
          <p:cNvPr id="5" name="TextBox 4"/>
          <p:cNvSpPr txBox="1"/>
          <p:nvPr/>
        </p:nvSpPr>
        <p:spPr>
          <a:xfrm>
            <a:off x="5529501" y="1756404"/>
            <a:ext cx="2393879" cy="2308324"/>
          </a:xfrm>
          <a:prstGeom prst="rect">
            <a:avLst/>
          </a:prstGeom>
          <a:noFill/>
        </p:spPr>
        <p:txBody>
          <a:bodyPr wrap="square" rtlCol="0">
            <a:spAutoFit/>
          </a:bodyPr>
          <a:lstStyle/>
          <a:p>
            <a:r>
              <a:rPr lang="en-US" dirty="0">
                <a:solidFill>
                  <a:prstClr val="black"/>
                </a:solidFill>
                <a:latin typeface="Gill Sans MT"/>
                <a:cs typeface="Gill Sans MT"/>
              </a:rPr>
              <a:t>Precept Medical*</a:t>
            </a:r>
          </a:p>
          <a:p>
            <a:r>
              <a:rPr lang="en-US" dirty="0">
                <a:solidFill>
                  <a:prstClr val="black"/>
                </a:solidFill>
                <a:latin typeface="Gill Sans MT"/>
                <a:cs typeface="Gill Sans MT"/>
              </a:rPr>
              <a:t>R1 Rubber*</a:t>
            </a:r>
          </a:p>
          <a:p>
            <a:r>
              <a:rPr lang="en-US" dirty="0">
                <a:solidFill>
                  <a:prstClr val="black"/>
                </a:solidFill>
                <a:latin typeface="Gill Sans MT"/>
                <a:cs typeface="Gill Sans MT"/>
              </a:rPr>
              <a:t>Sabra*</a:t>
            </a:r>
          </a:p>
          <a:p>
            <a:r>
              <a:rPr lang="en-US" dirty="0">
                <a:solidFill>
                  <a:prstClr val="black"/>
                </a:solidFill>
                <a:latin typeface="Gill Sans MT"/>
                <a:cs typeface="Gill Sans MT"/>
              </a:rPr>
              <a:t>Simms Metal*</a:t>
            </a:r>
          </a:p>
          <a:p>
            <a:r>
              <a:rPr lang="en-US" dirty="0">
                <a:solidFill>
                  <a:prstClr val="black"/>
                </a:solidFill>
                <a:latin typeface="Gill Sans MT"/>
                <a:cs typeface="Gill Sans MT"/>
              </a:rPr>
              <a:t>Expeditors*</a:t>
            </a:r>
          </a:p>
          <a:p>
            <a:r>
              <a:rPr lang="en-US" dirty="0">
                <a:solidFill>
                  <a:prstClr val="black"/>
                </a:solidFill>
                <a:latin typeface="Gill Sans MT"/>
                <a:cs typeface="Gill Sans MT"/>
              </a:rPr>
              <a:t>Luck stone*</a:t>
            </a:r>
          </a:p>
          <a:p>
            <a:r>
              <a:rPr lang="en-US" dirty="0">
                <a:solidFill>
                  <a:prstClr val="black"/>
                </a:solidFill>
                <a:latin typeface="Gill Sans MT"/>
                <a:cs typeface="Gill Sans MT"/>
              </a:rPr>
              <a:t>Open Plan Systems*</a:t>
            </a:r>
          </a:p>
          <a:p>
            <a:r>
              <a:rPr lang="en-US" dirty="0">
                <a:solidFill>
                  <a:prstClr val="black"/>
                </a:solidFill>
                <a:latin typeface="Gill Sans MT"/>
                <a:cs typeface="Gill Sans MT"/>
              </a:rPr>
              <a:t>Providence*</a:t>
            </a:r>
          </a:p>
        </p:txBody>
      </p:sp>
      <p:pic>
        <p:nvPicPr>
          <p:cNvPr id="7" name="Picture 6"/>
          <p:cNvPicPr>
            <a:picLocks noChangeAspect="1"/>
          </p:cNvPicPr>
          <p:nvPr/>
        </p:nvPicPr>
        <p:blipFill>
          <a:blip r:embed="rId3"/>
          <a:stretch>
            <a:fillRect/>
          </a:stretch>
        </p:blipFill>
        <p:spPr>
          <a:xfrm>
            <a:off x="0" y="819151"/>
            <a:ext cx="9146004" cy="349263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08599247"/>
              </p:ext>
            </p:extLst>
          </p:nvPr>
        </p:nvGraphicFramePr>
        <p:xfrm>
          <a:off x="152400" y="2679105"/>
          <a:ext cx="4881927" cy="1301955"/>
        </p:xfrm>
        <a:graphic>
          <a:graphicData uri="http://schemas.openxmlformats.org/drawingml/2006/table">
            <a:tbl>
              <a:tblPr firstRow="1" firstCol="1" bandRow="1"/>
              <a:tblGrid>
                <a:gridCol w="1434269">
                  <a:extLst>
                    <a:ext uri="{9D8B030D-6E8A-4147-A177-3AD203B41FA5}">
                      <a16:colId xmlns:a16="http://schemas.microsoft.com/office/drawing/2014/main" val="20002"/>
                    </a:ext>
                  </a:extLst>
                </a:gridCol>
                <a:gridCol w="1773545">
                  <a:extLst>
                    <a:ext uri="{9D8B030D-6E8A-4147-A177-3AD203B41FA5}">
                      <a16:colId xmlns:a16="http://schemas.microsoft.com/office/drawing/2014/main" val="1806054374"/>
                    </a:ext>
                  </a:extLst>
                </a:gridCol>
                <a:gridCol w="1674113">
                  <a:extLst>
                    <a:ext uri="{9D8B030D-6E8A-4147-A177-3AD203B41FA5}">
                      <a16:colId xmlns:a16="http://schemas.microsoft.com/office/drawing/2014/main" val="20003"/>
                    </a:ext>
                  </a:extLst>
                </a:gridCol>
              </a:tblGrid>
              <a:tr h="593295">
                <a:tc gridSpan="3">
                  <a:txBody>
                    <a:bodyPr/>
                    <a:lstStyle/>
                    <a:p>
                      <a:pPr marL="0" marR="0" algn="ctr">
                        <a:lnSpc>
                          <a:spcPct val="107000"/>
                        </a:lnSpc>
                        <a:spcBef>
                          <a:spcPts val="0"/>
                        </a:spcBef>
                        <a:spcAft>
                          <a:spcPts val="0"/>
                        </a:spcAft>
                      </a:pPr>
                      <a:r>
                        <a:rPr lang="en-US" sz="1600" b="1" dirty="0">
                          <a:solidFill>
                            <a:srgbClr val="FFFFFF"/>
                          </a:solidFill>
                          <a:effectLst/>
                          <a:latin typeface="Helvetica" panose="020B0604020202020204" pitchFamily="34" charset="0"/>
                          <a:ea typeface="Calibri" panose="020F0502020204030204" pitchFamily="34" charset="0"/>
                          <a:cs typeface="Helvetica" panose="020B0604020202020204" pitchFamily="34" charset="0"/>
                        </a:rPr>
                        <a:t>CY19 RICHMOND REGION PORT-RELATED</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p>
                      <a:pPr marL="0" marR="0" algn="ctr">
                        <a:lnSpc>
                          <a:spcPct val="107000"/>
                        </a:lnSpc>
                        <a:spcBef>
                          <a:spcPts val="0"/>
                        </a:spcBef>
                        <a:spcAft>
                          <a:spcPts val="0"/>
                        </a:spcAft>
                      </a:pPr>
                      <a:r>
                        <a:rPr lang="en-US" sz="1600" b="1" dirty="0">
                          <a:solidFill>
                            <a:srgbClr val="FFFFFF"/>
                          </a:solidFill>
                          <a:effectLst/>
                          <a:latin typeface="Helvetica" panose="020B0604020202020204" pitchFamily="34" charset="0"/>
                          <a:ea typeface="Calibri" panose="020F0502020204030204" pitchFamily="34" charset="0"/>
                          <a:cs typeface="Helvetica" panose="020B0604020202020204" pitchFamily="34" charset="0"/>
                        </a:rPr>
                        <a:t>ECONOMIC DEVELOPMENT</a:t>
                      </a: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006">
                <a:tc>
                  <a:txBody>
                    <a:bodyPr/>
                    <a:lstStyle/>
                    <a:p>
                      <a:pPr marL="0" marR="0" algn="ctr">
                        <a:lnSpc>
                          <a:spcPct val="150000"/>
                        </a:lnSpc>
                        <a:spcBef>
                          <a:spcPts val="0"/>
                        </a:spcBef>
                        <a:spcAft>
                          <a:spcPts val="0"/>
                        </a:spcAft>
                      </a:pPr>
                      <a:r>
                        <a:rPr lang="en-US" sz="1600" b="1" dirty="0">
                          <a:effectLst/>
                          <a:latin typeface="Helvetica" panose="020B0604020202020204" pitchFamily="34" charset="0"/>
                          <a:ea typeface="Calibri" panose="020F0502020204030204" pitchFamily="34" charset="0"/>
                          <a:cs typeface="Helvetica" panose="020B0604020202020204" pitchFamily="34" charset="0"/>
                        </a:rPr>
                        <a:t>Investment</a:t>
                      </a:r>
                      <a:endParaRPr lang="en-US"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en-US" sz="1400" b="1" dirty="0">
                          <a:effectLst/>
                          <a:latin typeface="Helvetica" panose="020B0604020202020204" pitchFamily="34" charset="0"/>
                          <a:ea typeface="Calibri" panose="020F0502020204030204" pitchFamily="34" charset="0"/>
                          <a:cs typeface="Helvetica" panose="020B0604020202020204" pitchFamily="34" charset="0"/>
                        </a:rPr>
                        <a:t>Square</a:t>
                      </a:r>
                      <a:r>
                        <a:rPr lang="en-US" sz="1400" b="1" baseline="0" dirty="0">
                          <a:effectLst/>
                          <a:latin typeface="Helvetica" panose="020B0604020202020204" pitchFamily="34" charset="0"/>
                          <a:ea typeface="Calibri" panose="020F0502020204030204" pitchFamily="34" charset="0"/>
                          <a:cs typeface="Helvetica" panose="020B0604020202020204" pitchFamily="34" charset="0"/>
                        </a:rPr>
                        <a:t> Footage</a:t>
                      </a:r>
                      <a:endParaRPr lang="en-US" sz="1400" b="1"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en-US" sz="1600" b="1" dirty="0">
                          <a:effectLst/>
                          <a:latin typeface="Helvetica" panose="020B0604020202020204" pitchFamily="34" charset="0"/>
                          <a:ea typeface="Calibri" panose="020F0502020204030204" pitchFamily="34" charset="0"/>
                          <a:cs typeface="Helvetica" panose="020B0604020202020204" pitchFamily="34" charset="0"/>
                        </a:rPr>
                        <a:t>Job Creation</a:t>
                      </a:r>
                      <a:endParaRPr lang="en-US" sz="14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08709">
                <a:tc>
                  <a:txBody>
                    <a:bodyPr/>
                    <a:lstStyle/>
                    <a:p>
                      <a:pPr marL="0" marR="0" algn="ctr">
                        <a:lnSpc>
                          <a:spcPct val="150000"/>
                        </a:lnSpc>
                        <a:spcBef>
                          <a:spcPts val="0"/>
                        </a:spcBef>
                        <a:spcAft>
                          <a:spcPts val="0"/>
                        </a:spcAft>
                      </a:pPr>
                      <a:r>
                        <a:rPr lang="en-US" sz="1500" b="1" dirty="0">
                          <a:effectLst/>
                          <a:latin typeface="Helvetica" panose="020B0604020202020204" pitchFamily="34" charset="0"/>
                          <a:ea typeface="Calibri" panose="020F0502020204030204" pitchFamily="34" charset="0"/>
                          <a:cs typeface="Helvetica" panose="020B0604020202020204" pitchFamily="34" charset="0"/>
                        </a:rPr>
                        <a:t>$263,600,000</a:t>
                      </a:r>
                      <a:endParaRPr lang="en-US" sz="11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F3"/>
                    </a:solidFill>
                  </a:tcPr>
                </a:tc>
                <a:tc>
                  <a:txBody>
                    <a:bodyPr/>
                    <a:lstStyle/>
                    <a:p>
                      <a:pPr marL="0" marR="0" algn="ctr" defTabSz="914400" rtl="0" eaLnBrk="1" latinLnBrk="0" hangingPunct="1">
                        <a:lnSpc>
                          <a:spcPct val="150000"/>
                        </a:lnSpc>
                        <a:spcBef>
                          <a:spcPts val="0"/>
                        </a:spcBef>
                        <a:spcAft>
                          <a:spcPts val="0"/>
                        </a:spcAft>
                      </a:pPr>
                      <a:r>
                        <a:rPr lang="en-US" sz="1500" b="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3,767,693</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F3"/>
                    </a:solidFill>
                  </a:tcPr>
                </a:tc>
                <a:tc>
                  <a:txBody>
                    <a:bodyPr/>
                    <a:lstStyle/>
                    <a:p>
                      <a:pPr marL="0" marR="0" algn="ctr">
                        <a:lnSpc>
                          <a:spcPct val="150000"/>
                        </a:lnSpc>
                        <a:spcBef>
                          <a:spcPts val="0"/>
                        </a:spcBef>
                        <a:spcAft>
                          <a:spcPts val="0"/>
                        </a:spcAft>
                      </a:pPr>
                      <a:r>
                        <a:rPr lang="en-US" sz="1500" b="1" dirty="0">
                          <a:effectLst/>
                          <a:latin typeface="Helvetica" panose="020B0604020202020204" pitchFamily="34" charset="0"/>
                          <a:ea typeface="Calibri" panose="020F0502020204030204" pitchFamily="34" charset="0"/>
                          <a:cs typeface="Helvetica" panose="020B0604020202020204" pitchFamily="34" charset="0"/>
                        </a:rPr>
                        <a:t>855</a:t>
                      </a:r>
                      <a:endParaRPr lang="en-US" sz="11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F3"/>
                    </a:solidFill>
                  </a:tcPr>
                </a:tc>
                <a:extLst>
                  <a:ext uri="{0D108BD9-81ED-4DB2-BD59-A6C34878D82A}">
                    <a16:rowId xmlns:a16="http://schemas.microsoft.com/office/drawing/2014/main" val="10009"/>
                  </a:ext>
                </a:extLst>
              </a:tr>
            </a:tbl>
          </a:graphicData>
        </a:graphic>
      </p:graphicFrame>
      <p:pic>
        <p:nvPicPr>
          <p:cNvPr id="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3813"/>
            <a:ext cx="91460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70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552" y="5486400"/>
            <a:ext cx="3935096" cy="1143000"/>
          </a:xfrm>
          <a:prstGeom prst="rect">
            <a:avLst/>
          </a:prstGeom>
        </p:spPr>
      </p:pic>
      <p:sp>
        <p:nvSpPr>
          <p:cNvPr id="12291" name="Rectangle 10"/>
          <p:cNvSpPr>
            <a:spLocks noChangeArrowheads="1"/>
          </p:cNvSpPr>
          <p:nvPr/>
        </p:nvSpPr>
        <p:spPr bwMode="auto">
          <a:xfrm>
            <a:off x="75407" y="-4771"/>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14300" lvl="1" indent="0" algn="ctr"/>
            <a:r>
              <a:rPr lang="en-US" sz="2400" b="1" dirty="0">
                <a:solidFill>
                  <a:srgbClr val="FFFF00"/>
                </a:solidFill>
                <a:latin typeface="Helvetica" panose="020B0604020202020204" pitchFamily="34" charset="0"/>
                <a:cs typeface="Helvetica" panose="020B0604020202020204" pitchFamily="34" charset="0"/>
              </a:rPr>
              <a:t>Benefits of Marine Highway Funding</a:t>
            </a:r>
          </a:p>
        </p:txBody>
      </p:sp>
      <p:graphicFrame>
        <p:nvGraphicFramePr>
          <p:cNvPr id="12389" name="Table 12388"/>
          <p:cNvGraphicFramePr>
            <a:graphicFrameLocks noGrp="1"/>
          </p:cNvGraphicFramePr>
          <p:nvPr>
            <p:extLst>
              <p:ext uri="{D42A27DB-BD31-4B8C-83A1-F6EECF244321}">
                <p14:modId xmlns:p14="http://schemas.microsoft.com/office/powerpoint/2010/main" val="3168792237"/>
              </p:ext>
            </p:extLst>
          </p:nvPr>
        </p:nvGraphicFramePr>
        <p:xfrm>
          <a:off x="0" y="1981200"/>
          <a:ext cx="9136060" cy="2807603"/>
        </p:xfrm>
        <a:graphic>
          <a:graphicData uri="http://schemas.openxmlformats.org/drawingml/2006/table">
            <a:tbl>
              <a:tblPr firstRow="1" firstCol="1" bandRow="1">
                <a:tableStyleId>{5C22544A-7EE6-4342-B048-85BDC9FD1C3A}</a:tableStyleId>
              </a:tblPr>
              <a:tblGrid>
                <a:gridCol w="1141264">
                  <a:extLst>
                    <a:ext uri="{9D8B030D-6E8A-4147-A177-3AD203B41FA5}">
                      <a16:colId xmlns:a16="http://schemas.microsoft.com/office/drawing/2014/main" val="494201761"/>
                    </a:ext>
                  </a:extLst>
                </a:gridCol>
                <a:gridCol w="1480079">
                  <a:extLst>
                    <a:ext uri="{9D8B030D-6E8A-4147-A177-3AD203B41FA5}">
                      <a16:colId xmlns:a16="http://schemas.microsoft.com/office/drawing/2014/main" val="1546462398"/>
                    </a:ext>
                  </a:extLst>
                </a:gridCol>
                <a:gridCol w="1141264">
                  <a:extLst>
                    <a:ext uri="{9D8B030D-6E8A-4147-A177-3AD203B41FA5}">
                      <a16:colId xmlns:a16="http://schemas.microsoft.com/office/drawing/2014/main" val="3147099242"/>
                    </a:ext>
                  </a:extLst>
                </a:gridCol>
                <a:gridCol w="1141264">
                  <a:extLst>
                    <a:ext uri="{9D8B030D-6E8A-4147-A177-3AD203B41FA5}">
                      <a16:colId xmlns:a16="http://schemas.microsoft.com/office/drawing/2014/main" val="2863321917"/>
                    </a:ext>
                  </a:extLst>
                </a:gridCol>
                <a:gridCol w="1450357">
                  <a:extLst>
                    <a:ext uri="{9D8B030D-6E8A-4147-A177-3AD203B41FA5}">
                      <a16:colId xmlns:a16="http://schemas.microsoft.com/office/drawing/2014/main" val="1335042264"/>
                    </a:ext>
                  </a:extLst>
                </a:gridCol>
                <a:gridCol w="1450357">
                  <a:extLst>
                    <a:ext uri="{9D8B030D-6E8A-4147-A177-3AD203B41FA5}">
                      <a16:colId xmlns:a16="http://schemas.microsoft.com/office/drawing/2014/main" val="957472852"/>
                    </a:ext>
                  </a:extLst>
                </a:gridCol>
                <a:gridCol w="1331475">
                  <a:extLst>
                    <a:ext uri="{9D8B030D-6E8A-4147-A177-3AD203B41FA5}">
                      <a16:colId xmlns:a16="http://schemas.microsoft.com/office/drawing/2014/main" val="2443708630"/>
                    </a:ext>
                  </a:extLst>
                </a:gridCol>
              </a:tblGrid>
              <a:tr h="1085788">
                <a:tc>
                  <a:txBody>
                    <a:bodyPr/>
                    <a:lstStyle/>
                    <a:p>
                      <a:pPr algn="ctr" fontAlgn="ctr"/>
                      <a:r>
                        <a:rPr lang="en-US" sz="1600" u="none" strike="noStrike" dirty="0">
                          <a:effectLst/>
                        </a:rPr>
                        <a:t>Calendar Year</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Containers (TEUs)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Urban Truck Miles Avoided</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Urban Truck Miles Avoided</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Road Maintenance Savings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Congestion Savings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Total Value</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35156364"/>
                  </a:ext>
                </a:extLst>
              </a:tr>
              <a:tr h="384415">
                <a:tc>
                  <a:txBody>
                    <a:bodyPr/>
                    <a:lstStyle/>
                    <a:p>
                      <a:pPr algn="ctr" fontAlgn="ctr"/>
                      <a:r>
                        <a:rPr lang="en-US" sz="1600" u="none" strike="noStrike" dirty="0">
                          <a:effectLst/>
                        </a:rPr>
                        <a:t>2016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39,204</a:t>
                      </a:r>
                    </a:p>
                  </a:txBody>
                  <a:tcPr marL="9525" marR="9525" marT="9525" marB="0" anchor="b"/>
                </a:tc>
                <a:tc>
                  <a:txBody>
                    <a:bodyPr/>
                    <a:lstStyle/>
                    <a:p>
                      <a:pPr algn="ctr" fontAlgn="ctr"/>
                      <a:r>
                        <a:rPr lang="en-US" sz="1800" u="none" strike="noStrike" dirty="0">
                          <a:effectLst/>
                        </a:rPr>
                        <a:t>921,294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921,294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$524,499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$331,197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$331,197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2498330"/>
                  </a:ext>
                </a:extLst>
              </a:tr>
              <a:tr h="325800">
                <a:tc>
                  <a:txBody>
                    <a:bodyPr/>
                    <a:lstStyle/>
                    <a:p>
                      <a:pPr algn="ctr" fontAlgn="ctr"/>
                      <a:r>
                        <a:rPr lang="en-US" sz="1600" u="none" strike="noStrike" dirty="0">
                          <a:effectLst/>
                        </a:rPr>
                        <a:t>2017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47,988</a:t>
                      </a:r>
                    </a:p>
                  </a:txBody>
                  <a:tcPr marL="9525" marR="9525" marT="9525" marB="0" anchor="b"/>
                </a:tc>
                <a:tc>
                  <a:txBody>
                    <a:bodyPr/>
                    <a:lstStyle/>
                    <a:p>
                      <a:pPr algn="ctr" fontAlgn="ctr"/>
                      <a:r>
                        <a:rPr lang="en-US" sz="1800" u="none" strike="noStrike" dirty="0">
                          <a:effectLst/>
                        </a:rPr>
                        <a:t>1,127,718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1,127,718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$642,017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$405,404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$1,047,422 </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682639"/>
                  </a:ext>
                </a:extLst>
              </a:tr>
              <a:tr h="325800">
                <a:tc>
                  <a:txBody>
                    <a:bodyPr/>
                    <a:lstStyle/>
                    <a:p>
                      <a:pPr algn="ctr" fontAlgn="ctr"/>
                      <a:r>
                        <a:rPr lang="en-US" sz="1600" u="none" strike="noStrike" dirty="0">
                          <a:effectLst/>
                        </a:rPr>
                        <a:t>2018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63,088</a:t>
                      </a:r>
                    </a:p>
                  </a:txBody>
                  <a:tcPr marL="9525" marR="9525" marT="9525" marB="0" anchor="b"/>
                </a:tc>
                <a:tc>
                  <a:txBody>
                    <a:bodyPr/>
                    <a:lstStyle/>
                    <a:p>
                      <a:pPr algn="ctr" fontAlgn="ctr"/>
                      <a:r>
                        <a:rPr lang="en-US" sz="1800" u="none" strike="noStrike" dirty="0">
                          <a:effectLst/>
                        </a:rPr>
                        <a:t>1,482,568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1,482,568</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$844,036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$532,970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$1,377,006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9276079"/>
                  </a:ext>
                </a:extLst>
              </a:tr>
              <a:tr h="304800">
                <a:tc>
                  <a:txBody>
                    <a:bodyPr/>
                    <a:lstStyle/>
                    <a:p>
                      <a:pPr algn="ctr" fontAlgn="ctr"/>
                      <a:r>
                        <a:rPr lang="en-US" sz="1600" u="none" strike="noStrike" dirty="0">
                          <a:effectLst/>
                        </a:rPr>
                        <a:t>2019 (Q1)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16,386</a:t>
                      </a:r>
                    </a:p>
                  </a:txBody>
                  <a:tcPr marL="9525" marR="9525" marT="9525" marB="0" anchor="b"/>
                </a:tc>
                <a:tc>
                  <a:txBody>
                    <a:bodyPr/>
                    <a:lstStyle/>
                    <a:p>
                      <a:pPr algn="ctr" fontAlgn="ctr"/>
                      <a:r>
                        <a:rPr lang="en-US" sz="1800" u="none" strike="noStrike" dirty="0">
                          <a:effectLst/>
                        </a:rPr>
                        <a:t>385,071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385,071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$219,223.47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$138,429.54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$357,653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84757"/>
                  </a:ext>
                </a:extLst>
              </a:tr>
              <a:tr h="38100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166,666</a:t>
                      </a:r>
                    </a:p>
                  </a:txBody>
                  <a:tcPr marL="9525" marR="9525" marT="9525" marB="0" anchor="b"/>
                </a:tc>
                <a:tc>
                  <a:txBody>
                    <a:bodyPr/>
                    <a:lstStyle/>
                    <a:p>
                      <a:pPr algn="ctr" fontAlgn="b"/>
                      <a:r>
                        <a:rPr lang="en-US" sz="1800" u="none" strike="noStrike" dirty="0">
                          <a:effectLst/>
                        </a:rPr>
                        <a:t>3,916,651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3,916,651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outerShdw blurRad="38100" dist="38100" dir="2700000" algn="tl">
                              <a:srgbClr val="000000">
                                <a:alpha val="43137"/>
                              </a:srgbClr>
                            </a:outerShdw>
                          </a:effectLst>
                        </a:rPr>
                        <a:t>2,229,775</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outerShdw blurRad="38100" dist="38100" dir="2700000" algn="tl">
                              <a:srgbClr val="000000">
                                <a:alpha val="43137"/>
                              </a:srgbClr>
                            </a:outerShdw>
                          </a:effectLst>
                        </a:rPr>
                        <a:t>1,408,001</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outerShdw blurRad="38100" dist="38100" dir="2700000" algn="tl">
                              <a:srgbClr val="000000">
                                <a:alpha val="43137"/>
                              </a:srgbClr>
                            </a:outerShdw>
                          </a:effectLst>
                        </a:rPr>
                        <a:t>3,113,278</a:t>
                      </a:r>
                      <a:endParaRPr lang="en-US" sz="18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val="4279935897"/>
                  </a:ext>
                </a:extLst>
              </a:tr>
            </a:tbl>
          </a:graphicData>
        </a:graphic>
      </p:graphicFrame>
      <p:sp>
        <p:nvSpPr>
          <p:cNvPr id="12390" name="TextBox 12389"/>
          <p:cNvSpPr txBox="1"/>
          <p:nvPr/>
        </p:nvSpPr>
        <p:spPr>
          <a:xfrm>
            <a:off x="1011903" y="950337"/>
            <a:ext cx="7196394" cy="523220"/>
          </a:xfrm>
          <a:prstGeom prst="rect">
            <a:avLst/>
          </a:prstGeom>
          <a:noFill/>
        </p:spPr>
        <p:txBody>
          <a:bodyPr wrap="none" rtlCol="0">
            <a:spAutoFit/>
          </a:bodyPr>
          <a:lstStyle/>
          <a:p>
            <a:r>
              <a:rPr lang="en-US" sz="2800" b="1" dirty="0">
                <a:solidFill>
                  <a:schemeClr val="accent1">
                    <a:lumMod val="75000"/>
                  </a:schemeClr>
                </a:solidFill>
              </a:rPr>
              <a:t>Virginia Port Authority “Return on Investment”</a:t>
            </a:r>
          </a:p>
        </p:txBody>
      </p:sp>
    </p:spTree>
    <p:extLst>
      <p:ext uri="{BB962C8B-B14F-4D97-AF65-F5344CB8AC3E}">
        <p14:creationId xmlns:p14="http://schemas.microsoft.com/office/powerpoint/2010/main" val="363078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571500" y="762000"/>
            <a:ext cx="7924800" cy="4020156"/>
          </a:xfrm>
        </p:spPr>
        <p:txBody>
          <a:bodyPr/>
          <a:lstStyle/>
          <a:p>
            <a:pPr marL="0" indent="0" algn="ctr">
              <a:buNone/>
            </a:pPr>
            <a:r>
              <a:rPr lang="en-US" sz="1800" dirty="0">
                <a:latin typeface="Helvetica" pitchFamily="34" charset="0"/>
              </a:rPr>
              <a:t>A truly unique and innovative service in the Long Island Sound using custom built, hybrid-electric LTL/LCL service between LI, NY and CT</a:t>
            </a:r>
            <a:endParaRPr lang="en-US" sz="1600" dirty="0">
              <a:latin typeface="Helvetica" panose="020B0604020202020204" pitchFamily="34" charset="0"/>
              <a:cs typeface="Helvetica" panose="020B0604020202020204" pitchFamily="34" charset="0"/>
            </a:endParaRPr>
          </a:p>
          <a:p>
            <a:pPr marL="0" indent="0">
              <a:buNone/>
            </a:pPr>
            <a:endParaRPr lang="en-US" sz="1400" dirty="0">
              <a:latin typeface="Helvetica" pitchFamily="34" charset="0"/>
            </a:endParaRPr>
          </a:p>
        </p:txBody>
      </p:sp>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821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483" y="5816127"/>
            <a:ext cx="3935096" cy="1066800"/>
          </a:xfrm>
          <a:prstGeom prst="rect">
            <a:avLst/>
          </a:prstGeom>
        </p:spPr>
      </p:pic>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1066800" y="1536227"/>
            <a:ext cx="6792462" cy="3352800"/>
          </a:xfrm>
          <a:prstGeom prst="rect">
            <a:avLst/>
          </a:prstGeom>
          <a:ln w="228600" cap="sq" cmpd="thickThin">
            <a:noFill/>
            <a:prstDash val="solid"/>
            <a:miter lim="800000"/>
          </a:ln>
          <a:effectLst>
            <a:innerShdw blurRad="76200">
              <a:srgbClr val="000000"/>
            </a:innerShdw>
          </a:effectLst>
        </p:spPr>
      </p:pic>
      <p:cxnSp>
        <p:nvCxnSpPr>
          <p:cNvPr id="9" name="Straight Connector 8"/>
          <p:cNvCxnSpPr/>
          <p:nvPr/>
        </p:nvCxnSpPr>
        <p:spPr>
          <a:xfrm>
            <a:off x="2449062" y="3060227"/>
            <a:ext cx="512487" cy="603479"/>
          </a:xfrm>
          <a:prstGeom prst="line">
            <a:avLst/>
          </a:prstGeom>
          <a:ln w="57150" cmpd="sng">
            <a:solidFill>
              <a:srgbClr val="FFFF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0" name="Curved Connector 10"/>
          <p:cNvCxnSpPr/>
          <p:nvPr/>
        </p:nvCxnSpPr>
        <p:spPr>
          <a:xfrm rot="16200000" flipH="1">
            <a:off x="5188768" y="2682721"/>
            <a:ext cx="633474" cy="321686"/>
          </a:xfrm>
          <a:prstGeom prst="curvedConnector3">
            <a:avLst/>
          </a:prstGeom>
          <a:ln w="57150" cmpd="sng">
            <a:solidFill>
              <a:srgbClr val="FFFF00"/>
            </a:solidFill>
            <a:tailEnd type="triangle" w="lg"/>
          </a:ln>
        </p:spPr>
        <p:style>
          <a:lnRef idx="2">
            <a:schemeClr val="accent1"/>
          </a:lnRef>
          <a:fillRef idx="0">
            <a:schemeClr val="accent1"/>
          </a:fillRef>
          <a:effectRef idx="1">
            <a:schemeClr val="accent1"/>
          </a:effectRef>
          <a:fontRef idx="minor">
            <a:schemeClr val="tx1"/>
          </a:fontRef>
        </p:style>
      </p:cxnSp>
      <p:cxnSp>
        <p:nvCxnSpPr>
          <p:cNvPr id="11" name="Curved Connector 12"/>
          <p:cNvCxnSpPr/>
          <p:nvPr/>
        </p:nvCxnSpPr>
        <p:spPr>
          <a:xfrm rot="5400000">
            <a:off x="3279300" y="2911919"/>
            <a:ext cx="1347603" cy="155975"/>
          </a:xfrm>
          <a:prstGeom prst="curvedConnector3">
            <a:avLst/>
          </a:prstGeom>
          <a:ln w="57150" cmpd="sng">
            <a:solidFill>
              <a:srgbClr val="FFFF00"/>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2" name="Curved Connector 15"/>
          <p:cNvCxnSpPr/>
          <p:nvPr/>
        </p:nvCxnSpPr>
        <p:spPr>
          <a:xfrm rot="5400000">
            <a:off x="1450294" y="3520654"/>
            <a:ext cx="794306" cy="178257"/>
          </a:xfrm>
          <a:prstGeom prst="curvedConnector3">
            <a:avLst/>
          </a:prstGeom>
          <a:ln w="57150" cmpd="sng">
            <a:solidFill>
              <a:srgbClr val="FFFF00"/>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13" name="Curved Right Arrow 26"/>
          <p:cNvSpPr/>
          <p:nvPr/>
        </p:nvSpPr>
        <p:spPr>
          <a:xfrm>
            <a:off x="1207205" y="2394087"/>
            <a:ext cx="1241857" cy="2331074"/>
          </a:xfrm>
          <a:prstGeom prst="curved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3"/>
          <p:cNvSpPr/>
          <p:nvPr/>
        </p:nvSpPr>
        <p:spPr>
          <a:xfrm>
            <a:off x="76200" y="5069430"/>
            <a:ext cx="8991600" cy="646331"/>
          </a:xfrm>
          <a:prstGeom prst="rect">
            <a:avLst/>
          </a:prstGeom>
        </p:spPr>
        <p:txBody>
          <a:bodyPr wrap="square">
            <a:spAutoFit/>
          </a:bodyPr>
          <a:lstStyle/>
          <a:p>
            <a:pPr algn="ctr"/>
            <a:r>
              <a:rPr lang="en-US" b="1" dirty="0">
                <a:solidFill>
                  <a:srgbClr val="073E87"/>
                </a:solidFill>
              </a:rPr>
              <a:t>The Blue Arrow representing a 9 to 12 hour truck round trip </a:t>
            </a:r>
          </a:p>
          <a:p>
            <a:pPr algn="ctr"/>
            <a:r>
              <a:rPr lang="en-US" b="1" dirty="0">
                <a:solidFill>
                  <a:srgbClr val="073E87"/>
                </a:solidFill>
              </a:rPr>
              <a:t>The Yellow Hybrid routes representing 45-60 minutes on the water</a:t>
            </a:r>
            <a:endParaRPr lang="en-US" dirty="0"/>
          </a:p>
        </p:txBody>
      </p:sp>
      <p:sp>
        <p:nvSpPr>
          <p:cNvPr id="12291" name="Rectangle 10"/>
          <p:cNvSpPr>
            <a:spLocks noChangeArrowheads="1"/>
          </p:cNvSpPr>
          <p:nvPr/>
        </p:nvSpPr>
        <p:spPr bwMode="auto">
          <a:xfrm>
            <a:off x="419100" y="1786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solidFill>
                  <a:srgbClr val="FFFF00"/>
                </a:solidFill>
                <a:latin typeface="Helvetica" panose="020B0604020202020204" pitchFamily="34" charset="0"/>
                <a:cs typeface="Helvetica" panose="020B0604020202020204" pitchFamily="34" charset="0"/>
              </a:rPr>
              <a:t>Harbor Harvest </a:t>
            </a:r>
            <a:endParaRPr lang="en-US" altLang="en-US" sz="2400" b="1" dirty="0">
              <a:solidFill>
                <a:srgbClr val="FFFF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5295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 General Arrangement (rev 0)-2.pdf"/>
          <p:cNvPicPr>
            <a:picLocks noChangeAspect="1"/>
          </p:cNvPicPr>
          <p:nvPr/>
        </p:nvPicPr>
        <p:blipFill>
          <a:blip r:embed="rId2" cstate="email">
            <a:lum bright="-40000" contrast="40000"/>
            <a:extLst>
              <a:ext uri="{28A0092B-C50C-407E-A947-70E740481C1C}">
                <a14:useLocalDpi xmlns:a14="http://schemas.microsoft.com/office/drawing/2010/main"/>
              </a:ext>
            </a:extLst>
          </a:blip>
          <a:stretch>
            <a:fillRect/>
          </a:stretch>
        </p:blipFill>
        <p:spPr>
          <a:xfrm>
            <a:off x="76200" y="350400"/>
            <a:ext cx="4913194" cy="6055545"/>
          </a:xfrm>
          <a:prstGeom prst="rect">
            <a:avLst/>
          </a:prstGeom>
        </p:spPr>
      </p:pic>
      <p:sp>
        <p:nvSpPr>
          <p:cNvPr id="4" name="TextBox 3"/>
          <p:cNvSpPr txBox="1"/>
          <p:nvPr/>
        </p:nvSpPr>
        <p:spPr>
          <a:xfrm>
            <a:off x="5621385" y="1150268"/>
            <a:ext cx="3276600" cy="52168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65’ </a:t>
            </a:r>
            <a:r>
              <a:rPr lang="en-US" dirty="0" err="1">
                <a:latin typeface="Helvetica" panose="020B0604020202020204" pitchFamily="34" charset="0"/>
                <a:cs typeface="Helvetica" panose="020B0604020202020204" pitchFamily="34" charset="0"/>
              </a:rPr>
              <a:t>Incat</a:t>
            </a:r>
            <a:r>
              <a:rPr lang="en-US" dirty="0">
                <a:latin typeface="Helvetica" panose="020B0604020202020204" pitchFamily="34" charset="0"/>
                <a:cs typeface="Helvetica" panose="020B0604020202020204" pitchFamily="34" charset="0"/>
              </a:rPr>
              <a:t> Catamaran </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28 standard pallets as cargo</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Full refrigerated space over 1500 cubic feet</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16 knot maximum speed</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Full Hybrid EV propulsion</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Self discharge – 2 ton crane and </a:t>
            </a:r>
            <a:r>
              <a:rPr lang="en-US" dirty="0" err="1">
                <a:latin typeface="Helvetica" panose="020B0604020202020204" pitchFamily="34" charset="0"/>
                <a:cs typeface="Helvetica" panose="020B0604020202020204" pitchFamily="34" charset="0"/>
              </a:rPr>
              <a:t>RoRo</a:t>
            </a:r>
            <a:r>
              <a:rPr lang="en-US" dirty="0">
                <a:latin typeface="Helvetica" panose="020B0604020202020204" pitchFamily="34" charset="0"/>
                <a:cs typeface="Helvetica" panose="020B0604020202020204" pitchFamily="34" charset="0"/>
              </a:rPr>
              <a:t> ramp</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Shallow draft – dock anywhere – 3’</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Two-man crew</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Built &amp; Repaired locally at Derecktor Shipyard</a:t>
            </a:r>
          </a:p>
          <a:p>
            <a:pPr marL="342900" indent="-34290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No noise, emission or environmental impact </a:t>
            </a:r>
            <a:endParaRPr lang="en-US" dirty="0"/>
          </a:p>
        </p:txBody>
      </p:sp>
      <p:pic>
        <p:nvPicPr>
          <p:cNvPr id="6" name="Picture 5"/>
          <p:cNvPicPr>
            <a:picLocks noChangeAspect="1"/>
          </p:cNvPicPr>
          <p:nvPr/>
        </p:nvPicPr>
        <p:blipFill>
          <a:blip r:embed="rId3"/>
          <a:stretch>
            <a:fillRect/>
          </a:stretch>
        </p:blipFill>
        <p:spPr>
          <a:xfrm>
            <a:off x="3886200" y="6197600"/>
            <a:ext cx="2540000" cy="660400"/>
          </a:xfrm>
          <a:prstGeom prst="rect">
            <a:avLst/>
          </a:prstGeom>
        </p:spPr>
      </p:pic>
      <p:sp>
        <p:nvSpPr>
          <p:cNvPr id="3" name="TextBox 2"/>
          <p:cNvSpPr txBox="1"/>
          <p:nvPr/>
        </p:nvSpPr>
        <p:spPr>
          <a:xfrm>
            <a:off x="5181601" y="534715"/>
            <a:ext cx="3716384" cy="615553"/>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ZERO EMISSIONS</a:t>
            </a:r>
          </a:p>
          <a:p>
            <a:pPr algn="ctr"/>
            <a:r>
              <a:rPr lang="en-US" sz="1600" b="1" dirty="0">
                <a:latin typeface="Helvetica" panose="020B0604020202020204" pitchFamily="34" charset="0"/>
                <a:cs typeface="Helvetica" panose="020B0604020202020204" pitchFamily="34" charset="0"/>
              </a:rPr>
              <a:t>LOW NOISE SPECTRUM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518"/>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20566"/>
            <a:ext cx="9144000" cy="461665"/>
          </a:xfrm>
          <a:prstGeom prst="rect">
            <a:avLst/>
          </a:prstGeom>
          <a:noFill/>
        </p:spPr>
        <p:txBody>
          <a:bodyPr wrap="square" rtlCol="0">
            <a:spAutoFit/>
          </a:bodyPr>
          <a:lstStyle/>
          <a:p>
            <a:pPr algn="ctr"/>
            <a:r>
              <a:rPr lang="en-US" sz="2400" b="1" dirty="0">
                <a:solidFill>
                  <a:srgbClr val="FFFF00"/>
                </a:solidFill>
                <a:latin typeface="Helvetica" panose="020B0604020202020204" pitchFamily="34" charset="0"/>
                <a:cs typeface="Helvetica" panose="020B0604020202020204" pitchFamily="34" charset="0"/>
              </a:rPr>
              <a:t>The Harbor Connect Fleet</a:t>
            </a:r>
          </a:p>
        </p:txBody>
      </p:sp>
    </p:spTree>
    <p:extLst>
      <p:ext uri="{BB962C8B-B14F-4D97-AF65-F5344CB8AC3E}">
        <p14:creationId xmlns:p14="http://schemas.microsoft.com/office/powerpoint/2010/main" val="232167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5784850"/>
            <a:ext cx="3935096" cy="1066800"/>
          </a:xfrm>
          <a:prstGeom prst="rect">
            <a:avLst/>
          </a:prstGeom>
        </p:spPr>
      </p:pic>
      <p:sp>
        <p:nvSpPr>
          <p:cNvPr id="12291" name="Rectangle 10"/>
          <p:cNvSpPr>
            <a:spLocks noChangeArrowheads="1"/>
          </p:cNvSpPr>
          <p:nvPr/>
        </p:nvSpPr>
        <p:spPr bwMode="auto">
          <a:xfrm>
            <a:off x="419100" y="1786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2400" b="1" dirty="0">
                <a:solidFill>
                  <a:srgbClr val="FFFF00"/>
                </a:solidFill>
                <a:latin typeface="Helvetica" panose="020B0604020202020204" pitchFamily="34" charset="0"/>
                <a:cs typeface="Helvetica" panose="020B0604020202020204" pitchFamily="34" charset="0"/>
              </a:rPr>
              <a:t>Harbor Harvest </a:t>
            </a:r>
            <a:endParaRPr lang="en-US" altLang="en-US" sz="2400" b="1" dirty="0">
              <a:solidFill>
                <a:srgbClr val="FFFF00"/>
              </a:solidFill>
              <a:latin typeface="Helvetica" panose="020B0604020202020204" pitchFamily="34" charset="0"/>
              <a:cs typeface="Helvetica" panose="020B0604020202020204" pitchFamily="34" charset="0"/>
            </a:endParaRPr>
          </a:p>
        </p:txBody>
      </p:sp>
      <p:pic>
        <p:nvPicPr>
          <p:cNvPr id="15" name="Content Placeholder 3" descr="20190313_113018.jpg"/>
          <p:cNvPicPr>
            <a:picLocks noGrp="1" noChangeAspect="1"/>
          </p:cNvPicPr>
          <p:nvPr>
            <p:ph idx="1"/>
          </p:nvPr>
        </p:nvPicPr>
        <p:blipFill>
          <a:blip r:embed="rId5" cstate="print">
            <a:extLst>
              <a:ext uri="{28A0092B-C50C-407E-A947-70E740481C1C}">
                <a14:useLocalDpi xmlns:a14="http://schemas.microsoft.com/office/drawing/2010/main" val="0"/>
              </a:ext>
            </a:extLst>
          </a:blip>
          <a:srcRect t="4899" b="4899"/>
          <a:stretch>
            <a:fillRect/>
          </a:stretch>
        </p:blipFill>
        <p:spPr>
          <a:xfrm rot="10800000">
            <a:off x="419099" y="2057399"/>
            <a:ext cx="5265485" cy="3449637"/>
          </a:xfrm>
        </p:spPr>
      </p:pic>
      <p:sp>
        <p:nvSpPr>
          <p:cNvPr id="5" name="TextBox 4"/>
          <p:cNvSpPr txBox="1"/>
          <p:nvPr/>
        </p:nvSpPr>
        <p:spPr>
          <a:xfrm>
            <a:off x="419099" y="793527"/>
            <a:ext cx="5214601" cy="1261884"/>
          </a:xfrm>
          <a:prstGeom prst="rect">
            <a:avLst/>
          </a:prstGeom>
          <a:noFill/>
        </p:spPr>
        <p:txBody>
          <a:bodyPr wrap="square" rtlCol="0">
            <a:spAutoFit/>
          </a:bodyPr>
          <a:lstStyle/>
          <a:p>
            <a:pPr algn="ctr"/>
            <a:r>
              <a:rPr lang="en-US" sz="2000" b="1" dirty="0"/>
              <a:t>The first Harbor Harvest vessel to be built at </a:t>
            </a:r>
          </a:p>
          <a:p>
            <a:pPr algn="ctr"/>
            <a:r>
              <a:rPr lang="en-US" sz="2000" b="1" dirty="0"/>
              <a:t>Derecktor Shipyard, Mamaroneck, NY</a:t>
            </a:r>
          </a:p>
          <a:p>
            <a:pPr algn="ctr"/>
            <a:r>
              <a:rPr lang="en-US" b="1" dirty="0"/>
              <a:t>Launched April 12, 2019</a:t>
            </a:r>
          </a:p>
          <a:p>
            <a:pPr algn="ctr"/>
            <a:r>
              <a:rPr lang="en-US" b="1" dirty="0"/>
              <a:t>Operational: July 2019</a:t>
            </a:r>
          </a:p>
        </p:txBody>
      </p:sp>
      <p:pic>
        <p:nvPicPr>
          <p:cNvPr id="17" name="Content Placeholder 3">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91200" y="2057400"/>
            <a:ext cx="2587227" cy="3449637"/>
          </a:xfrm>
          <a:prstGeom prst="rect">
            <a:avLst/>
          </a:prstGeom>
        </p:spPr>
      </p:pic>
      <p:sp>
        <p:nvSpPr>
          <p:cNvPr id="7" name="TextBox 6"/>
          <p:cNvSpPr txBox="1"/>
          <p:nvPr/>
        </p:nvSpPr>
        <p:spPr>
          <a:xfrm>
            <a:off x="5803900" y="901248"/>
            <a:ext cx="2574527" cy="1015663"/>
          </a:xfrm>
          <a:prstGeom prst="rect">
            <a:avLst/>
          </a:prstGeom>
          <a:noFill/>
        </p:spPr>
        <p:txBody>
          <a:bodyPr wrap="square" rtlCol="0">
            <a:spAutoFit/>
          </a:bodyPr>
          <a:lstStyle/>
          <a:p>
            <a:pPr algn="ctr"/>
            <a:r>
              <a:rPr lang="en-US" sz="2000" b="1" dirty="0"/>
              <a:t>1500 cubic feet of refrigerated space + </a:t>
            </a:r>
          </a:p>
          <a:p>
            <a:pPr algn="ctr"/>
            <a:r>
              <a:rPr lang="en-US" sz="2000" b="1" dirty="0"/>
              <a:t>28 </a:t>
            </a:r>
            <a:r>
              <a:rPr lang="en-US" sz="2000" b="1" dirty="0" err="1"/>
              <a:t>std</a:t>
            </a:r>
            <a:r>
              <a:rPr lang="en-US" sz="2000" b="1" dirty="0"/>
              <a:t> pallet positions</a:t>
            </a:r>
          </a:p>
        </p:txBody>
      </p:sp>
    </p:spTree>
    <p:extLst>
      <p:ext uri="{BB962C8B-B14F-4D97-AF65-F5344CB8AC3E}">
        <p14:creationId xmlns:p14="http://schemas.microsoft.com/office/powerpoint/2010/main" val="348392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9144000" cy="914400"/>
          </a:xfrm>
        </p:spPr>
        <p:txBody>
          <a:bodyPr/>
          <a:lstStyle/>
          <a:p>
            <a:pPr marL="0" indent="0" algn="ctr">
              <a:buNone/>
            </a:pPr>
            <a:r>
              <a:rPr lang="en-US" sz="4800" b="1" dirty="0"/>
              <a:t>Questions</a:t>
            </a:r>
            <a:r>
              <a:rPr lang="en-US" sz="4400" b="1" dirty="0"/>
              <a:t>?</a:t>
            </a:r>
            <a:endParaRPr lang="en-US" sz="4000" b="1" dirty="0"/>
          </a:p>
          <a:p>
            <a:pPr marL="0" indent="0">
              <a:buNone/>
            </a:pPr>
            <a:endParaRPr lang="en-US" sz="2400" b="1" dirty="0">
              <a:solidFill>
                <a:srgbClr val="C00000"/>
              </a:solidFill>
            </a:endParaRPr>
          </a:p>
          <a:p>
            <a:pPr marL="0" indent="0">
              <a:buNone/>
            </a:pPr>
            <a:endParaRPr lang="en-US" sz="2400" dirty="0">
              <a:solidFill>
                <a:srgbClr val="C00000"/>
              </a:solidFill>
            </a:endParaRPr>
          </a:p>
          <a:p>
            <a:pPr marL="0" indent="0">
              <a:buNone/>
            </a:pPr>
            <a:endParaRPr lang="en-US" sz="2400" b="1" dirty="0">
              <a:solidFill>
                <a:srgbClr val="C00000"/>
              </a:solidFill>
            </a:endParaRPr>
          </a:p>
          <a:p>
            <a:pPr marL="0" indent="0">
              <a:buNone/>
            </a:pPr>
            <a:endParaRPr lang="en-US" sz="2400" b="1" dirty="0"/>
          </a:p>
        </p:txBody>
      </p:sp>
    </p:spTree>
    <p:extLst>
      <p:ext uri="{BB962C8B-B14F-4D97-AF65-F5344CB8AC3E}">
        <p14:creationId xmlns:p14="http://schemas.microsoft.com/office/powerpoint/2010/main" val="11543037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95" y="-35540"/>
            <a:ext cx="918009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990600"/>
            <a:ext cx="7772400" cy="4308872"/>
          </a:xfrm>
          <a:prstGeom prst="rect">
            <a:avLst/>
          </a:prstGeom>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US" sz="2800" b="1" i="1"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A joint venture between AAPA and MARAD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The toolkit modules can be used to help ports:</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Evaluate port conditions</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Define problems</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Plan thoroughly</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Navigate the preplanning process</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Engage private partners</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Present actionable needs to administrators</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Access available funding</a:t>
            </a:r>
          </a:p>
          <a:p>
            <a:pPr marL="800100" marR="0" lvl="1"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Complete project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70C0"/>
                </a:solidFill>
                <a:effectLst/>
                <a:uLnTx/>
                <a:uFillTx/>
                <a:latin typeface="Helvetica" panose="020B0604020202020204" pitchFamily="34" charset="0"/>
                <a:cs typeface="Helvetica" panose="020B0604020202020204" pitchFamily="34" charset="0"/>
              </a:rPr>
              <a:t>Toolkit helps ports obtain funding</a:t>
            </a:r>
            <a:endParaRPr kumimoji="0" lang="en-US" b="1" i="0" u="none" strike="noStrike" kern="0" cap="none" spc="0" normalizeH="0" baseline="0" noProof="0" dirty="0">
              <a:ln>
                <a:noFill/>
              </a:ln>
              <a:solidFill>
                <a:srgbClr val="0070C0"/>
              </a:solidFill>
              <a:effectLst/>
              <a:uLnTx/>
              <a:uFillTx/>
              <a:latin typeface="Helvetica" panose="020B0604020202020204" pitchFamily="34" charset="0"/>
              <a:cs typeface="Helvetica" panose="020B0604020202020204" pitchFamily="34" charset="0"/>
            </a:endParaRPr>
          </a:p>
        </p:txBody>
      </p:sp>
      <p:sp>
        <p:nvSpPr>
          <p:cNvPr id="3" name="Rectangle 2"/>
          <p:cNvSpPr/>
          <p:nvPr/>
        </p:nvSpPr>
        <p:spPr>
          <a:xfrm>
            <a:off x="0" y="-4465"/>
            <a:ext cx="91440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FFFF00"/>
                </a:solidFill>
                <a:latin typeface="Helvetica" panose="020B0604020202020204" pitchFamily="34" charset="0"/>
                <a:cs typeface="Helvetica" panose="020B0604020202020204" pitchFamily="34" charset="0"/>
              </a:rPr>
              <a:t>Port Planning &amp; Investment Toolkit </a:t>
            </a:r>
          </a:p>
        </p:txBody>
      </p:sp>
    </p:spTree>
    <p:extLst>
      <p:ext uri="{BB962C8B-B14F-4D97-AF65-F5344CB8AC3E}">
        <p14:creationId xmlns:p14="http://schemas.microsoft.com/office/powerpoint/2010/main" val="94579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3" y="0"/>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C16532F-3190-4F31-B8FF-98EF6C63BB36}"/>
              </a:ext>
            </a:extLst>
          </p:cNvPr>
          <p:cNvSpPr>
            <a:spLocks noGrp="1"/>
          </p:cNvSpPr>
          <p:nvPr>
            <p:ph idx="1"/>
          </p:nvPr>
        </p:nvSpPr>
        <p:spPr>
          <a:xfrm>
            <a:off x="457200" y="914401"/>
            <a:ext cx="8000999" cy="4876800"/>
          </a:xfrm>
        </p:spPr>
        <p:txBody>
          <a:bodyPr anchor="t">
            <a:normAutofit fontScale="92500"/>
          </a:bodyPr>
          <a:lstStyle/>
          <a:p>
            <a:pPr marL="0" indent="0">
              <a:buNone/>
            </a:pPr>
            <a:r>
              <a:rPr lang="en-US" sz="2200" b="1" dirty="0">
                <a:latin typeface="Helvetica" panose="020B0604020202020204" pitchFamily="34" charset="0"/>
                <a:cs typeface="Helvetica" panose="020B0604020202020204" pitchFamily="34" charset="0"/>
              </a:rPr>
              <a:t>Better Utilizing Infrastructure to Leverage Development (BUILD) </a:t>
            </a:r>
            <a:r>
              <a:rPr lang="en-US" sz="2200" b="0" dirty="0">
                <a:latin typeface="Helvetica" panose="020B0604020202020204" pitchFamily="34" charset="0"/>
                <a:cs typeface="Helvetica" panose="020B0604020202020204" pitchFamily="34" charset="0"/>
              </a:rPr>
              <a:t>NOFO: </a:t>
            </a:r>
            <a:r>
              <a:rPr lang="en-US" sz="1500" u="sng" dirty="0">
                <a:solidFill>
                  <a:srgbClr val="0000FF"/>
                </a:solidFill>
                <a:latin typeface="Helvetica" panose="020B0604020202020204" pitchFamily="34" charset="0"/>
                <a:ea typeface="Book Antiqua"/>
                <a:cs typeface="Helvetica" panose="020B0604020202020204" pitchFamily="34" charset="0"/>
              </a:rPr>
              <a:t>https://www.transportation.gov/sites/dot.gov/files/docs/policy-initiatives/build/114796/fy-2019-nofo-final-signed.pdf</a:t>
            </a:r>
          </a:p>
          <a:p>
            <a:pPr marL="0" indent="0">
              <a:buNone/>
            </a:pPr>
            <a:r>
              <a:rPr lang="en-US" sz="2200" b="0" dirty="0">
                <a:latin typeface="Helvetica" panose="020B0604020202020204" pitchFamily="34" charset="0"/>
                <a:cs typeface="Helvetica" panose="020B0604020202020204" pitchFamily="34" charset="0"/>
              </a:rPr>
              <a:t>Amount available: $900,000,000   </a:t>
            </a:r>
            <a:r>
              <a:rPr lang="en-US" sz="2200" b="1" dirty="0">
                <a:latin typeface="Helvetica" panose="020B0604020202020204" pitchFamily="34" charset="0"/>
                <a:cs typeface="Helvetica" panose="020B0604020202020204" pitchFamily="34" charset="0"/>
              </a:rPr>
              <a:t>Applications due:  July 15, 2019</a:t>
            </a:r>
          </a:p>
          <a:p>
            <a:pPr marL="0" indent="0">
              <a:buNone/>
            </a:pPr>
            <a:endParaRPr lang="en-US" sz="2200" b="0" dirty="0">
              <a:latin typeface="Helvetica" panose="020B0604020202020204" pitchFamily="34" charset="0"/>
              <a:cs typeface="Helvetica" panose="020B0604020202020204" pitchFamily="34" charset="0"/>
            </a:endParaRPr>
          </a:p>
          <a:p>
            <a:pPr marL="0" indent="0">
              <a:buNone/>
            </a:pPr>
            <a:r>
              <a:rPr lang="en-US" sz="2200" b="1" dirty="0">
                <a:latin typeface="Helvetica" panose="020B0604020202020204" pitchFamily="34" charset="0"/>
                <a:cs typeface="Helvetica" panose="020B0604020202020204" pitchFamily="34" charset="0"/>
              </a:rPr>
              <a:t>Advanced Transportation and Congestion Management Technology Deployment Initiative (ATCMTD) Grants</a:t>
            </a:r>
          </a:p>
          <a:p>
            <a:pPr marL="0" indent="0">
              <a:buNone/>
            </a:pPr>
            <a:r>
              <a:rPr lang="en-US" sz="2200" b="0" dirty="0">
                <a:latin typeface="Helvetica" panose="020B0604020202020204" pitchFamily="34" charset="0"/>
                <a:cs typeface="Helvetica" panose="020B0604020202020204" pitchFamily="34" charset="0"/>
              </a:rPr>
              <a:t>NOFO: </a:t>
            </a:r>
            <a:r>
              <a:rPr lang="en-US" sz="1500" u="sng" dirty="0">
                <a:solidFill>
                  <a:srgbClr val="0000FF"/>
                </a:solidFill>
                <a:latin typeface="Helvetica" panose="020B0604020202020204" pitchFamily="34" charset="0"/>
                <a:ea typeface="Book Antiqua"/>
                <a:cs typeface="Helvetica" panose="020B0604020202020204" pitchFamily="34" charset="0"/>
              </a:rPr>
              <a:t>https://www.grants.gov/web/grants/view-opportunity.html?oppId=316761</a:t>
            </a:r>
          </a:p>
          <a:p>
            <a:pPr marL="0" indent="0">
              <a:buNone/>
            </a:pPr>
            <a:r>
              <a:rPr lang="en-US" sz="2200" b="0" dirty="0">
                <a:latin typeface="Helvetica" panose="020B0604020202020204" pitchFamily="34" charset="0"/>
                <a:cs typeface="Helvetica" panose="020B0604020202020204" pitchFamily="34" charset="0"/>
              </a:rPr>
              <a:t>Amount available: $60,000,000    </a:t>
            </a:r>
            <a:r>
              <a:rPr lang="en-US" sz="2200" b="1" dirty="0">
                <a:latin typeface="Helvetica" panose="020B0604020202020204" pitchFamily="34" charset="0"/>
                <a:cs typeface="Helvetica" panose="020B0604020202020204" pitchFamily="34" charset="0"/>
              </a:rPr>
              <a:t>Applications due: July 19, 2019</a:t>
            </a:r>
          </a:p>
          <a:p>
            <a:pPr marL="0" indent="0">
              <a:buNone/>
            </a:pPr>
            <a:endParaRPr lang="en-US" sz="2600" b="0" dirty="0">
              <a:latin typeface="Helvetica" panose="020B0604020202020204" pitchFamily="34" charset="0"/>
              <a:cs typeface="Helvetica" panose="020B0604020202020204" pitchFamily="34" charset="0"/>
            </a:endParaRPr>
          </a:p>
          <a:p>
            <a:pPr marL="0" indent="0">
              <a:buNone/>
            </a:pPr>
            <a:r>
              <a:rPr lang="en-US" sz="2200" b="1" dirty="0">
                <a:latin typeface="Helvetica" panose="020B0604020202020204" pitchFamily="34" charset="0"/>
                <a:cs typeface="Helvetica" panose="020B0604020202020204" pitchFamily="34" charset="0"/>
              </a:rPr>
              <a:t>Port Infrastructure Development Program Grants</a:t>
            </a:r>
          </a:p>
          <a:p>
            <a:pPr marL="0" indent="0">
              <a:buNone/>
            </a:pPr>
            <a:r>
              <a:rPr lang="en-US" sz="2200" b="0" dirty="0">
                <a:latin typeface="Helvetica" panose="020B0604020202020204" pitchFamily="34" charset="0"/>
                <a:cs typeface="Helvetica" panose="020B0604020202020204" pitchFamily="34" charset="0"/>
              </a:rPr>
              <a:t>NOFO: </a:t>
            </a:r>
            <a:r>
              <a:rPr lang="en-US" sz="1500" u="sng" dirty="0">
                <a:solidFill>
                  <a:srgbClr val="0000FF"/>
                </a:solidFill>
                <a:latin typeface="Helvetica" panose="020B0604020202020204" pitchFamily="34" charset="0"/>
                <a:ea typeface="Book Antiqua"/>
                <a:cs typeface="Helvetica" panose="020B0604020202020204" pitchFamily="34" charset="0"/>
              </a:rPr>
              <a:t>https://www.maritime.dot.gov/office-port-infrastructure-development/port-and-terminal-infrastructure-development/2019-port-2</a:t>
            </a:r>
          </a:p>
          <a:p>
            <a:pPr marL="0" indent="0">
              <a:buNone/>
            </a:pPr>
            <a:r>
              <a:rPr lang="en-US" sz="2200" b="0" dirty="0">
                <a:latin typeface="Helvetica" panose="020B0604020202020204" pitchFamily="34" charset="0"/>
                <a:cs typeface="Helvetica" panose="020B0604020202020204" pitchFamily="34" charset="0"/>
              </a:rPr>
              <a:t>Amount available: $292,730,000   </a:t>
            </a:r>
            <a:r>
              <a:rPr lang="en-US" sz="2200" b="1" dirty="0">
                <a:latin typeface="Helvetica" panose="020B0604020202020204" pitchFamily="34" charset="0"/>
                <a:cs typeface="Helvetica" panose="020B0604020202020204" pitchFamily="34" charset="0"/>
              </a:rPr>
              <a:t>Applications due: Sept 16, 2019</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914399" y="28074"/>
            <a:ext cx="7357401" cy="461665"/>
          </a:xfrm>
          <a:prstGeom prst="rect">
            <a:avLst/>
          </a:prstGeom>
        </p:spPr>
        <p:txBody>
          <a:bodyPr wrap="square">
            <a:spAutoFit/>
          </a:bodyPr>
          <a:lstStyle/>
          <a:p>
            <a:pPr algn="ctr"/>
            <a:r>
              <a:rPr lang="en-US" sz="2400" b="1" dirty="0">
                <a:solidFill>
                  <a:srgbClr val="FFFF00"/>
                </a:solidFill>
                <a:latin typeface="Helvetica" panose="020B0604020202020204" pitchFamily="34" charset="0"/>
                <a:cs typeface="Helvetica" panose="020B0604020202020204" pitchFamily="34" charset="0"/>
              </a:rPr>
              <a:t>DOT Assistance Programs</a:t>
            </a:r>
            <a:endParaRPr lang="en-US" sz="2400" dirty="0">
              <a:solidFill>
                <a:srgbClr val="FFFF00"/>
              </a:solidFill>
              <a:latin typeface="Helvetica" panose="020B0604020202020204" pitchFamily="34" charset="0"/>
              <a:cs typeface="Helvetica" panose="020B0604020202020204" pitchFamily="34" charset="0"/>
            </a:endParaRPr>
          </a:p>
        </p:txBody>
      </p:sp>
      <p:cxnSp>
        <p:nvCxnSpPr>
          <p:cNvPr id="6" name="Straight Connector 5"/>
          <p:cNvCxnSpPr/>
          <p:nvPr/>
        </p:nvCxnSpPr>
        <p:spPr>
          <a:xfrm>
            <a:off x="457200" y="2362200"/>
            <a:ext cx="78146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57200" y="4114800"/>
            <a:ext cx="7814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1697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 y="0"/>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0"/>
            <a:ext cx="9144000" cy="502068"/>
          </a:xfrm>
        </p:spPr>
        <p:txBody>
          <a:bodyPr/>
          <a:lstStyle/>
          <a:p>
            <a:pPr algn="ctr">
              <a:tabLst/>
            </a:pPr>
            <a:r>
              <a:rPr lang="en-US" sz="2400" b="1" dirty="0">
                <a:solidFill>
                  <a:srgbClr val="FFFF00"/>
                </a:solidFill>
                <a:latin typeface="Helvetica" panose="020B0604020202020204" pitchFamily="34" charset="0"/>
                <a:cs typeface="Helvetica" panose="020B0604020202020204" pitchFamily="34" charset="0"/>
              </a:rPr>
              <a:t>Port Infrastructure Development Grant</a:t>
            </a:r>
          </a:p>
        </p:txBody>
      </p:sp>
      <p:sp>
        <p:nvSpPr>
          <p:cNvPr id="5" name="Content Placeholder 4"/>
          <p:cNvSpPr>
            <a:spLocks noGrp="1"/>
          </p:cNvSpPr>
          <p:nvPr>
            <p:ph idx="1"/>
          </p:nvPr>
        </p:nvSpPr>
        <p:spPr>
          <a:xfrm>
            <a:off x="381000" y="1001395"/>
            <a:ext cx="8610600" cy="4485005"/>
          </a:xfrm>
        </p:spPr>
        <p:txBody>
          <a:bodyPr/>
          <a:lstStyle/>
          <a:p>
            <a:pPr>
              <a:buFont typeface="Arial" panose="020B0604020202020204" pitchFamily="34" charset="0"/>
              <a:buChar char="•"/>
            </a:pPr>
            <a:r>
              <a:rPr lang="en-US" sz="2800" b="1" dirty="0">
                <a:solidFill>
                  <a:schemeClr val="tx1"/>
                </a:solidFill>
                <a:latin typeface="Helvetica" panose="020B0604020202020204" pitchFamily="34" charset="0"/>
                <a:cs typeface="Helvetica" panose="020B0604020202020204" pitchFamily="34" charset="0"/>
              </a:rPr>
              <a:t>$292.73 million authorized in FY19</a:t>
            </a:r>
          </a:p>
          <a:p>
            <a:pPr marL="628650" lvl="1">
              <a:buFont typeface="Wingdings" panose="05000000000000000000" pitchFamily="2" charset="2"/>
              <a:buChar char="§"/>
            </a:pPr>
            <a:r>
              <a:rPr lang="en-US" sz="2400" dirty="0">
                <a:solidFill>
                  <a:schemeClr val="tx1"/>
                </a:solidFill>
                <a:latin typeface="Helvetica" panose="020B0604020202020204" pitchFamily="34" charset="0"/>
                <a:cs typeface="Helvetica" panose="020B0604020202020204" pitchFamily="34" charset="0"/>
              </a:rPr>
              <a:t>$200 million for coastal seaports</a:t>
            </a:r>
          </a:p>
          <a:p>
            <a:pPr marL="628650" lvl="1">
              <a:buFont typeface="Wingdings" panose="05000000000000000000" pitchFamily="2" charset="2"/>
              <a:buChar char="§"/>
            </a:pPr>
            <a:r>
              <a:rPr lang="en-US" sz="2400" dirty="0">
                <a:solidFill>
                  <a:schemeClr val="tx1"/>
                </a:solidFill>
                <a:latin typeface="Helvetica" panose="020B0604020202020204" pitchFamily="34" charset="0"/>
                <a:cs typeface="Helvetica" panose="020B0604020202020204" pitchFamily="34" charset="0"/>
              </a:rPr>
              <a:t>$92.73 million for 15 coastal seaports with most loaded TEUs</a:t>
            </a:r>
            <a:r>
              <a:rPr lang="en-US" sz="2400" b="0" dirty="0">
                <a:solidFill>
                  <a:schemeClr val="tx1"/>
                </a:solidFill>
                <a:latin typeface="Helvetica" panose="020B0604020202020204" pitchFamily="34" charset="0"/>
                <a:cs typeface="Helvetica" panose="020B0604020202020204" pitchFamily="34" charset="0"/>
              </a:rPr>
              <a:t> (2016)</a:t>
            </a:r>
          </a:p>
          <a:p>
            <a:pPr lvl="1">
              <a:buFont typeface="Wingdings" panose="05000000000000000000" pitchFamily="2" charset="2"/>
              <a:buChar char="§"/>
            </a:pPr>
            <a:endParaRPr lang="en-US" sz="2400" b="0" dirty="0">
              <a:solidFill>
                <a:schemeClr val="tx1"/>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US" sz="2800" b="1" dirty="0">
                <a:solidFill>
                  <a:schemeClr val="tx1"/>
                </a:solidFill>
                <a:latin typeface="Helvetica" panose="020B0604020202020204" pitchFamily="34" charset="0"/>
                <a:cs typeface="Helvetica" panose="020B0604020202020204" pitchFamily="34" charset="0"/>
              </a:rPr>
              <a:t>$10M minimum grant request.</a:t>
            </a:r>
          </a:p>
          <a:p>
            <a:pPr>
              <a:buFont typeface="Arial" panose="020B0604020202020204" pitchFamily="34" charset="0"/>
              <a:buChar char="•"/>
            </a:pPr>
            <a:endParaRPr lang="en-US" sz="2800" b="0" dirty="0">
              <a:solidFill>
                <a:schemeClr val="tx1"/>
              </a:solidFill>
              <a:latin typeface="Helvetica" panose="020B0604020202020204" pitchFamily="34" charset="0"/>
              <a:cs typeface="Helvetica" panose="020B0604020202020204" pitchFamily="34" charset="0"/>
            </a:endParaRPr>
          </a:p>
          <a:p>
            <a:pPr>
              <a:buFont typeface="Arial" panose="020B0604020202020204" pitchFamily="34" charset="0"/>
              <a:buChar char="•"/>
            </a:pPr>
            <a:r>
              <a:rPr lang="en-US" sz="2800" b="0" dirty="0">
                <a:solidFill>
                  <a:schemeClr val="tx1"/>
                </a:solidFill>
                <a:latin typeface="Helvetica" panose="020B0604020202020204" pitchFamily="34" charset="0"/>
                <a:cs typeface="Helvetica" panose="020B0604020202020204" pitchFamily="34" charset="0"/>
              </a:rPr>
              <a:t>Grants may fund </a:t>
            </a:r>
            <a:r>
              <a:rPr lang="en-US" sz="2800" i="1" u="sng" dirty="0">
                <a:solidFill>
                  <a:schemeClr val="tx1"/>
                </a:solidFill>
                <a:latin typeface="Helvetica" panose="020B0604020202020204" pitchFamily="34" charset="0"/>
                <a:cs typeface="Helvetica" panose="020B0604020202020204" pitchFamily="34" charset="0"/>
              </a:rPr>
              <a:t>up to</a:t>
            </a:r>
            <a:r>
              <a:rPr lang="en-US" sz="2800" b="0" dirty="0">
                <a:solidFill>
                  <a:schemeClr val="tx1"/>
                </a:solidFill>
                <a:latin typeface="Helvetica" panose="020B0604020202020204" pitchFamily="34" charset="0"/>
                <a:cs typeface="Helvetica" panose="020B0604020202020204" pitchFamily="34" charset="0"/>
              </a:rPr>
              <a:t> 80% of project costs with a minimum 20% non-federal funding match.</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007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 y="0"/>
            <a:ext cx="91662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Shape 261"/>
          <p:cNvSpPr>
            <a:spLocks noGrp="1"/>
          </p:cNvSpPr>
          <p:nvPr>
            <p:ph type="title"/>
          </p:nvPr>
        </p:nvSpPr>
        <p:spPr>
          <a:xfrm>
            <a:off x="914400" y="0"/>
            <a:ext cx="7315200" cy="551497"/>
          </a:xfrm>
          <a:prstGeom prst="rect">
            <a:avLst/>
          </a:prstGeom>
        </p:spPr>
        <p:txBody>
          <a:bodyPr>
            <a:normAutofit/>
          </a:bodyPr>
          <a:lstStyle>
            <a:lvl1pPr>
              <a:defRPr>
                <a:latin typeface="Book Antiqua"/>
                <a:ea typeface="Book Antiqua"/>
                <a:cs typeface="Book Antiqua"/>
                <a:sym typeface="Book Antiqua"/>
              </a:defRPr>
            </a:lvl1pPr>
          </a:lstStyle>
          <a:p>
            <a:pPr algn="ctr"/>
            <a:r>
              <a:rPr sz="2400" b="1" dirty="0">
                <a:solidFill>
                  <a:srgbClr val="FFFF00"/>
                </a:solidFill>
                <a:latin typeface="Helvetica" panose="020B0604020202020204" pitchFamily="34" charset="0"/>
                <a:cs typeface="Helvetica" panose="020B0604020202020204" pitchFamily="34" charset="0"/>
              </a:rPr>
              <a:t>DOT </a:t>
            </a:r>
            <a:r>
              <a:rPr lang="en-US" sz="2400" b="1" dirty="0">
                <a:solidFill>
                  <a:srgbClr val="FFFF00"/>
                </a:solidFill>
                <a:latin typeface="Helvetica" panose="020B0604020202020204" pitchFamily="34" charset="0"/>
                <a:cs typeface="Helvetica" panose="020B0604020202020204" pitchFamily="34" charset="0"/>
              </a:rPr>
              <a:t>Assistance</a:t>
            </a:r>
            <a:r>
              <a:rPr sz="2400" b="1" dirty="0">
                <a:solidFill>
                  <a:srgbClr val="FFFF00"/>
                </a:solidFill>
                <a:latin typeface="Helvetica" panose="020B0604020202020204" pitchFamily="34" charset="0"/>
                <a:cs typeface="Helvetica" panose="020B0604020202020204" pitchFamily="34" charset="0"/>
              </a:rPr>
              <a:t> Progr</a:t>
            </a:r>
            <a:r>
              <a:rPr lang="en-US" sz="2400" b="1" dirty="0">
                <a:solidFill>
                  <a:srgbClr val="FFFF00"/>
                </a:solidFill>
                <a:latin typeface="Helvetica" panose="020B0604020202020204" pitchFamily="34" charset="0"/>
                <a:cs typeface="Helvetica" panose="020B0604020202020204" pitchFamily="34" charset="0"/>
              </a:rPr>
              <a:t>ams</a:t>
            </a:r>
            <a:endParaRPr sz="3200" b="1" dirty="0">
              <a:solidFill>
                <a:srgbClr val="FFFF00"/>
              </a:solidFill>
              <a:latin typeface="Helvetica" panose="020B0604020202020204" pitchFamily="34" charset="0"/>
              <a:cs typeface="Helvetica" panose="020B0604020202020204" pitchFamily="34" charset="0"/>
            </a:endParaRPr>
          </a:p>
        </p:txBody>
      </p:sp>
      <p:sp>
        <p:nvSpPr>
          <p:cNvPr id="264" name="Shape 264"/>
          <p:cNvSpPr/>
          <p:nvPr/>
        </p:nvSpPr>
        <p:spPr>
          <a:xfrm>
            <a:off x="457200" y="997754"/>
            <a:ext cx="8229600" cy="477053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kumimoji="0" sz="2400" b="1" i="0" u="none" strike="noStrike" kern="0" cap="none" spc="0" normalizeH="0" baseline="0" noProof="0" dirty="0">
                <a:ln>
                  <a:noFill/>
                </a:ln>
                <a:effectLst/>
                <a:uLnTx/>
                <a:uFillTx/>
                <a:latin typeface="Helvetica" panose="020B0604020202020204" pitchFamily="34" charset="0"/>
                <a:ea typeface="Book Antiqua"/>
                <a:cs typeface="Helvetica" panose="020B0604020202020204" pitchFamily="34" charset="0"/>
                <a:sym typeface="Book Antiqua"/>
              </a:rPr>
              <a:t>Transportation Infrastructure Finance and Innovative Act (TIFIA) Credit Program</a:t>
            </a:r>
            <a:endParaRPr kumimoji="0" sz="2400" b="1" i="1" u="none" strike="noStrike" kern="0" cap="none" spc="0" normalizeH="0" baseline="0" noProof="0" dirty="0">
              <a:ln>
                <a:noFill/>
              </a:ln>
              <a:effectLst/>
              <a:uLnTx/>
              <a:uFillTx/>
              <a:latin typeface="Helvetica" panose="020B0604020202020204" pitchFamily="34" charset="0"/>
              <a:ea typeface="Book Antiqua"/>
              <a:cs typeface="Helvetica" panose="020B0604020202020204" pitchFamily="34" charset="0"/>
              <a:sym typeface="Book Antiqua"/>
            </a:endParaRPr>
          </a:p>
          <a:p>
            <a:pPr marL="0" marR="0" lvl="1" algn="ctr" defTabSz="914400" eaLnBrk="1" fontAlgn="auto" latinLnBrk="0" hangingPunct="1">
              <a:lnSpc>
                <a:spcPct val="100000"/>
              </a:lnSpc>
              <a:spcBef>
                <a:spcPts val="0"/>
              </a:spcBef>
              <a:spcAft>
                <a:spcPts val="0"/>
              </a:spcAft>
              <a:buClrTx/>
              <a:buSzPct val="100000"/>
              <a:tabLst>
                <a:tab pos="1828800" algn="l"/>
              </a:tabLst>
              <a:defRPr sz="1200" u="sng">
                <a:solidFill>
                  <a:srgbClr val="0000FF"/>
                </a:solidFill>
                <a:latin typeface="Book Antiqua"/>
                <a:ea typeface="Book Antiqua"/>
                <a:cs typeface="Book Antiqua"/>
                <a:sym typeface="Book Antiqua"/>
              </a:defRPr>
            </a:pPr>
            <a:r>
              <a:rPr kumimoji="0"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rPr>
              <a:t>www.transportation.gov/tifi</a:t>
            </a:r>
            <a:r>
              <a:rPr kumimoji="0" lang="en-US"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rPr>
              <a:t>a</a:t>
            </a:r>
          </a:p>
          <a:p>
            <a:pPr marR="0" lvl="1" defTabSz="914400" eaLnBrk="1" fontAlgn="auto" latinLnBrk="0" hangingPunct="1">
              <a:lnSpc>
                <a:spcPct val="100000"/>
              </a:lnSpc>
              <a:spcBef>
                <a:spcPts val="0"/>
              </a:spcBef>
              <a:spcAft>
                <a:spcPts val="0"/>
              </a:spcAft>
              <a:buClrTx/>
              <a:buSzPct val="100000"/>
              <a:tabLst>
                <a:tab pos="1828800" algn="l"/>
              </a:tabLst>
              <a:defRPr sz="1200" u="sng">
                <a:solidFill>
                  <a:srgbClr val="0000FF"/>
                </a:solidFill>
                <a:latin typeface="Book Antiqua"/>
                <a:ea typeface="Book Antiqua"/>
                <a:cs typeface="Book Antiqua"/>
                <a:sym typeface="Book Antiqua"/>
              </a:defRPr>
            </a:pPr>
            <a:endParaRPr kumimoji="0"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endParaRPr>
          </a:p>
          <a:p>
            <a:pPr marR="0" lvl="1" defTabSz="914400" eaLnBrk="1" fontAlgn="auto" latinLnBrk="0" hangingPunct="1">
              <a:lnSpc>
                <a:spcPct val="100000"/>
              </a:lnSpc>
              <a:spcBef>
                <a:spcPts val="0"/>
              </a:spcBef>
              <a:spcAft>
                <a:spcPts val="0"/>
              </a:spcAft>
              <a:buClrTx/>
              <a:buSzPct val="100000"/>
              <a:tabLst>
                <a:tab pos="746125" algn="l"/>
              </a:tabLst>
              <a:defRPr sz="1600">
                <a:latin typeface="Book Antiqua"/>
                <a:ea typeface="Book Antiqua"/>
                <a:cs typeface="Book Antiqua"/>
                <a:sym typeface="Book Antiqua"/>
              </a:defRPr>
            </a:pPr>
            <a:endParaRPr kumimoji="0"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kumimoji="0" sz="2400" b="1"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rPr>
              <a:t>Railroad Rehabilitation and Improvement Financing (RRIF)</a:t>
            </a:r>
            <a:r>
              <a:rPr kumimoji="0" lang="en-US" sz="2400" b="1"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rPr>
              <a:t> Loan Program</a:t>
            </a:r>
            <a:endParaRPr kumimoji="0" sz="2400" b="1"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L="0" marR="0" lvl="1" algn="ctr" defTabSz="914400" eaLnBrk="1" fontAlgn="auto" latinLnBrk="0" hangingPunct="1">
              <a:lnSpc>
                <a:spcPct val="100000"/>
              </a:lnSpc>
              <a:spcBef>
                <a:spcPts val="0"/>
              </a:spcBef>
              <a:spcAft>
                <a:spcPts val="0"/>
              </a:spcAft>
              <a:buClrTx/>
              <a:buSzPct val="100000"/>
              <a:tabLst>
                <a:tab pos="746125" algn="l"/>
              </a:tabLst>
              <a:defRPr sz="1200" u="sng">
                <a:solidFill>
                  <a:srgbClr val="0000FF"/>
                </a:solidFill>
                <a:latin typeface="Book Antiqua"/>
                <a:ea typeface="Book Antiqua"/>
                <a:cs typeface="Book Antiqua"/>
                <a:sym typeface="Book Antiqua"/>
              </a:defRPr>
            </a:pPr>
            <a:r>
              <a:rPr kumimoji="0" lang="en-US"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rPr>
              <a:t>www.transportation.gov/buildamerica/programs-services/rrif</a:t>
            </a:r>
            <a:endParaRPr kumimoji="0"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endParaRPr>
          </a:p>
          <a:p>
            <a:pPr marR="0" lvl="1" defTabSz="914400" eaLnBrk="1" fontAlgn="auto" latinLnBrk="0" hangingPunct="1">
              <a:lnSpc>
                <a:spcPct val="100000"/>
              </a:lnSpc>
              <a:spcBef>
                <a:spcPts val="0"/>
              </a:spcBef>
              <a:spcAft>
                <a:spcPts val="0"/>
              </a:spcAft>
              <a:buClrTx/>
              <a:buSzPct val="100000"/>
              <a:tabLst>
                <a:tab pos="746125" algn="l"/>
              </a:tabLst>
              <a:defRPr sz="1600">
                <a:latin typeface="Book Antiqua"/>
                <a:ea typeface="Book Antiqua"/>
                <a:cs typeface="Book Antiqua"/>
                <a:sym typeface="Book Antiqua"/>
              </a:defRPr>
            </a:pPr>
            <a:endParaRPr kumimoji="0" lang="en-US"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R="0" lvl="1" defTabSz="914400" eaLnBrk="1" fontAlgn="auto" latinLnBrk="0" hangingPunct="1">
              <a:lnSpc>
                <a:spcPct val="100000"/>
              </a:lnSpc>
              <a:spcBef>
                <a:spcPts val="0"/>
              </a:spcBef>
              <a:spcAft>
                <a:spcPts val="0"/>
              </a:spcAft>
              <a:buClrTx/>
              <a:buSzPct val="100000"/>
              <a:tabLst>
                <a:tab pos="746125" algn="l"/>
              </a:tabLst>
              <a:defRPr sz="1600">
                <a:latin typeface="Book Antiqua"/>
                <a:ea typeface="Book Antiqua"/>
                <a:cs typeface="Book Antiqua"/>
                <a:sym typeface="Book Antiqua"/>
              </a:defRPr>
            </a:pPr>
            <a:endParaRPr kumimoji="0"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kumimoji="0" sz="2400" b="1"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rPr>
              <a:t>Private Activity Bonds (PABs)</a:t>
            </a:r>
          </a:p>
          <a:p>
            <a:pPr marL="0" marR="0" lvl="1" algn="ctr" defTabSz="914400" eaLnBrk="1" fontAlgn="auto" latinLnBrk="0" hangingPunct="1">
              <a:lnSpc>
                <a:spcPct val="100000"/>
              </a:lnSpc>
              <a:spcBef>
                <a:spcPts val="0"/>
              </a:spcBef>
              <a:spcAft>
                <a:spcPts val="0"/>
              </a:spcAft>
              <a:buClrTx/>
              <a:buSzPct val="100000"/>
              <a:tabLst>
                <a:tab pos="746125" algn="l"/>
              </a:tabLst>
              <a:defRPr sz="1200" u="sng">
                <a:solidFill>
                  <a:srgbClr val="0000FF"/>
                </a:solidFill>
                <a:latin typeface="Book Antiqua"/>
                <a:ea typeface="Book Antiqua"/>
                <a:cs typeface="Book Antiqua"/>
                <a:sym typeface="Book Antiqua"/>
              </a:defRPr>
            </a:pPr>
            <a:r>
              <a:rPr kumimoji="0" lang="en-US"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rPr>
              <a:t>www.transportation.gov/buildamerica/programs-services/pab</a:t>
            </a:r>
            <a:endParaRPr kumimoji="0" sz="160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endParaRPr>
          </a:p>
          <a:p>
            <a:pPr marR="0" lvl="1" defTabSz="914400" eaLnBrk="1" fontAlgn="auto" latinLnBrk="0" hangingPunct="1">
              <a:lnSpc>
                <a:spcPct val="100000"/>
              </a:lnSpc>
              <a:spcBef>
                <a:spcPts val="0"/>
              </a:spcBef>
              <a:spcAft>
                <a:spcPts val="0"/>
              </a:spcAft>
              <a:buClrTx/>
              <a:buSzPct val="100000"/>
              <a:tabLst>
                <a:tab pos="746125" algn="l"/>
              </a:tabLst>
              <a:defRPr sz="1600">
                <a:latin typeface="Book Antiqua"/>
                <a:ea typeface="Book Antiqua"/>
                <a:cs typeface="Book Antiqua"/>
                <a:sym typeface="Book Antiqua"/>
              </a:defRPr>
            </a:pPr>
            <a:endParaRPr kumimoji="0" lang="en-US"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R="0" lvl="1" defTabSz="914400" eaLnBrk="1" fontAlgn="auto" latinLnBrk="0" hangingPunct="1">
              <a:lnSpc>
                <a:spcPct val="100000"/>
              </a:lnSpc>
              <a:spcBef>
                <a:spcPts val="0"/>
              </a:spcBef>
              <a:spcAft>
                <a:spcPts val="0"/>
              </a:spcAft>
              <a:buClrTx/>
              <a:buSzPct val="100000"/>
              <a:tabLst>
                <a:tab pos="746125" algn="l"/>
              </a:tabLst>
              <a:defRPr sz="1600">
                <a:latin typeface="Book Antiqua"/>
                <a:ea typeface="Book Antiqua"/>
                <a:cs typeface="Book Antiqua"/>
                <a:sym typeface="Book Antiqua"/>
              </a:defRPr>
            </a:pPr>
            <a:endParaRPr kumimoji="0"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R="0" lvl="0" algn="ctr" defTabSz="914400" eaLnBrk="1" fontAlgn="auto" latinLnBrk="0" hangingPunct="1">
              <a:lnSpc>
                <a:spcPct val="100000"/>
              </a:lnSpc>
              <a:spcBef>
                <a:spcPts val="0"/>
              </a:spcBef>
              <a:spcAft>
                <a:spcPts val="0"/>
              </a:spcAft>
              <a:buClrTx/>
              <a:buSzPct val="100000"/>
              <a:tabLst>
                <a:tab pos="746125" algn="l"/>
              </a:tabLst>
              <a:defRPr>
                <a:latin typeface="Book Antiqua"/>
                <a:ea typeface="Book Antiqua"/>
                <a:cs typeface="Book Antiqua"/>
                <a:sym typeface="Book Antiqua"/>
              </a:defRPr>
            </a:pPr>
            <a:r>
              <a:rPr kumimoji="0" sz="2400" b="1" i="0"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rPr>
              <a:t>Port Conveyance Program</a:t>
            </a:r>
            <a:endParaRPr kumimoji="0" sz="2400" b="1" i="1" u="none" strike="noStrike" kern="0" cap="none" spc="0" normalizeH="0" baseline="0" noProof="0" dirty="0">
              <a:ln>
                <a:noFill/>
              </a:ln>
              <a:solidFill>
                <a:sysClr val="windowText" lastClr="000000"/>
              </a:solidFill>
              <a:effectLst/>
              <a:uLnTx/>
              <a:uFillTx/>
              <a:latin typeface="Helvetica" panose="020B0604020202020204" pitchFamily="34" charset="0"/>
              <a:ea typeface="Book Antiqua"/>
              <a:cs typeface="Helvetica" panose="020B0604020202020204" pitchFamily="34" charset="0"/>
              <a:sym typeface="Book Antiqua"/>
            </a:endParaRPr>
          </a:p>
          <a:p>
            <a:pPr marL="0" marR="0" lvl="1" algn="ctr" defTabSz="914400" eaLnBrk="1" fontAlgn="auto" latinLnBrk="0" hangingPunct="1">
              <a:lnSpc>
                <a:spcPct val="100000"/>
              </a:lnSpc>
              <a:spcBef>
                <a:spcPts val="0"/>
              </a:spcBef>
              <a:spcAft>
                <a:spcPts val="0"/>
              </a:spcAft>
              <a:buClrTx/>
              <a:buSzPct val="100000"/>
              <a:tabLst>
                <a:tab pos="746125" algn="l"/>
              </a:tabLst>
              <a:defRPr sz="1200" u="sng">
                <a:solidFill>
                  <a:srgbClr val="0000FF"/>
                </a:solidFill>
                <a:latin typeface="Book Antiqua"/>
                <a:ea typeface="Book Antiqua"/>
                <a:cs typeface="Book Antiqua"/>
                <a:sym typeface="Book Antiqua"/>
              </a:defRPr>
            </a:pPr>
            <a:r>
              <a:rPr kumimoji="0" sz="1600" b="0" i="0" u="sng" strike="noStrike" kern="0" cap="none" spc="0" normalizeH="0" baseline="0" noProof="0" dirty="0">
                <a:ln>
                  <a:noFill/>
                </a:ln>
                <a:solidFill>
                  <a:srgbClr val="0000FF"/>
                </a:solidFill>
                <a:effectLst/>
                <a:uLnTx/>
                <a:uFillTx/>
                <a:latin typeface="Helvetica" panose="020B0604020202020204" pitchFamily="34" charset="0"/>
                <a:ea typeface="Book Antiqua"/>
                <a:cs typeface="Helvetica" panose="020B0604020202020204" pitchFamily="34" charset="0"/>
                <a:sym typeface="Book Antiqua"/>
              </a:rPr>
              <a:t>www.marad.dot.gov/ports/public-benefit-conveyance-program/</a:t>
            </a:r>
            <a:endParaRPr kumimoji="0"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625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621"/>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16042"/>
            <a:ext cx="9144000" cy="504500"/>
          </a:xfrm>
        </p:spPr>
        <p:txBody>
          <a:bodyPr/>
          <a:lstStyle/>
          <a:p>
            <a:pPr>
              <a:tabLst/>
            </a:pPr>
            <a:r>
              <a:rPr lang="en-US" sz="2400" b="1" dirty="0">
                <a:solidFill>
                  <a:srgbClr val="FFFF00"/>
                </a:solidFill>
                <a:latin typeface="Helvetica" panose="020B0604020202020204" pitchFamily="34" charset="0"/>
                <a:cs typeface="Helvetica" panose="020B0604020202020204" pitchFamily="34" charset="0"/>
              </a:rPr>
              <a:t>Intelligent Transportation Systems</a:t>
            </a:r>
          </a:p>
        </p:txBody>
      </p:sp>
      <p:sp>
        <p:nvSpPr>
          <p:cNvPr id="7" name="Content Placeholder 6"/>
          <p:cNvSpPr>
            <a:spLocks noGrp="1"/>
          </p:cNvSpPr>
          <p:nvPr>
            <p:ph idx="1"/>
          </p:nvPr>
        </p:nvSpPr>
        <p:spPr>
          <a:xfrm>
            <a:off x="914400" y="838200"/>
            <a:ext cx="7315200" cy="4454525"/>
          </a:xfrm>
        </p:spPr>
        <p:txBody>
          <a:bodyPr/>
          <a:lstStyle/>
          <a:p>
            <a:pPr marL="0" indent="0">
              <a:buNone/>
            </a:pPr>
            <a:r>
              <a:rPr lang="en-US" sz="2400" b="1" kern="0" dirty="0">
                <a:solidFill>
                  <a:schemeClr val="accent1">
                    <a:lumMod val="50000"/>
                  </a:schemeClr>
                </a:solidFill>
                <a:latin typeface="Arial Black" panose="020B0A04020102020204" pitchFamily="34" charset="0"/>
                <a:ea typeface="+mj-ea"/>
                <a:cs typeface="Calibri" panose="020F0502020204030204" pitchFamily="34" charset="0"/>
              </a:rPr>
              <a:t>MARAD Ongoing ITS-JPO Initiatives</a:t>
            </a:r>
          </a:p>
          <a:p>
            <a:pPr marL="0" indent="0">
              <a:buNone/>
            </a:pPr>
            <a:endParaRPr lang="en-US" sz="800" b="1" kern="0" dirty="0">
              <a:solidFill>
                <a:schemeClr val="accent1">
                  <a:lumMod val="50000"/>
                </a:schemeClr>
              </a:solidFill>
              <a:latin typeface="Arial Black" panose="020B0A04020102020204" pitchFamily="34" charset="0"/>
              <a:ea typeface="+mj-ea"/>
              <a:cs typeface="Calibri" panose="020F0502020204030204" pitchFamily="34" charset="0"/>
            </a:endParaRPr>
          </a:p>
          <a:p>
            <a:r>
              <a:rPr lang="en-US" sz="2400" dirty="0">
                <a:latin typeface="Arial" panose="020B0604020202020204" pitchFamily="34" charset="0"/>
                <a:cs typeface="Arial" panose="020B0604020202020204" pitchFamily="34" charset="0"/>
              </a:rPr>
              <a:t>MARAD, in conjunction with Intelligent Transportation Systems – Joint Program Office (ITS-JPO) research programs, seeks to increase cargo capacity and reliability of freight moving through ports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 Maritime Transportation System National Advisory Committee (MTSNAC) Port Subcommittee will develop recommendations for the USDOT on ports and maritime ITS topics.</a:t>
            </a:r>
          </a:p>
          <a:p>
            <a:endParaRPr lang="en-US" dirty="0"/>
          </a:p>
        </p:txBody>
      </p:sp>
      <p:sp>
        <p:nvSpPr>
          <p:cNvPr id="8" name="Rectangle 5"/>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113427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 y="0"/>
            <a:ext cx="9144000" cy="521998"/>
          </a:xfrm>
        </p:spPr>
        <p:txBody>
          <a:bodyPr/>
          <a:lstStyle/>
          <a:p>
            <a:pPr>
              <a:tabLst/>
            </a:pPr>
            <a:r>
              <a:rPr lang="en-US" sz="2400" b="1" dirty="0">
                <a:solidFill>
                  <a:srgbClr val="FFFF00"/>
                </a:solidFill>
                <a:latin typeface="Helvetica" panose="020B0604020202020204" pitchFamily="34" charset="0"/>
                <a:cs typeface="Helvetica" panose="020B0604020202020204" pitchFamily="34" charset="0"/>
              </a:rPr>
              <a:t>ITS Initiatives Related to Ports </a:t>
            </a:r>
          </a:p>
        </p:txBody>
      </p:sp>
      <p:sp>
        <p:nvSpPr>
          <p:cNvPr id="7" name="Content Placeholder 6"/>
          <p:cNvSpPr>
            <a:spLocks noGrp="1"/>
          </p:cNvSpPr>
          <p:nvPr>
            <p:ph idx="1"/>
          </p:nvPr>
        </p:nvSpPr>
        <p:spPr>
          <a:xfrm>
            <a:off x="457200" y="838200"/>
            <a:ext cx="8229600" cy="5287963"/>
          </a:xfrm>
        </p:spPr>
        <p:txBody>
          <a:bodyPr/>
          <a:lstStyle/>
          <a:p>
            <a:pPr marL="0" indent="0">
              <a:buNone/>
            </a:pPr>
            <a:r>
              <a:rPr lang="en-US" sz="2800" b="1" dirty="0">
                <a:latin typeface="Helvetica" panose="020B0604020202020204" pitchFamily="34" charset="0"/>
                <a:cs typeface="Helvetica" panose="020B0604020202020204" pitchFamily="34" charset="0"/>
              </a:rPr>
              <a:t>Previous Work </a:t>
            </a:r>
          </a:p>
          <a:p>
            <a:pPr marL="804863"/>
            <a:r>
              <a:rPr lang="en-US" sz="2400" dirty="0">
                <a:latin typeface="Helvetica" panose="020B0604020202020204" pitchFamily="34" charset="0"/>
                <a:cs typeface="Helvetica" panose="020B0604020202020204" pitchFamily="34" charset="0"/>
              </a:rPr>
              <a:t>State of the Practice and Business Case Assessment (November 2017)</a:t>
            </a:r>
          </a:p>
          <a:p>
            <a:endParaRPr lang="en-US" sz="1000" dirty="0">
              <a:latin typeface="Helvetica" panose="020B0604020202020204" pitchFamily="34" charset="0"/>
              <a:cs typeface="Helvetica" panose="020B0604020202020204" pitchFamily="34" charset="0"/>
            </a:endParaRPr>
          </a:p>
          <a:p>
            <a:pPr marL="0" indent="0">
              <a:buNone/>
            </a:pPr>
            <a:r>
              <a:rPr lang="en-US" sz="2800" b="1" dirty="0">
                <a:latin typeface="Helvetica" panose="020B0604020202020204" pitchFamily="34" charset="0"/>
                <a:cs typeface="Helvetica" panose="020B0604020202020204" pitchFamily="34" charset="0"/>
              </a:rPr>
              <a:t>Ongoing </a:t>
            </a:r>
          </a:p>
          <a:p>
            <a:pPr marL="804863"/>
            <a:r>
              <a:rPr lang="en-US" sz="2400" dirty="0">
                <a:latin typeface="Helvetica" panose="020B0604020202020204" pitchFamily="34" charset="0"/>
                <a:cs typeface="Helvetica" panose="020B0604020202020204" pitchFamily="34" charset="0"/>
              </a:rPr>
              <a:t>Port Planning &amp; Investment Toolkit ITS Module</a:t>
            </a:r>
          </a:p>
          <a:p>
            <a:pPr marL="804863"/>
            <a:r>
              <a:rPr lang="en-US" sz="2400" dirty="0">
                <a:latin typeface="Helvetica" panose="020B0604020202020204" pitchFamily="34" charset="0"/>
                <a:cs typeface="Helvetica" panose="020B0604020202020204" pitchFamily="34" charset="0"/>
              </a:rPr>
              <a:t>Truck Staging Study</a:t>
            </a:r>
          </a:p>
          <a:p>
            <a:endParaRPr lang="en-US" sz="1000" dirty="0">
              <a:latin typeface="Helvetica" panose="020B0604020202020204" pitchFamily="34" charset="0"/>
              <a:cs typeface="Helvetica" panose="020B0604020202020204" pitchFamily="34" charset="0"/>
            </a:endParaRPr>
          </a:p>
          <a:p>
            <a:pPr marL="0" indent="0">
              <a:buNone/>
            </a:pPr>
            <a:r>
              <a:rPr lang="en-US" sz="2800" b="1" dirty="0">
                <a:latin typeface="Helvetica" panose="020B0604020202020204" pitchFamily="34" charset="0"/>
                <a:cs typeface="Helvetica" panose="020B0604020202020204" pitchFamily="34" charset="0"/>
              </a:rPr>
              <a:t>Future</a:t>
            </a:r>
          </a:p>
          <a:p>
            <a:pPr marL="804863"/>
            <a:r>
              <a:rPr lang="en-US" sz="2400" dirty="0">
                <a:latin typeface="Helvetica" panose="020B0604020202020204" pitchFamily="34" charset="0"/>
                <a:cs typeface="Helvetica" panose="020B0604020202020204" pitchFamily="34" charset="0"/>
              </a:rPr>
              <a:t>Port Autonomous/Connected Drayage Truck Development and Testing (FY 2019-2021)</a:t>
            </a:r>
            <a:r>
              <a:rPr lang="en-US" sz="2400" dirty="0">
                <a:solidFill>
                  <a:srgbClr val="FF0000"/>
                </a:solidFill>
                <a:latin typeface="Helvetica" panose="020B0604020202020204" pitchFamily="34" charset="0"/>
                <a:cs typeface="Helvetica" panose="020B0604020202020204" pitchFamily="34" charset="0"/>
              </a:rPr>
              <a:t>  </a:t>
            </a:r>
          </a:p>
          <a:p>
            <a:endParaRPr lang="en-US" dirty="0"/>
          </a:p>
        </p:txBody>
      </p:sp>
      <p:sp>
        <p:nvSpPr>
          <p:cNvPr id="8" name="Rectangle 5"/>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90808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4" y="-9525"/>
            <a:ext cx="913447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24" y="0"/>
            <a:ext cx="9134475" cy="528638"/>
          </a:xfrm>
        </p:spPr>
        <p:txBody>
          <a:bodyPr/>
          <a:lstStyle/>
          <a:p>
            <a:r>
              <a:rPr lang="en-US" sz="2400" b="1" dirty="0">
                <a:solidFill>
                  <a:srgbClr val="FFFF00"/>
                </a:solidFill>
                <a:latin typeface="Helvetica" panose="020B0604020202020204" pitchFamily="34" charset="0"/>
                <a:cs typeface="Helvetica" panose="020B0604020202020204" pitchFamily="34" charset="0"/>
              </a:rPr>
              <a:t>Waterfront Asset Management Tool</a:t>
            </a:r>
          </a:p>
        </p:txBody>
      </p:sp>
      <p:sp>
        <p:nvSpPr>
          <p:cNvPr id="3" name="Content Placeholder 2"/>
          <p:cNvSpPr>
            <a:spLocks noGrp="1"/>
          </p:cNvSpPr>
          <p:nvPr>
            <p:ph idx="1"/>
          </p:nvPr>
        </p:nvSpPr>
        <p:spPr>
          <a:xfrm>
            <a:off x="457200" y="685800"/>
            <a:ext cx="8229600" cy="5440363"/>
          </a:xfrm>
        </p:spPr>
        <p:txBody>
          <a:bodyPr/>
          <a:lstStyle/>
          <a:p>
            <a:pPr marL="0" indent="0">
              <a:buNone/>
            </a:pPr>
            <a:r>
              <a:rPr lang="en-US" sz="2400" b="1" dirty="0">
                <a:latin typeface="Helvetica" panose="020B0604020202020204" pitchFamily="34" charset="0"/>
                <a:cs typeface="Helvetica" panose="020B0604020202020204" pitchFamily="34" charset="0"/>
              </a:rPr>
              <a:t>Transportation System Benefits</a:t>
            </a:r>
          </a:p>
          <a:p>
            <a:pPr>
              <a:spcAft>
                <a:spcPts val="1200"/>
              </a:spcAft>
            </a:pPr>
            <a:r>
              <a:rPr lang="en-US" sz="2400" dirty="0">
                <a:latin typeface="Helvetica" panose="020B0604020202020204" pitchFamily="34" charset="0"/>
                <a:cs typeface="Helvetica" panose="020B0604020202020204" pitchFamily="34" charset="0"/>
              </a:rPr>
              <a:t>Over 10 years, DOT has awarded $1.1B in grant funds leveraging $2.25B in port projects.  </a:t>
            </a:r>
          </a:p>
          <a:p>
            <a:pPr>
              <a:spcAft>
                <a:spcPts val="1200"/>
              </a:spcAft>
            </a:pPr>
            <a:r>
              <a:rPr lang="en-US" sz="2400" dirty="0">
                <a:latin typeface="Helvetica" panose="020B0604020202020204" pitchFamily="34" charset="0"/>
                <a:cs typeface="Helvetica" panose="020B0604020202020204" pitchFamily="34" charset="0"/>
              </a:rPr>
              <a:t>In FY19, another $300M to $400M in grant funding will be awarded to leverage an additional $1B in port construction.</a:t>
            </a:r>
          </a:p>
          <a:p>
            <a:r>
              <a:rPr lang="en-US" sz="2400" dirty="0">
                <a:latin typeface="Helvetica" panose="020B0604020202020204" pitchFamily="34" charset="0"/>
                <a:cs typeface="Helvetica" panose="020B0604020202020204" pitchFamily="34" charset="0"/>
              </a:rPr>
              <a:t>Providing a publicly-available asset management tool is necessary to protect this public investment.</a:t>
            </a:r>
          </a:p>
          <a:p>
            <a:pPr marL="0" indent="0">
              <a:buNone/>
            </a:pPr>
            <a:endParaRPr lang="en-US" sz="2000" dirty="0">
              <a:latin typeface="Helvetica" panose="020B0604020202020204" pitchFamily="34" charset="0"/>
              <a:cs typeface="Helvetica" panose="020B0604020202020204" pitchFamily="34" charset="0"/>
            </a:endParaRPr>
          </a:p>
          <a:p>
            <a:pPr marL="0" indent="0">
              <a:buNone/>
            </a:pPr>
            <a:r>
              <a:rPr lang="en-US" sz="2400" dirty="0">
                <a:latin typeface="Helvetica" panose="020B0604020202020204" pitchFamily="34" charset="0"/>
                <a:cs typeface="Helvetica" panose="020B0604020202020204" pitchFamily="34" charset="0"/>
              </a:rPr>
              <a:t>To that end, MARAD is developing an asset management tool for domestic port planning</a:t>
            </a:r>
          </a:p>
          <a:p>
            <a:pPr marL="685800">
              <a:buFont typeface="Wingdings" panose="05000000000000000000" pitchFamily="2" charset="2"/>
              <a:buChar char="§"/>
            </a:pPr>
            <a:r>
              <a:rPr lang="en-US" sz="2400" dirty="0">
                <a:latin typeface="Helvetica" panose="020B0604020202020204" pitchFamily="34" charset="0"/>
                <a:cs typeface="Helvetica" panose="020B0604020202020204" pitchFamily="34" charset="0"/>
              </a:rPr>
              <a:t>	First step - Create a berth and pier registry tool </a:t>
            </a:r>
          </a:p>
          <a:p>
            <a:endParaRPr lang="en-US" sz="1000" dirty="0"/>
          </a:p>
        </p:txBody>
      </p:sp>
    </p:spTree>
    <p:extLst>
      <p:ext uri="{BB962C8B-B14F-4D97-AF65-F5344CB8AC3E}">
        <p14:creationId xmlns:p14="http://schemas.microsoft.com/office/powerpoint/2010/main" val="434912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60167E98B6534095DBE6DC3FA0CE3A" ma:contentTypeVersion="2" ma:contentTypeDescription="Create a new document." ma:contentTypeScope="" ma:versionID="8b3d36ab75d86b67ae6fbba36dcc00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A939B-0BAB-4957-BA8F-5F13BAC4D2B7}">
  <ds:schemaRefs>
    <ds:schemaRef ds:uri="http://schemas.microsoft.com/sharepoint/v3/contenttype/forms"/>
  </ds:schemaRefs>
</ds:datastoreItem>
</file>

<file path=customXml/itemProps2.xml><?xml version="1.0" encoding="utf-8"?>
<ds:datastoreItem xmlns:ds="http://schemas.openxmlformats.org/officeDocument/2006/customXml" ds:itemID="{B6A328ED-755B-442F-A66D-9210C4FC49D8}">
  <ds:schemaRef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EE42987-8970-4AB0-92F1-148FA3899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MARAD Default Theme</Template>
  <TotalTime>0</TotalTime>
  <Words>4390</Words>
  <Application>Microsoft Office PowerPoint</Application>
  <PresentationFormat>On-screen Show (4:3)</PresentationFormat>
  <Paragraphs>484</Paragraphs>
  <Slides>28</Slides>
  <Notes>23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2" baseType="lpstr">
      <vt:lpstr>Arial</vt:lpstr>
      <vt:lpstr>Arial Black</vt:lpstr>
      <vt:lpstr>Book Antiqua</vt:lpstr>
      <vt:lpstr>Calibri</vt:lpstr>
      <vt:lpstr>Gill Sans MT</vt:lpstr>
      <vt:lpstr>Helvetica</vt:lpstr>
      <vt:lpstr>Open Sans</vt:lpstr>
      <vt:lpstr>Segoe UI</vt:lpstr>
      <vt:lpstr>Tahoma</vt:lpstr>
      <vt:lpstr>Times New Roman</vt:lpstr>
      <vt:lpstr>Wingdings</vt:lpstr>
      <vt:lpstr>Office Theme</vt:lpstr>
      <vt:lpstr>Stanley</vt:lpstr>
      <vt:lpstr>Slide</vt:lpstr>
      <vt:lpstr>PowerPoint Presentation</vt:lpstr>
      <vt:lpstr>Port Infrastructure Development Program</vt:lpstr>
      <vt:lpstr>PowerPoint Presentation</vt:lpstr>
      <vt:lpstr>PowerPoint Presentation</vt:lpstr>
      <vt:lpstr>Port Infrastructure Development Grant</vt:lpstr>
      <vt:lpstr>DOT Assistance Programs</vt:lpstr>
      <vt:lpstr>Intelligent Transportation Systems</vt:lpstr>
      <vt:lpstr>ITS Initiatives Related to Ports </vt:lpstr>
      <vt:lpstr>Waterfront Asset Management Tool</vt:lpstr>
      <vt:lpstr>Waterfront Asset Management</vt:lpstr>
      <vt:lpstr>Waterfront Asset Management</vt:lpstr>
      <vt:lpstr>National Highway Freight Program</vt:lpstr>
      <vt:lpstr>National Highway Freight Program</vt:lpstr>
      <vt:lpstr>State Freight Plans</vt:lpstr>
      <vt:lpstr>   America’s Marine Highway Program</vt:lpstr>
      <vt:lpstr>   America’s Marine Highway Program</vt:lpstr>
      <vt:lpstr>   America’s Marine Highway Program</vt:lpstr>
      <vt:lpstr>PowerPoint Presentation</vt:lpstr>
      <vt:lpstr>PowerPoint Presentation</vt:lpstr>
      <vt:lpstr>PowerPoint Presentation</vt:lpstr>
      <vt:lpstr>PowerPoint Presentation</vt:lpstr>
      <vt:lpstr>PowerPoint Presentation</vt:lpstr>
      <vt:lpstr>Richmond Area Port Users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2018-08-03T10:28:15Z</dcterms:created>
  <dcterms:modified xsi:type="dcterms:W3CDTF">2020-05-20T16:31:33Z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0x010100C160167E98B6534095DBE6DC3FA0CE3A</vt:lpwstr>
  </property>
</Properties>
</file>