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9" r:id="rId6"/>
    <p:sldId id="261" r:id="rId7"/>
    <p:sldId id="262" r:id="rId8"/>
    <p:sldId id="257" r:id="rId9"/>
    <p:sldId id="25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0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1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1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1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3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5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8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0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5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0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6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266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43" r:id="rId5"/>
    <p:sldLayoutId id="2147483737" r:id="rId6"/>
    <p:sldLayoutId id="2147483738" r:id="rId7"/>
    <p:sldLayoutId id="2147483739" r:id="rId8"/>
    <p:sldLayoutId id="2147483742" r:id="rId9"/>
    <p:sldLayoutId id="2147483740" r:id="rId10"/>
    <p:sldLayoutId id="214748374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7134A1-5DC4-4455-B320-33DAD33ADF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98E804-219A-41C9-88D5-E4598F73F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10" y="2324906"/>
            <a:ext cx="3412067" cy="15886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Port Subcommittee Report Out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19A50-B37C-4258-A999-633890847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10" y="3945249"/>
            <a:ext cx="3412067" cy="738820"/>
          </a:xfrm>
        </p:spPr>
        <p:txBody>
          <a:bodyPr>
            <a:normAutofit/>
          </a:bodyPr>
          <a:lstStyle/>
          <a:p>
            <a:r>
              <a:rPr lang="en-US" dirty="0"/>
              <a:t>MTSNAC Meeting </a:t>
            </a:r>
          </a:p>
          <a:p>
            <a:r>
              <a:rPr lang="en-US" dirty="0"/>
              <a:t>June 19, 2019</a:t>
            </a:r>
          </a:p>
        </p:txBody>
      </p:sp>
    </p:spTree>
    <p:extLst>
      <p:ext uri="{BB962C8B-B14F-4D97-AF65-F5344CB8AC3E}">
        <p14:creationId xmlns:p14="http://schemas.microsoft.com/office/powerpoint/2010/main" val="2861152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D7AD8-5F9F-4D9A-AEE1-C67BE347B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 on corridor Capacity, Reliability and Sustainability: MEASURES OF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915A2-2C2A-4D7C-B1D8-5DB7A5EA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Develop matrix of:</a:t>
            </a:r>
          </a:p>
          <a:p>
            <a:pPr lvl="1"/>
            <a:r>
              <a:rPr lang="en-US" sz="2800" dirty="0"/>
              <a:t>Key stakeholders</a:t>
            </a:r>
          </a:p>
          <a:p>
            <a:pPr lvl="1"/>
            <a:r>
              <a:rPr lang="en-US" sz="2800" dirty="0"/>
              <a:t>Key decisions/issues of these stakeholders</a:t>
            </a:r>
          </a:p>
          <a:p>
            <a:pPr lvl="1"/>
            <a:r>
              <a:rPr lang="en-US" sz="2800" dirty="0"/>
              <a:t>The draft measures of success that address the decisions/issues and how</a:t>
            </a:r>
          </a:p>
          <a:p>
            <a:pPr lvl="1"/>
            <a:r>
              <a:rPr lang="en-US" sz="2800" dirty="0"/>
              <a:t>Whether national, regional, and/or local</a:t>
            </a:r>
          </a:p>
          <a:p>
            <a:r>
              <a:rPr lang="en-US" sz="2800" dirty="0"/>
              <a:t>Develop draft ‘green, yellow, red’ scorecard/dashboard</a:t>
            </a:r>
          </a:p>
        </p:txBody>
      </p:sp>
    </p:spTree>
    <p:extLst>
      <p:ext uri="{BB962C8B-B14F-4D97-AF65-F5344CB8AC3E}">
        <p14:creationId xmlns:p14="http://schemas.microsoft.com/office/powerpoint/2010/main" val="280024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4290-036C-4E53-942E-B12DA56E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B4AEE-5DE6-4BC1-9B37-E05B16B48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5"/>
            <a:ext cx="11029615" cy="4565583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Shippers/Beneficiary Cargo Owners (BCOs). Key industry groups include: agricultural, energy (coal, petroleum, natural gas), steel, retail, auto, recyclers, and other heavy industries, among others.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Port Authorities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Terminal Operators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System (Highway) Users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Distribution Centers/Warehouses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Transportation Service Providers o Ships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Barge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Rail 	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Truck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Pipeline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4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Transportation Service Intermediaries (e.g., Customs Brokers and Freight Forwarders, Third-Party Logistics Providers)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Port Services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Supply Chain Workforce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Intermodal Equipment Providers (IEPs)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Metropolitan Planning Organizations (MPOs)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Regional Transportation Agencies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Relevant Local, Regional, State, and Federal Agencies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Relevant Local, State, and Federal Elected Officials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/>
              <a:t>Proximate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2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D427-C33A-47DE-9A9B-90E0E5C73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SUCCESS DRAFT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338D4-AD72-494C-9044-BB4650F107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Cost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Reliability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Velocity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Connectivity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Resiliency including cybersecurity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Safety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Workforce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Adaptability and Pivoting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Health and Environment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76E9B-9F86-4902-8FD7-3A52B01532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Economic Competitiveness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Public Awareness and Visibility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State of Good Repair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National Defense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Effectiveness within the Supply Chain</a:t>
            </a:r>
          </a:p>
        </p:txBody>
      </p:sp>
    </p:spTree>
    <p:extLst>
      <p:ext uri="{BB962C8B-B14F-4D97-AF65-F5344CB8AC3E}">
        <p14:creationId xmlns:p14="http://schemas.microsoft.com/office/powerpoint/2010/main" val="172335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0C92-DDAF-46D2-BB15-85327FE0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 on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79EC8-1A09-4834-9A3A-0862D6D97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Use the “measures of success” matrix to identify the collaborations needed to:</a:t>
            </a:r>
          </a:p>
          <a:p>
            <a:pPr lvl="1"/>
            <a:r>
              <a:rPr lang="en-US" sz="2800" dirty="0"/>
              <a:t>Achieve and monitor the measures.</a:t>
            </a:r>
          </a:p>
          <a:p>
            <a:pPr lvl="1"/>
            <a:r>
              <a:rPr lang="en-US" sz="2800" dirty="0"/>
              <a:t>Collect and assess necessary information as needed</a:t>
            </a:r>
          </a:p>
          <a:p>
            <a:r>
              <a:rPr lang="en-US" sz="3000" dirty="0"/>
              <a:t>Identify collaborations needed related to </a:t>
            </a:r>
            <a:r>
              <a:rPr lang="en-US" sz="3000"/>
              <a:t>emerging technologies</a:t>
            </a:r>
            <a:endParaRPr lang="en-US" sz="3000" dirty="0"/>
          </a:p>
          <a:p>
            <a:r>
              <a:rPr lang="en-US" sz="2800" dirty="0"/>
              <a:t>Review the findings from the analysis of state freight plans</a:t>
            </a:r>
          </a:p>
          <a:p>
            <a:pPr lvl="1"/>
            <a:r>
              <a:rPr lang="en-US" sz="2800" dirty="0"/>
              <a:t>Develop recommendations for guidance in updates of the plans</a:t>
            </a:r>
          </a:p>
        </p:txBody>
      </p:sp>
    </p:spTree>
    <p:extLst>
      <p:ext uri="{BB962C8B-B14F-4D97-AF65-F5344CB8AC3E}">
        <p14:creationId xmlns:p14="http://schemas.microsoft.com/office/powerpoint/2010/main" val="267723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EC3C2-3D1F-4FF5-9123-B5D996EC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 on Emerging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DFACC-8572-4495-814F-55CFFF82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33999"/>
            <a:ext cx="11029615" cy="446221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Expand to include identifying technologies that alter:</a:t>
            </a:r>
          </a:p>
          <a:p>
            <a:pPr lvl="1"/>
            <a:r>
              <a:rPr lang="en-US" sz="2800" dirty="0"/>
              <a:t>The supply of and composition of the supply;</a:t>
            </a:r>
          </a:p>
          <a:p>
            <a:pPr lvl="1"/>
            <a:r>
              <a:rPr lang="en-US" sz="2800" dirty="0"/>
              <a:t>The demand for and composition of the demand; and,</a:t>
            </a:r>
          </a:p>
          <a:p>
            <a:pPr lvl="1"/>
            <a:r>
              <a:rPr lang="en-US" sz="2800" dirty="0"/>
              <a:t>The context for the MTS</a:t>
            </a:r>
          </a:p>
          <a:p>
            <a:r>
              <a:rPr lang="en-US" sz="2800" dirty="0"/>
              <a:t>Technology areas:</a:t>
            </a:r>
          </a:p>
          <a:p>
            <a:pPr lvl="1"/>
            <a:r>
              <a:rPr lang="en-US" sz="2800" dirty="0"/>
              <a:t>Waterside</a:t>
            </a:r>
          </a:p>
          <a:p>
            <a:pPr lvl="1"/>
            <a:r>
              <a:rPr lang="en-US" sz="2800" dirty="0"/>
              <a:t>Terminal</a:t>
            </a:r>
          </a:p>
          <a:p>
            <a:pPr lvl="1"/>
            <a:r>
              <a:rPr lang="en-US" sz="2800" dirty="0"/>
              <a:t>Inland</a:t>
            </a:r>
          </a:p>
          <a:p>
            <a:pPr lvl="1"/>
            <a:r>
              <a:rPr lang="en-US" sz="2800" dirty="0"/>
              <a:t>Supply chains (including digitalization)/shippers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12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59C63-7A8A-4E46-99A9-B1165A5B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WORKPLAN FOR NEXT SIX MONTHS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67595-313F-42DF-904D-C4FC3D792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084474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/>
              <a:t>Populate the measures of success matrix.</a:t>
            </a:r>
          </a:p>
          <a:p>
            <a:r>
              <a:rPr lang="en-US" sz="2800" dirty="0"/>
              <a:t>Hold monthly subcommittee </a:t>
            </a:r>
            <a:r>
              <a:rPr lang="en-US" sz="2800" dirty="0" err="1"/>
              <a:t>webex</a:t>
            </a:r>
            <a:r>
              <a:rPr lang="en-US" sz="2800" dirty="0"/>
              <a:t> discussions:</a:t>
            </a:r>
          </a:p>
          <a:p>
            <a:pPr lvl="1"/>
            <a:r>
              <a:rPr lang="en-US" sz="2800" dirty="0"/>
              <a:t>July/August – presentations and discussion of the BTS Port Performance information and FHWA Freight Fluidity work as background</a:t>
            </a:r>
          </a:p>
          <a:p>
            <a:pPr lvl="1"/>
            <a:r>
              <a:rPr lang="en-US" sz="2800" dirty="0"/>
              <a:t>Early September – discussion of effective score cards/dashboards</a:t>
            </a:r>
          </a:p>
          <a:p>
            <a:r>
              <a:rPr lang="en-US" sz="2800" dirty="0"/>
              <a:t>Begin inventory of relevant technologies</a:t>
            </a:r>
          </a:p>
        </p:txBody>
      </p:sp>
    </p:spTree>
    <p:extLst>
      <p:ext uri="{BB962C8B-B14F-4D97-AF65-F5344CB8AC3E}">
        <p14:creationId xmlns:p14="http://schemas.microsoft.com/office/powerpoint/2010/main" val="398675284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60167E98B6534095DBE6DC3FA0CE3A" ma:contentTypeVersion="2" ma:contentTypeDescription="Create a new document." ma:contentTypeScope="" ma:versionID="8b3d36ab75d86b67ae6fbba36dcc00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BF1837-5497-4AAA-A4DB-84313D43D543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B8F6BD-814A-4753-A8EE-5D099B11B0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9460A9-E1EB-4D7B-80E7-0913EA6D64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376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DividendVTI</vt:lpstr>
      <vt:lpstr>Port Subcommittee Report Out </vt:lpstr>
      <vt:lpstr>Working group on corridor Capacity, Reliability and Sustainability: MEASURES OF SUCCESS</vt:lpstr>
      <vt:lpstr>DRAFT STAKEHOLDERS</vt:lpstr>
      <vt:lpstr>MEASURES OF SUCCESS DRAFT LIST</vt:lpstr>
      <vt:lpstr>Working group on Collaboration</vt:lpstr>
      <vt:lpstr>Working Group on Emerging Technologies</vt:lpstr>
      <vt:lpstr>WORKPLAN FOR NEXT SIX MONTHS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 Subcommittee Report Out</dc:title>
  <dc:creator>Scott Sigman</dc:creator>
  <cp:lastModifiedBy>Hondrick, Clinton (MARAD)</cp:lastModifiedBy>
  <cp:revision>10</cp:revision>
  <dcterms:created xsi:type="dcterms:W3CDTF">2019-06-19T14:12:43Z</dcterms:created>
  <dcterms:modified xsi:type="dcterms:W3CDTF">2020-05-20T16:27:12Z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0x010100C160167E98B6534095DBE6DC3FA0CE3A</vt:lpwstr>
  </property>
</Properties>
</file>