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sldIdLst>
    <p:sldId id="256" r:id="rId5"/>
    <p:sldId id="259" r:id="rId6"/>
    <p:sldId id="261" r:id="rId7"/>
    <p:sldId id="262" r:id="rId8"/>
    <p:sldId id="257" r:id="rId9"/>
    <p:sldId id="258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805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318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712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711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831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555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882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103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754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005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467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32661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43" r:id="rId5"/>
    <p:sldLayoutId id="2147483737" r:id="rId6"/>
    <p:sldLayoutId id="2147483738" r:id="rId7"/>
    <p:sldLayoutId id="2147483739" r:id="rId8"/>
    <p:sldLayoutId id="2147483742" r:id="rId9"/>
    <p:sldLayoutId id="2147483740" r:id="rId10"/>
    <p:sldLayoutId id="2147483741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B4480E-B7FF-4481-890E-043A69AE6FE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7134A1-5DC4-4455-B320-33DAD33ADF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09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4C13BAB-7C00-4D21-A857-E3D41C0A2A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883" y="1661699"/>
            <a:ext cx="3703320" cy="949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F1FF39A-AC3C-4066-9D4C-519AA22812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883" y="1817914"/>
            <a:ext cx="3702134" cy="3378388"/>
          </a:xfrm>
          <a:prstGeom prst="rect">
            <a:avLst/>
          </a:prstGeom>
          <a:solidFill>
            <a:schemeClr val="bg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98E804-219A-41C9-88D5-E4598F73F9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9510" y="2324906"/>
            <a:ext cx="3412067" cy="1588698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Port Subcommittee Report Out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D19A50-B37C-4258-A999-633890847A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9510" y="3945249"/>
            <a:ext cx="3412067" cy="738820"/>
          </a:xfrm>
        </p:spPr>
        <p:txBody>
          <a:bodyPr>
            <a:normAutofit/>
          </a:bodyPr>
          <a:lstStyle/>
          <a:p>
            <a:r>
              <a:rPr lang="en-US" dirty="0"/>
              <a:t>MTSNAC Meeting </a:t>
            </a:r>
          </a:p>
          <a:p>
            <a:r>
              <a:rPr lang="en-US" dirty="0"/>
              <a:t>June 19, 2019</a:t>
            </a:r>
          </a:p>
        </p:txBody>
      </p:sp>
    </p:spTree>
    <p:extLst>
      <p:ext uri="{BB962C8B-B14F-4D97-AF65-F5344CB8AC3E}">
        <p14:creationId xmlns:p14="http://schemas.microsoft.com/office/powerpoint/2010/main" val="28611529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D7AD8-5F9F-4D9A-AEE1-C67BE347B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group on corridor Capacity, Reliability and Sustainability: MEASURES OF SUCCESS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915A2-2C2A-4D7C-B1D8-5DB7A5EAA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Develop matrix of:</a:t>
            </a:r>
          </a:p>
          <a:p>
            <a:pPr lvl="1"/>
            <a:r>
              <a:rPr lang="en-US" sz="2800" dirty="0"/>
              <a:t>Key stakeholders</a:t>
            </a:r>
          </a:p>
          <a:p>
            <a:pPr lvl="1"/>
            <a:r>
              <a:rPr lang="en-US" sz="2800" dirty="0"/>
              <a:t>Key decisions/issues of these stakeholders</a:t>
            </a:r>
          </a:p>
          <a:p>
            <a:pPr lvl="1"/>
            <a:r>
              <a:rPr lang="en-US" sz="2800" dirty="0"/>
              <a:t>The draft measures of success that address the decisions/issues and how</a:t>
            </a:r>
          </a:p>
          <a:p>
            <a:pPr lvl="1"/>
            <a:r>
              <a:rPr lang="en-US" sz="2800" dirty="0"/>
              <a:t>Whether national, regional, and/or local</a:t>
            </a:r>
          </a:p>
          <a:p>
            <a:r>
              <a:rPr lang="en-US" sz="2800" dirty="0"/>
              <a:t>Develop draft ‘green, yellow, red’ scorecard/dashboard</a:t>
            </a:r>
          </a:p>
        </p:txBody>
      </p:sp>
    </p:spTree>
    <p:extLst>
      <p:ext uri="{BB962C8B-B14F-4D97-AF65-F5344CB8AC3E}">
        <p14:creationId xmlns:p14="http://schemas.microsoft.com/office/powerpoint/2010/main" val="2800247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44290-036C-4E53-942E-B12DA56EF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STAKEHOLDERS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B4AEE-5DE6-4BC1-9B37-E05B16B48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90875"/>
            <a:ext cx="11029615" cy="4565583"/>
          </a:xfrm>
        </p:spPr>
        <p:txBody>
          <a:bodyPr>
            <a:normAutofit fontScale="40000" lnSpcReduction="2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000" dirty="0"/>
              <a:t>Shippers/Beneficiary Cargo Owners (BCOs). Key industry groups include: agricultural, energy (coal, petroleum, natural gas), steel, retail, auto, recyclers, and other heavy industries, among others.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000" dirty="0"/>
              <a:t>Port Authorities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000" dirty="0"/>
              <a:t>Terminal Operators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000" dirty="0"/>
              <a:t>System (Highway) Users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000" dirty="0"/>
              <a:t>Distribution Centers/Warehouses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000" dirty="0"/>
              <a:t>Transportation Service Providers o Ships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4000" dirty="0"/>
              <a:t>Barge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4000" dirty="0"/>
              <a:t>Rail 	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4000" dirty="0"/>
              <a:t>Truck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4000" dirty="0"/>
              <a:t>Pipeline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40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000" dirty="0"/>
              <a:t>Transportation Service Intermediaries (e.g., Customs Brokers and Freight Forwarders, Third-Party Logistics Providers)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000" dirty="0"/>
              <a:t>Port Services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000" dirty="0"/>
              <a:t>Supply Chain Workforce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000" dirty="0"/>
              <a:t>Intermodal Equipment Providers (IEPs)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000" dirty="0"/>
              <a:t>Metropolitan Planning Organizations (MPOs)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000" dirty="0"/>
              <a:t>Regional Transportation Agencies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000" dirty="0"/>
              <a:t>Relevant Local, Regional, State, and Federal Agencies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000" dirty="0"/>
              <a:t>Relevant Local, State, and Federal Elected Officials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000" dirty="0"/>
              <a:t>Proximate Communities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623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2D427-C33A-47DE-9A9B-90E0E5C73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OF SUCCESS DRAFT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338D4-AD72-494C-9044-BB4650F1076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Cost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Reliability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Velocity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Connectivity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Resiliency including cybersecurity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Safety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Workforce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Adaptability and Pivoting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Health and Environment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676E9B-9F86-4902-8FD7-3A52B015329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Economic Competitiveness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Public Awareness and Visibility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State of Good Repair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National Defense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Effectiveness within the Supply Chain</a:t>
            </a:r>
          </a:p>
        </p:txBody>
      </p:sp>
    </p:spTree>
    <p:extLst>
      <p:ext uri="{BB962C8B-B14F-4D97-AF65-F5344CB8AC3E}">
        <p14:creationId xmlns:p14="http://schemas.microsoft.com/office/powerpoint/2010/main" val="1723358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00C92-DDAF-46D2-BB15-85327FE05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group on Collaboration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79EC8-1A09-4834-9A3A-0862D6D97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Use the “measures of success” matrix to identify the collaborations needed to:</a:t>
            </a:r>
          </a:p>
          <a:p>
            <a:pPr lvl="1"/>
            <a:r>
              <a:rPr lang="en-US" sz="2800" dirty="0"/>
              <a:t>Achieve and monitor the measures.</a:t>
            </a:r>
          </a:p>
          <a:p>
            <a:pPr lvl="1"/>
            <a:r>
              <a:rPr lang="en-US" sz="2800" dirty="0"/>
              <a:t>Collect and assess necessary information as needed</a:t>
            </a:r>
          </a:p>
          <a:p>
            <a:r>
              <a:rPr lang="en-US" sz="3000" dirty="0"/>
              <a:t>Identify collaborations needed related to </a:t>
            </a:r>
            <a:r>
              <a:rPr lang="en-US" sz="3000"/>
              <a:t>emerging technologies</a:t>
            </a:r>
            <a:endParaRPr lang="en-US" sz="3000" dirty="0"/>
          </a:p>
          <a:p>
            <a:r>
              <a:rPr lang="en-US" sz="2800" dirty="0"/>
              <a:t>Review the findings from the analysis of state freight plans</a:t>
            </a:r>
          </a:p>
          <a:p>
            <a:pPr lvl="1"/>
            <a:r>
              <a:rPr lang="en-US" sz="2800" dirty="0"/>
              <a:t>Develop recommendations for guidance in updates of the plans</a:t>
            </a:r>
          </a:p>
        </p:txBody>
      </p:sp>
    </p:spTree>
    <p:extLst>
      <p:ext uri="{BB962C8B-B14F-4D97-AF65-F5344CB8AC3E}">
        <p14:creationId xmlns:p14="http://schemas.microsoft.com/office/powerpoint/2010/main" val="2677231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EC3C2-3D1F-4FF5-9123-B5D996ECF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Group on Emerging Technologies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DFACC-8572-4495-814F-55CFFF820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033999"/>
            <a:ext cx="11029615" cy="4462216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Expand to include identifying technologies that alter:</a:t>
            </a:r>
          </a:p>
          <a:p>
            <a:pPr lvl="1"/>
            <a:r>
              <a:rPr lang="en-US" sz="2800" dirty="0"/>
              <a:t>The supply of and composition of the supply;</a:t>
            </a:r>
          </a:p>
          <a:p>
            <a:pPr lvl="1"/>
            <a:r>
              <a:rPr lang="en-US" sz="2800" dirty="0"/>
              <a:t>The demand for and composition of the demand; and,</a:t>
            </a:r>
          </a:p>
          <a:p>
            <a:pPr lvl="1"/>
            <a:r>
              <a:rPr lang="en-US" sz="2800" dirty="0"/>
              <a:t>The context for the MTS</a:t>
            </a:r>
          </a:p>
          <a:p>
            <a:r>
              <a:rPr lang="en-US" sz="2800" dirty="0"/>
              <a:t>Technology areas:</a:t>
            </a:r>
          </a:p>
          <a:p>
            <a:pPr lvl="1"/>
            <a:r>
              <a:rPr lang="en-US" sz="2800" dirty="0"/>
              <a:t>Waterside</a:t>
            </a:r>
          </a:p>
          <a:p>
            <a:pPr lvl="1"/>
            <a:r>
              <a:rPr lang="en-US" sz="2800" dirty="0"/>
              <a:t>Terminal</a:t>
            </a:r>
          </a:p>
          <a:p>
            <a:pPr lvl="1"/>
            <a:r>
              <a:rPr lang="en-US" sz="2800" dirty="0"/>
              <a:t>Inland</a:t>
            </a:r>
          </a:p>
          <a:p>
            <a:pPr lvl="1"/>
            <a:r>
              <a:rPr lang="en-US" sz="2800" dirty="0"/>
              <a:t>Supply chains (including digitalization)/shippers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126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59C63-7A8A-4E46-99A9-B1165A5B5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WORKPLAN FOR NEXT SIX MONTHS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67595-313F-42DF-904D-C4FC3D792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90876"/>
            <a:ext cx="11029615" cy="4084474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sz="2800" dirty="0"/>
              <a:t>Populate the measures of success matrix.</a:t>
            </a:r>
          </a:p>
          <a:p>
            <a:r>
              <a:rPr lang="en-US" sz="2800" dirty="0"/>
              <a:t>Hold monthly subcommittee </a:t>
            </a:r>
            <a:r>
              <a:rPr lang="en-US" sz="2800" dirty="0" err="1"/>
              <a:t>webex</a:t>
            </a:r>
            <a:r>
              <a:rPr lang="en-US" sz="2800" dirty="0"/>
              <a:t> discussions:</a:t>
            </a:r>
          </a:p>
          <a:p>
            <a:pPr lvl="1"/>
            <a:r>
              <a:rPr lang="en-US" sz="2800" dirty="0"/>
              <a:t>July/August – presentations and discussion of the BTS Port Performance information and FHWA Freight Fluidity work as background</a:t>
            </a:r>
          </a:p>
          <a:p>
            <a:pPr lvl="1"/>
            <a:r>
              <a:rPr lang="en-US" sz="2800" dirty="0"/>
              <a:t>Early September – discussion of effective score cards/dashboards</a:t>
            </a:r>
          </a:p>
          <a:p>
            <a:r>
              <a:rPr lang="en-US" sz="2800" dirty="0"/>
              <a:t>Begin inventory of relevant technologies</a:t>
            </a:r>
          </a:p>
        </p:txBody>
      </p:sp>
    </p:spTree>
    <p:extLst>
      <p:ext uri="{BB962C8B-B14F-4D97-AF65-F5344CB8AC3E}">
        <p14:creationId xmlns:p14="http://schemas.microsoft.com/office/powerpoint/2010/main" val="398675284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DividendVTI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ED8428"/>
      </a:accent1>
      <a:accent2>
        <a:srgbClr val="E6C46D"/>
      </a:accent2>
      <a:accent3>
        <a:srgbClr val="537685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60167E98B6534095DBE6DC3FA0CE3A" ma:contentTypeVersion="2" ma:contentTypeDescription="Create a new document." ma:contentTypeScope="" ma:versionID="8b3d36ab75d86b67ae6fbba36dcc009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BF1837-5497-4AAA-A4DB-84313D43D543}">
  <ds:schemaRefs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7B8F6BD-814A-4753-A8EE-5D099B11B0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9460A9-E1EB-4D7B-80E7-0913EA6D64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376</Words>
  <Application>Microsoft Office PowerPoint</Application>
  <PresentationFormat>Widescreen</PresentationFormat>
  <Paragraphs>70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Gill Sans MT</vt:lpstr>
      <vt:lpstr>Wingdings 2</vt:lpstr>
      <vt:lpstr>DividendVTI</vt:lpstr>
      <vt:lpstr>Port Subcommittee Report Out </vt:lpstr>
      <vt:lpstr>Working group on corridor Capacity, Reliability and Sustainability: MEASURES OF SUCCESS</vt:lpstr>
      <vt:lpstr>DRAFT STAKEHOLDERS</vt:lpstr>
      <vt:lpstr>MEASURES OF SUCCESS DRAFT LIST</vt:lpstr>
      <vt:lpstr>Working group on Collaboration</vt:lpstr>
      <vt:lpstr>Working Group on Emerging Technologies</vt:lpstr>
      <vt:lpstr>WORKPLAN FOR NEXT SIX MONTHS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 Subcommittee Report Out</dc:title>
  <dc:creator>Scott Sigman</dc:creator>
  <cp:lastModifiedBy>Hondrick, Clinton (MARAD)</cp:lastModifiedBy>
  <cp:revision>10</cp:revision>
  <dcterms:created xsi:type="dcterms:W3CDTF">2019-06-19T14:12:43Z</dcterms:created>
  <dcterms:modified xsi:type="dcterms:W3CDTF">2020-05-20T16:27:12Z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0x010100C160167E98B6534095DBE6DC3FA0CE3A</vt:lpwstr>
  </property>
</Properties>
</file>