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4" r:id="rId6"/>
    <p:sldId id="266" r:id="rId7"/>
    <p:sldId id="265" r:id="rId8"/>
    <p:sldId id="272" r:id="rId9"/>
    <p:sldId id="268" r:id="rId10"/>
    <p:sldId id="269" r:id="rId11"/>
    <p:sldId id="267" r:id="rId12"/>
    <p:sldId id="274" r:id="rId13"/>
    <p:sldId id="271" r:id="rId14"/>
    <p:sldId id="257" r:id="rId15"/>
    <p:sldId id="258" r:id="rId16"/>
    <p:sldId id="273" r:id="rId17"/>
    <p:sldId id="270" r:id="rId18"/>
    <p:sldId id="259" r:id="rId19"/>
    <p:sldId id="260" r:id="rId20"/>
    <p:sldId id="261" r:id="rId21"/>
    <p:sldId id="262" r:id="rId22"/>
  </p:sldIdLst>
  <p:sldSz cx="9144000" cy="6858000" type="screen4x3"/>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7" d="100"/>
          <a:sy n="67" d="100"/>
        </p:scale>
        <p:origin x="1128" y="6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507DED8-2E63-46C4-BB1E-72845B94B8B1}"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A3CB72-2FF0-4CBE-AE88-5A05442266C0}" type="slidenum">
              <a:rPr lang="en-US" smtClean="0"/>
              <a:t>‹#›</a:t>
            </a:fld>
            <a:endParaRPr lang="en-US"/>
          </a:p>
        </p:txBody>
      </p:sp>
    </p:spTree>
    <p:extLst>
      <p:ext uri="{BB962C8B-B14F-4D97-AF65-F5344CB8AC3E}">
        <p14:creationId xmlns:p14="http://schemas.microsoft.com/office/powerpoint/2010/main" val="1848204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507DED8-2E63-46C4-BB1E-72845B94B8B1}"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A3CB72-2FF0-4CBE-AE88-5A05442266C0}" type="slidenum">
              <a:rPr lang="en-US" smtClean="0"/>
              <a:t>‹#›</a:t>
            </a:fld>
            <a:endParaRPr lang="en-US"/>
          </a:p>
        </p:txBody>
      </p:sp>
    </p:spTree>
    <p:extLst>
      <p:ext uri="{BB962C8B-B14F-4D97-AF65-F5344CB8AC3E}">
        <p14:creationId xmlns:p14="http://schemas.microsoft.com/office/powerpoint/2010/main" val="4234326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507DED8-2E63-46C4-BB1E-72845B94B8B1}"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A3CB72-2FF0-4CBE-AE88-5A05442266C0}" type="slidenum">
              <a:rPr lang="en-US" smtClean="0"/>
              <a:t>‹#›</a:t>
            </a:fld>
            <a:endParaRPr lang="en-US"/>
          </a:p>
        </p:txBody>
      </p:sp>
    </p:spTree>
    <p:extLst>
      <p:ext uri="{BB962C8B-B14F-4D97-AF65-F5344CB8AC3E}">
        <p14:creationId xmlns:p14="http://schemas.microsoft.com/office/powerpoint/2010/main" val="714187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507DED8-2E63-46C4-BB1E-72845B94B8B1}"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A3CB72-2FF0-4CBE-AE88-5A05442266C0}" type="slidenum">
              <a:rPr lang="en-US" smtClean="0"/>
              <a:t>‹#›</a:t>
            </a:fld>
            <a:endParaRPr lang="en-US"/>
          </a:p>
        </p:txBody>
      </p:sp>
    </p:spTree>
    <p:extLst>
      <p:ext uri="{BB962C8B-B14F-4D97-AF65-F5344CB8AC3E}">
        <p14:creationId xmlns:p14="http://schemas.microsoft.com/office/powerpoint/2010/main" val="1893171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507DED8-2E63-46C4-BB1E-72845B94B8B1}"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A3CB72-2FF0-4CBE-AE88-5A05442266C0}" type="slidenum">
              <a:rPr lang="en-US" smtClean="0"/>
              <a:t>‹#›</a:t>
            </a:fld>
            <a:endParaRPr lang="en-US"/>
          </a:p>
        </p:txBody>
      </p:sp>
    </p:spTree>
    <p:extLst>
      <p:ext uri="{BB962C8B-B14F-4D97-AF65-F5344CB8AC3E}">
        <p14:creationId xmlns:p14="http://schemas.microsoft.com/office/powerpoint/2010/main" val="3225274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507DED8-2E63-46C4-BB1E-72845B94B8B1}" type="datetimeFigureOut">
              <a:rPr lang="en-US" smtClean="0"/>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A3CB72-2FF0-4CBE-AE88-5A05442266C0}" type="slidenum">
              <a:rPr lang="en-US" smtClean="0"/>
              <a:t>‹#›</a:t>
            </a:fld>
            <a:endParaRPr lang="en-US"/>
          </a:p>
        </p:txBody>
      </p:sp>
    </p:spTree>
    <p:extLst>
      <p:ext uri="{BB962C8B-B14F-4D97-AF65-F5344CB8AC3E}">
        <p14:creationId xmlns:p14="http://schemas.microsoft.com/office/powerpoint/2010/main" val="3699667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507DED8-2E63-46C4-BB1E-72845B94B8B1}" type="datetimeFigureOut">
              <a:rPr lang="en-US" smtClean="0"/>
              <a:t>5/20/2020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A3CB72-2FF0-4CBE-AE88-5A05442266C0}" type="slidenum">
              <a:rPr lang="en-US" smtClean="0"/>
              <a:t>‹#›</a:t>
            </a:fld>
            <a:endParaRPr lang="en-US"/>
          </a:p>
        </p:txBody>
      </p:sp>
    </p:spTree>
    <p:extLst>
      <p:ext uri="{BB962C8B-B14F-4D97-AF65-F5344CB8AC3E}">
        <p14:creationId xmlns:p14="http://schemas.microsoft.com/office/powerpoint/2010/main" val="3984242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507DED8-2E63-46C4-BB1E-72845B94B8B1}" type="datetimeFigureOut">
              <a:rPr lang="en-US" smtClean="0"/>
              <a:t>5/20/2020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A3CB72-2FF0-4CBE-AE88-5A05442266C0}" type="slidenum">
              <a:rPr lang="en-US" smtClean="0"/>
              <a:t>‹#›</a:t>
            </a:fld>
            <a:endParaRPr lang="en-US"/>
          </a:p>
        </p:txBody>
      </p:sp>
    </p:spTree>
    <p:extLst>
      <p:ext uri="{BB962C8B-B14F-4D97-AF65-F5344CB8AC3E}">
        <p14:creationId xmlns:p14="http://schemas.microsoft.com/office/powerpoint/2010/main" val="2407460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07DED8-2E63-46C4-BB1E-72845B94B8B1}" type="datetimeFigureOut">
              <a:rPr lang="en-US" smtClean="0"/>
              <a:t>5/20/2020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A3CB72-2FF0-4CBE-AE88-5A05442266C0}" type="slidenum">
              <a:rPr lang="en-US" smtClean="0"/>
              <a:t>‹#›</a:t>
            </a:fld>
            <a:endParaRPr lang="en-US"/>
          </a:p>
        </p:txBody>
      </p:sp>
    </p:spTree>
    <p:extLst>
      <p:ext uri="{BB962C8B-B14F-4D97-AF65-F5344CB8AC3E}">
        <p14:creationId xmlns:p14="http://schemas.microsoft.com/office/powerpoint/2010/main" val="537032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507DED8-2E63-46C4-BB1E-72845B94B8B1}" type="datetimeFigureOut">
              <a:rPr lang="en-US" smtClean="0"/>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A3CB72-2FF0-4CBE-AE88-5A05442266C0}" type="slidenum">
              <a:rPr lang="en-US" smtClean="0"/>
              <a:t>‹#›</a:t>
            </a:fld>
            <a:endParaRPr lang="en-US"/>
          </a:p>
        </p:txBody>
      </p:sp>
    </p:spTree>
    <p:extLst>
      <p:ext uri="{BB962C8B-B14F-4D97-AF65-F5344CB8AC3E}">
        <p14:creationId xmlns:p14="http://schemas.microsoft.com/office/powerpoint/2010/main" val="942890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507DED8-2E63-46C4-BB1E-72845B94B8B1}" type="datetimeFigureOut">
              <a:rPr lang="en-US" smtClean="0"/>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A3CB72-2FF0-4CBE-AE88-5A05442266C0}" type="slidenum">
              <a:rPr lang="en-US" smtClean="0"/>
              <a:t>‹#›</a:t>
            </a:fld>
            <a:endParaRPr lang="en-US"/>
          </a:p>
        </p:txBody>
      </p:sp>
    </p:spTree>
    <p:extLst>
      <p:ext uri="{BB962C8B-B14F-4D97-AF65-F5344CB8AC3E}">
        <p14:creationId xmlns:p14="http://schemas.microsoft.com/office/powerpoint/2010/main" val="359231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07DED8-2E63-46C4-BB1E-72845B94B8B1}" type="datetimeFigureOut">
              <a:rPr lang="en-US" smtClean="0"/>
              <a:t>5/20/2020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A3CB72-2FF0-4CBE-AE88-5A05442266C0}" type="slidenum">
              <a:rPr lang="en-US" smtClean="0"/>
              <a:t>‹#›</a:t>
            </a:fld>
            <a:endParaRPr lang="en-US"/>
          </a:p>
        </p:txBody>
      </p:sp>
    </p:spTree>
    <p:extLst>
      <p:ext uri="{BB962C8B-B14F-4D97-AF65-F5344CB8AC3E}">
        <p14:creationId xmlns:p14="http://schemas.microsoft.com/office/powerpoint/2010/main" val="42397585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International Shipping Subcommittee</a:t>
            </a:r>
          </a:p>
        </p:txBody>
      </p:sp>
      <p:sp>
        <p:nvSpPr>
          <p:cNvPr id="3" name="Subtitle 2"/>
          <p:cNvSpPr>
            <a:spLocks noGrp="1"/>
          </p:cNvSpPr>
          <p:nvPr>
            <p:ph type="subTitle" idx="1"/>
          </p:nvPr>
        </p:nvSpPr>
        <p:spPr/>
        <p:txBody>
          <a:bodyPr/>
          <a:lstStyle/>
          <a:p>
            <a:r>
              <a:rPr lang="en-US" dirty="0" smtClean="0"/>
              <a:t> </a:t>
            </a:r>
            <a:endParaRPr lang="en-US" dirty="0"/>
          </a:p>
        </p:txBody>
      </p:sp>
    </p:spTree>
    <p:extLst>
      <p:ext uri="{BB962C8B-B14F-4D97-AF65-F5344CB8AC3E}">
        <p14:creationId xmlns:p14="http://schemas.microsoft.com/office/powerpoint/2010/main" val="12982044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Maritime Workforce</a:t>
            </a:r>
            <a:r>
              <a:rPr lang="en-US" dirty="0"/>
              <a:t/>
            </a:r>
            <a:br>
              <a:rPr lang="en-US" dirty="0"/>
            </a:br>
            <a:r>
              <a:rPr lang="en-US" sz="1800" dirty="0"/>
              <a:t>Background</a:t>
            </a:r>
            <a:endParaRPr lang="en-US" sz="2400" dirty="0"/>
          </a:p>
        </p:txBody>
      </p:sp>
      <p:sp>
        <p:nvSpPr>
          <p:cNvPr id="3" name="Content Placeholder 2"/>
          <p:cNvSpPr>
            <a:spLocks noGrp="1"/>
          </p:cNvSpPr>
          <p:nvPr>
            <p:ph idx="1"/>
          </p:nvPr>
        </p:nvSpPr>
        <p:spPr/>
        <p:txBody>
          <a:bodyPr>
            <a:normAutofit/>
          </a:bodyPr>
          <a:lstStyle/>
          <a:p>
            <a:pPr marL="432197" lvl="2" indent="0">
              <a:buNone/>
            </a:pPr>
            <a:endParaRPr lang="en-US" dirty="0"/>
          </a:p>
          <a:p>
            <a:pPr lvl="1"/>
            <a:endParaRPr lang="en-US" dirty="0"/>
          </a:p>
          <a:p>
            <a:pPr marL="342900" lvl="1" indent="0">
              <a:buNone/>
            </a:pPr>
            <a:endParaRPr lang="en-US" dirty="0"/>
          </a:p>
        </p:txBody>
      </p:sp>
      <p:sp>
        <p:nvSpPr>
          <p:cNvPr id="4" name="Content Placeholder 2"/>
          <p:cNvSpPr txBox="1">
            <a:spLocks/>
          </p:cNvSpPr>
          <p:nvPr/>
        </p:nvSpPr>
        <p:spPr>
          <a:xfrm>
            <a:off x="628650" y="1612265"/>
            <a:ext cx="7886700" cy="4351338"/>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11078 Mariners available as of 2017</a:t>
            </a:r>
          </a:p>
          <a:p>
            <a:r>
              <a:rPr lang="en-US" dirty="0" smtClean="0"/>
              <a:t>13000 needed for deployment</a:t>
            </a:r>
          </a:p>
          <a:p>
            <a:r>
              <a:rPr lang="en-US" dirty="0" smtClean="0"/>
              <a:t> 1800 Mariners short to sustain deployment past 4-6 months</a:t>
            </a:r>
          </a:p>
          <a:p>
            <a:r>
              <a:rPr lang="en-US" dirty="0" smtClean="0"/>
              <a:t>Full deployment also removes backup for the US flag commercial fleet</a:t>
            </a:r>
          </a:p>
          <a:p>
            <a:r>
              <a:rPr lang="en-US" dirty="0" smtClean="0"/>
              <a:t>Mariner credentials expire after 2 years of not sailing</a:t>
            </a:r>
          </a:p>
          <a:p>
            <a:r>
              <a:rPr lang="en-US" dirty="0" smtClean="0"/>
              <a:t>Qualified steam plant engineers will be difficult to find about 5 years from now</a:t>
            </a:r>
          </a:p>
          <a:p>
            <a:r>
              <a:rPr lang="en-US" dirty="0" smtClean="0"/>
              <a:t>45 large US flag ships needed above today’s fleet to increase the Mariner force adequately</a:t>
            </a:r>
            <a:endParaRPr lang="en-US" dirty="0"/>
          </a:p>
        </p:txBody>
      </p:sp>
    </p:spTree>
    <p:extLst>
      <p:ext uri="{BB962C8B-B14F-4D97-AF65-F5344CB8AC3E}">
        <p14:creationId xmlns:p14="http://schemas.microsoft.com/office/powerpoint/2010/main" val="42238498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US Flag and Strategic Sealift</a:t>
            </a:r>
            <a:r>
              <a:rPr lang="en-US" sz="2325" dirty="0"/>
              <a:t/>
            </a:r>
            <a:br>
              <a:rPr lang="en-US" sz="2325" dirty="0"/>
            </a:br>
            <a:r>
              <a:rPr lang="en-US" sz="1800" dirty="0"/>
              <a:t>Background</a:t>
            </a:r>
            <a:endParaRPr lang="en-US" sz="2400" dirty="0"/>
          </a:p>
        </p:txBody>
      </p:sp>
      <p:sp>
        <p:nvSpPr>
          <p:cNvPr id="3" name="Content Placeholder 2"/>
          <p:cNvSpPr>
            <a:spLocks noGrp="1"/>
          </p:cNvSpPr>
          <p:nvPr>
            <p:ph idx="1"/>
          </p:nvPr>
        </p:nvSpPr>
        <p:spPr>
          <a:xfrm>
            <a:off x="628650" y="2235709"/>
            <a:ext cx="7886700" cy="3477005"/>
          </a:xfrm>
        </p:spPr>
        <p:txBody>
          <a:bodyPr>
            <a:normAutofit fontScale="32500" lnSpcReduction="20000"/>
          </a:bodyPr>
          <a:lstStyle/>
          <a:p>
            <a:pPr>
              <a:buSzPct val="148000"/>
            </a:pPr>
            <a:r>
              <a:rPr lang="en-US" sz="4500" dirty="0"/>
              <a:t>Current Strategic Sealift Fleets</a:t>
            </a:r>
          </a:p>
          <a:p>
            <a:pPr marL="428625" lvl="1" indent="-257175">
              <a:lnSpc>
                <a:spcPct val="120000"/>
              </a:lnSpc>
              <a:spcBef>
                <a:spcPts val="0"/>
              </a:spcBef>
              <a:buSzPct val="80000"/>
              <a:buFont typeface="Wingdings" panose="05000000000000000000" pitchFamily="2" charset="2"/>
              <a:buChar char="Ø"/>
            </a:pPr>
            <a:r>
              <a:rPr lang="en-US" sz="4125" dirty="0"/>
              <a:t>MSC Surge Fleet</a:t>
            </a:r>
          </a:p>
          <a:p>
            <a:pPr marL="428625" lvl="1" indent="-257175">
              <a:lnSpc>
                <a:spcPct val="120000"/>
              </a:lnSpc>
              <a:spcBef>
                <a:spcPts val="0"/>
              </a:spcBef>
              <a:buSzPct val="80000"/>
              <a:buFont typeface="Wingdings" panose="05000000000000000000" pitchFamily="2" charset="2"/>
              <a:buChar char="Ø"/>
            </a:pPr>
            <a:r>
              <a:rPr lang="en-US" sz="4125" dirty="0"/>
              <a:t>Ready Reserve Force (RRF)</a:t>
            </a:r>
          </a:p>
          <a:p>
            <a:pPr marL="428625" lvl="1" indent="-257175">
              <a:lnSpc>
                <a:spcPct val="120000"/>
              </a:lnSpc>
              <a:spcBef>
                <a:spcPts val="0"/>
              </a:spcBef>
              <a:buSzPct val="80000"/>
              <a:buFont typeface="Wingdings" panose="05000000000000000000" pitchFamily="2" charset="2"/>
              <a:buChar char="Ø"/>
            </a:pPr>
            <a:r>
              <a:rPr lang="en-US" sz="4125" dirty="0"/>
              <a:t>Military Security Program (MSP)</a:t>
            </a:r>
          </a:p>
          <a:p>
            <a:pPr>
              <a:buSzPct val="148000"/>
            </a:pPr>
            <a:r>
              <a:rPr lang="en-US" sz="4500" dirty="0"/>
              <a:t>Strategic Sealift requirement</a:t>
            </a:r>
          </a:p>
          <a:p>
            <a:pPr marL="428625" lvl="1" indent="-257175">
              <a:lnSpc>
                <a:spcPct val="120000"/>
              </a:lnSpc>
              <a:spcBef>
                <a:spcPts val="0"/>
              </a:spcBef>
              <a:buSzPct val="80000"/>
              <a:buFont typeface="Wingdings" panose="05000000000000000000" pitchFamily="2" charset="2"/>
              <a:buChar char="Ø"/>
            </a:pPr>
            <a:r>
              <a:rPr lang="en-US" sz="4125" dirty="0"/>
              <a:t>RO/RO – 19.6 M </a:t>
            </a:r>
            <a:r>
              <a:rPr lang="en-US" sz="4125" dirty="0" err="1"/>
              <a:t>sq</a:t>
            </a:r>
            <a:r>
              <a:rPr lang="en-US" sz="4125" dirty="0"/>
              <a:t> ft.  Requirement met – on paper</a:t>
            </a:r>
          </a:p>
          <a:p>
            <a:pPr marL="428625" lvl="1" indent="-257175">
              <a:lnSpc>
                <a:spcPct val="120000"/>
              </a:lnSpc>
              <a:spcBef>
                <a:spcPts val="0"/>
              </a:spcBef>
              <a:buSzPct val="80000"/>
              <a:buFont typeface="Wingdings" panose="05000000000000000000" pitchFamily="2" charset="2"/>
              <a:buChar char="Ø"/>
            </a:pPr>
            <a:r>
              <a:rPr lang="en-US" sz="4125" dirty="0"/>
              <a:t>Tankers – 86 tankers.  Nothing close to meeting requirement</a:t>
            </a:r>
          </a:p>
          <a:p>
            <a:pPr marL="171450" lvl="1">
              <a:spcBef>
                <a:spcPts val="750"/>
              </a:spcBef>
              <a:buSzPct val="148000"/>
            </a:pPr>
            <a:r>
              <a:rPr lang="en-US" sz="4500" dirty="0"/>
              <a:t>RO/RO shortfalls are rapidly approaching</a:t>
            </a:r>
          </a:p>
          <a:p>
            <a:pPr marL="428625" lvl="1" indent="-257175">
              <a:lnSpc>
                <a:spcPct val="120000"/>
              </a:lnSpc>
              <a:spcBef>
                <a:spcPts val="0"/>
              </a:spcBef>
              <a:buSzPct val="80000"/>
              <a:buFont typeface="Wingdings" panose="05000000000000000000" pitchFamily="2" charset="2"/>
              <a:buChar char="Ø"/>
            </a:pPr>
            <a:r>
              <a:rPr lang="en-US" sz="4125" dirty="0"/>
              <a:t>MSC Surge and RRF ship readiness decaying rapidly</a:t>
            </a:r>
          </a:p>
          <a:p>
            <a:pPr marL="689372" lvl="2" indent="-257175">
              <a:lnSpc>
                <a:spcPct val="120000"/>
              </a:lnSpc>
              <a:buFont typeface="Wingdings" panose="05000000000000000000" pitchFamily="2" charset="2"/>
              <a:buChar char="§"/>
            </a:pPr>
            <a:r>
              <a:rPr lang="en-US" sz="3675" dirty="0"/>
              <a:t>6 Mar 2019 Report to Congress – 34% of ships not capable (21% of capacity)</a:t>
            </a:r>
          </a:p>
          <a:p>
            <a:pPr marL="689372" lvl="2" indent="-257175">
              <a:lnSpc>
                <a:spcPct val="120000"/>
              </a:lnSpc>
              <a:buFont typeface="Wingdings" panose="05000000000000000000" pitchFamily="2" charset="2"/>
              <a:buChar char="§"/>
            </a:pPr>
            <a:r>
              <a:rPr lang="en-US" sz="3675" dirty="0"/>
              <a:t>2016-2018 MSC Surge readiness declined from 80% to 60%  (check numbers)</a:t>
            </a:r>
          </a:p>
          <a:p>
            <a:pPr marL="689372" lvl="2" indent="-257175">
              <a:lnSpc>
                <a:spcPct val="120000"/>
              </a:lnSpc>
              <a:buFont typeface="Wingdings" panose="05000000000000000000" pitchFamily="2" charset="2"/>
              <a:buChar char="§"/>
            </a:pPr>
            <a:r>
              <a:rPr lang="en-US" sz="3675" dirty="0"/>
              <a:t>27 of 60 ships are steam ships</a:t>
            </a:r>
          </a:p>
          <a:p>
            <a:pPr marL="171450" lvl="1">
              <a:spcBef>
                <a:spcPts val="750"/>
              </a:spcBef>
              <a:buSzPct val="148000"/>
            </a:pPr>
            <a:r>
              <a:rPr lang="en-US" sz="4500" dirty="0"/>
              <a:t>US Mariner shortfall</a:t>
            </a:r>
          </a:p>
          <a:p>
            <a:pPr marL="428625" lvl="1" indent="-257175">
              <a:lnSpc>
                <a:spcPct val="120000"/>
              </a:lnSpc>
              <a:spcBef>
                <a:spcPts val="0"/>
              </a:spcBef>
              <a:buSzPct val="80000"/>
              <a:buFont typeface="Wingdings" panose="05000000000000000000" pitchFamily="2" charset="2"/>
              <a:buChar char="Ø"/>
            </a:pPr>
            <a:r>
              <a:rPr lang="en-US" sz="4125" dirty="0"/>
              <a:t>1800 mariners short to sustain full sealift capacity beyond 4 months (assumes every licensed mariner)</a:t>
            </a:r>
          </a:p>
          <a:p>
            <a:pPr marL="428625" lvl="1" indent="-257175">
              <a:lnSpc>
                <a:spcPct val="120000"/>
              </a:lnSpc>
              <a:spcBef>
                <a:spcPts val="0"/>
              </a:spcBef>
              <a:buSzPct val="80000"/>
              <a:buFont typeface="Wingdings" panose="05000000000000000000" pitchFamily="2" charset="2"/>
              <a:buChar char="Ø"/>
            </a:pPr>
            <a:r>
              <a:rPr lang="en-US" sz="4125" dirty="0"/>
              <a:t>Steam plant engineers will be very difficult to find in 5 years</a:t>
            </a:r>
          </a:p>
          <a:p>
            <a:pPr marL="342900" lvl="1" indent="0">
              <a:buNone/>
            </a:pPr>
            <a:endParaRPr lang="en-US" dirty="0" smtClean="0"/>
          </a:p>
          <a:p>
            <a:pPr marL="0" indent="0">
              <a:buNone/>
            </a:pPr>
            <a:endParaRPr lang="en-US" dirty="0"/>
          </a:p>
        </p:txBody>
      </p:sp>
    </p:spTree>
    <p:extLst>
      <p:ext uri="{BB962C8B-B14F-4D97-AF65-F5344CB8AC3E}">
        <p14:creationId xmlns:p14="http://schemas.microsoft.com/office/powerpoint/2010/main" val="6294146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US Flag and Strategic Sealift</a:t>
            </a:r>
            <a:r>
              <a:rPr lang="en-US" dirty="0"/>
              <a:t/>
            </a:r>
            <a:br>
              <a:rPr lang="en-US" dirty="0"/>
            </a:br>
            <a:r>
              <a:rPr lang="en-US" sz="1800" dirty="0"/>
              <a:t>Background</a:t>
            </a:r>
            <a:endParaRPr lang="en-US" sz="2400" dirty="0"/>
          </a:p>
        </p:txBody>
      </p:sp>
      <p:sp>
        <p:nvSpPr>
          <p:cNvPr id="3" name="Content Placeholder 2"/>
          <p:cNvSpPr>
            <a:spLocks noGrp="1"/>
          </p:cNvSpPr>
          <p:nvPr>
            <p:ph idx="1"/>
          </p:nvPr>
        </p:nvSpPr>
        <p:spPr/>
        <p:txBody>
          <a:bodyPr>
            <a:normAutofit lnSpcReduction="10000"/>
          </a:bodyPr>
          <a:lstStyle/>
          <a:p>
            <a:pPr>
              <a:lnSpc>
                <a:spcPct val="70000"/>
              </a:lnSpc>
              <a:buSzPct val="148000"/>
            </a:pPr>
            <a:r>
              <a:rPr lang="en-US" sz="1800" dirty="0"/>
              <a:t>Causal Factors</a:t>
            </a:r>
          </a:p>
          <a:p>
            <a:pPr marL="428625" lvl="1" indent="-257175">
              <a:lnSpc>
                <a:spcPct val="100000"/>
              </a:lnSpc>
              <a:buSzPct val="80000"/>
              <a:buFont typeface="Wingdings" panose="05000000000000000000" pitchFamily="2" charset="2"/>
              <a:buChar char="Ø"/>
            </a:pPr>
            <a:r>
              <a:rPr lang="en-US" sz="1650" dirty="0"/>
              <a:t>Decline of US Flag Fleet</a:t>
            </a:r>
          </a:p>
          <a:p>
            <a:pPr marL="689372" lvl="2" indent="-257175">
              <a:lnSpc>
                <a:spcPct val="100000"/>
              </a:lnSpc>
              <a:buFont typeface="Wingdings" panose="05000000000000000000" pitchFamily="2" charset="2"/>
              <a:buChar char="§"/>
            </a:pPr>
            <a:r>
              <a:rPr lang="en-US" dirty="0" smtClean="0"/>
              <a:t>US Flag not </a:t>
            </a:r>
            <a:r>
              <a:rPr lang="en-US" dirty="0"/>
              <a:t>competitive in world shipping market</a:t>
            </a:r>
          </a:p>
          <a:p>
            <a:pPr marL="689372" lvl="2" indent="-257175">
              <a:lnSpc>
                <a:spcPct val="100000"/>
              </a:lnSpc>
              <a:buFont typeface="Wingdings" panose="05000000000000000000" pitchFamily="2" charset="2"/>
              <a:buChar char="§"/>
            </a:pPr>
            <a:r>
              <a:rPr lang="en-US" dirty="0"/>
              <a:t>Decline of Cargo Preference requirement (75% to 50%)</a:t>
            </a:r>
          </a:p>
          <a:p>
            <a:pPr marL="689372" lvl="2" indent="-257175">
              <a:lnSpc>
                <a:spcPct val="100000"/>
              </a:lnSpc>
              <a:buFont typeface="Wingdings" panose="05000000000000000000" pitchFamily="2" charset="2"/>
              <a:buChar char="§"/>
            </a:pPr>
            <a:r>
              <a:rPr lang="en-US" dirty="0" smtClean="0"/>
              <a:t>Recent </a:t>
            </a:r>
            <a:r>
              <a:rPr lang="en-US" dirty="0"/>
              <a:t>DoD equipment and sustainment transport significantly reduced</a:t>
            </a:r>
          </a:p>
          <a:p>
            <a:pPr marL="428625" lvl="1" indent="-257175">
              <a:buSzPct val="80000"/>
              <a:buFont typeface="Wingdings" panose="05000000000000000000" pitchFamily="2" charset="2"/>
              <a:buChar char="Ø"/>
            </a:pPr>
            <a:r>
              <a:rPr lang="en-US" sz="1650" dirty="0"/>
              <a:t>Strategic Shipping Deficit</a:t>
            </a:r>
          </a:p>
          <a:p>
            <a:pPr marL="689372" lvl="2" indent="-257175">
              <a:buFont typeface="Wingdings" panose="05000000000000000000" pitchFamily="2" charset="2"/>
              <a:buChar char="§"/>
            </a:pPr>
            <a:r>
              <a:rPr lang="en-US" dirty="0"/>
              <a:t>Block </a:t>
            </a:r>
            <a:r>
              <a:rPr lang="en-US" dirty="0" smtClean="0"/>
              <a:t>obsolescence (MSC Surge and RRF)</a:t>
            </a:r>
          </a:p>
          <a:p>
            <a:pPr marL="689372" lvl="2" indent="-257175">
              <a:buFont typeface="Wingdings" panose="05000000000000000000" pitchFamily="2" charset="2"/>
              <a:buChar char="§"/>
            </a:pPr>
            <a:r>
              <a:rPr lang="en-US" dirty="0" smtClean="0"/>
              <a:t>Inadequate maintenance funding long term</a:t>
            </a:r>
            <a:endParaRPr lang="en-US" dirty="0"/>
          </a:p>
          <a:p>
            <a:pPr marL="689372" lvl="2" indent="-257175">
              <a:buFont typeface="Wingdings" panose="05000000000000000000" pitchFamily="2" charset="2"/>
              <a:buChar char="§"/>
            </a:pPr>
            <a:r>
              <a:rPr lang="en-US" dirty="0" smtClean="0"/>
              <a:t>Lack of funding for effective service life extensions</a:t>
            </a:r>
          </a:p>
          <a:p>
            <a:pPr marL="428625" lvl="1" indent="-257175">
              <a:buSzPct val="80000"/>
              <a:buFont typeface="Wingdings" panose="05000000000000000000" pitchFamily="2" charset="2"/>
              <a:buChar char="Ø"/>
            </a:pPr>
            <a:r>
              <a:rPr lang="en-US" sz="1650" dirty="0"/>
              <a:t>US Mariner Deficit</a:t>
            </a:r>
          </a:p>
          <a:p>
            <a:pPr marL="689372" lvl="2" indent="-257175">
              <a:buFont typeface="Wingdings" panose="05000000000000000000" pitchFamily="2" charset="2"/>
              <a:buChar char="§"/>
            </a:pPr>
            <a:r>
              <a:rPr lang="en-US" dirty="0" smtClean="0"/>
              <a:t>Decline of the US Flag Fleet</a:t>
            </a:r>
          </a:p>
          <a:p>
            <a:pPr marL="689372" lvl="2" indent="-257175">
              <a:buFont typeface="Wingdings" panose="05000000000000000000" pitchFamily="2" charset="2"/>
              <a:buChar char="§"/>
            </a:pPr>
            <a:r>
              <a:rPr lang="en-US" dirty="0" smtClean="0"/>
              <a:t>Mariner pool ageing </a:t>
            </a:r>
          </a:p>
          <a:p>
            <a:pPr marL="689372" lvl="2" indent="-257175">
              <a:buFont typeface="Wingdings" panose="05000000000000000000" pitchFamily="2" charset="2"/>
              <a:buChar char="§"/>
            </a:pPr>
            <a:r>
              <a:rPr lang="en-US" dirty="0" smtClean="0"/>
              <a:t>No </a:t>
            </a:r>
            <a:r>
              <a:rPr lang="en-US" dirty="0"/>
              <a:t>new steam plant engineers are being trained</a:t>
            </a:r>
          </a:p>
          <a:p>
            <a:pPr marL="432197" lvl="2" indent="0">
              <a:buNone/>
            </a:pPr>
            <a:endParaRPr lang="en-US" dirty="0"/>
          </a:p>
          <a:p>
            <a:pPr lvl="1"/>
            <a:endParaRPr lang="en-US" dirty="0"/>
          </a:p>
          <a:p>
            <a:pPr marL="342900" lvl="1" indent="0">
              <a:buNone/>
            </a:pPr>
            <a:endParaRPr lang="en-US" dirty="0"/>
          </a:p>
        </p:txBody>
      </p:sp>
    </p:spTree>
    <p:extLst>
      <p:ext uri="{BB962C8B-B14F-4D97-AF65-F5344CB8AC3E}">
        <p14:creationId xmlns:p14="http://schemas.microsoft.com/office/powerpoint/2010/main" val="20572656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Briefing Notes  </a:t>
            </a:r>
            <a:endParaRPr lang="en-US" dirty="0"/>
          </a:p>
        </p:txBody>
      </p:sp>
      <p:sp>
        <p:nvSpPr>
          <p:cNvPr id="3" name="Content Placeholder 2"/>
          <p:cNvSpPr>
            <a:spLocks noGrp="1"/>
          </p:cNvSpPr>
          <p:nvPr>
            <p:ph idx="1"/>
          </p:nvPr>
        </p:nvSpPr>
        <p:spPr>
          <a:xfrm>
            <a:off x="628650" y="1825625"/>
            <a:ext cx="8149590" cy="4351338"/>
          </a:xfrm>
        </p:spPr>
        <p:txBody>
          <a:bodyPr>
            <a:normAutofit fontScale="92500" lnSpcReduction="20000"/>
          </a:bodyPr>
          <a:lstStyle/>
          <a:p>
            <a:r>
              <a:rPr lang="en-US" dirty="0" smtClean="0"/>
              <a:t>RRF – 45 years old</a:t>
            </a:r>
          </a:p>
          <a:p>
            <a:r>
              <a:rPr lang="en-US" dirty="0" smtClean="0"/>
              <a:t>Maintained with 9 personnel</a:t>
            </a:r>
          </a:p>
          <a:p>
            <a:r>
              <a:rPr lang="en-US" dirty="0" smtClean="0"/>
              <a:t>Fully operational in 5 days</a:t>
            </a:r>
          </a:p>
          <a:p>
            <a:r>
              <a:rPr lang="en-US" dirty="0" smtClean="0"/>
              <a:t>MARAD 2015 $632M, 2019 $1.115B (NSMV and Savanah)</a:t>
            </a:r>
          </a:p>
          <a:p>
            <a:r>
              <a:rPr lang="en-US" dirty="0" smtClean="0"/>
              <a:t>Oct 2018 – did a 13 ship turbo activation (usually 2-4)</a:t>
            </a:r>
          </a:p>
          <a:p>
            <a:r>
              <a:rPr lang="en-US" dirty="0" smtClean="0"/>
              <a:t>VISA and VTA.  MSP is part of VISA.  MSP $300M per year. Provides American presence and port access world wide.  Employs 2400 (this is 2:1)</a:t>
            </a:r>
          </a:p>
          <a:p>
            <a:r>
              <a:rPr lang="en-US" dirty="0" smtClean="0"/>
              <a:t>Cargo Preference.  DoD 100%, Federal civilian agencies must ship 50% on US flag.</a:t>
            </a:r>
          </a:p>
          <a:p>
            <a:r>
              <a:rPr lang="en-US" dirty="0" smtClean="0"/>
              <a:t>NDAA mark on a </a:t>
            </a:r>
            <a:r>
              <a:rPr lang="en-US" smtClean="0"/>
              <a:t>tanker program like MSP</a:t>
            </a:r>
            <a:endParaRPr lang="en-US" dirty="0"/>
          </a:p>
        </p:txBody>
      </p:sp>
    </p:spTree>
    <p:extLst>
      <p:ext uri="{BB962C8B-B14F-4D97-AF65-F5344CB8AC3E}">
        <p14:creationId xmlns:p14="http://schemas.microsoft.com/office/powerpoint/2010/main" val="10929918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863602" y="1569859"/>
            <a:ext cx="7706254" cy="4885442"/>
          </a:xfrm>
          <a:prstGeom prst="rect">
            <a:avLst/>
          </a:prstGeom>
        </p:spPr>
      </p:pic>
      <p:sp>
        <p:nvSpPr>
          <p:cNvPr id="2" name="Title 1">
            <a:extLst>
              <a:ext uri="{FF2B5EF4-FFF2-40B4-BE49-F238E27FC236}">
                <a16:creationId xmlns:a16="http://schemas.microsoft.com/office/drawing/2014/main" id="{9E980B66-C61F-4C2B-8F70-9933D0CA289E}"/>
              </a:ext>
            </a:extLst>
          </p:cNvPr>
          <p:cNvSpPr>
            <a:spLocks noGrp="1"/>
          </p:cNvSpPr>
          <p:nvPr>
            <p:ph type="title"/>
          </p:nvPr>
        </p:nvSpPr>
        <p:spPr>
          <a:xfrm>
            <a:off x="533400" y="0"/>
            <a:ext cx="8145379" cy="1062903"/>
          </a:xfrm>
          <a:ln>
            <a:noFill/>
          </a:ln>
        </p:spPr>
        <p:txBody>
          <a:bodyPr>
            <a:normAutofit/>
          </a:bodyPr>
          <a:lstStyle/>
          <a:p>
            <a:r>
              <a:rPr lang="en-US" sz="2800" dirty="0"/>
              <a:t>Strategic Sealift Fleet Capacity Study</a:t>
            </a:r>
            <a:r>
              <a:rPr lang="en-US" dirty="0"/>
              <a:t/>
            </a:r>
            <a:br>
              <a:rPr lang="en-US" dirty="0"/>
            </a:br>
            <a:r>
              <a:rPr lang="en-US" sz="2000" dirty="0"/>
              <a:t>MPF, Surge Force, and RRF New Construction Profiles</a:t>
            </a:r>
            <a:endParaRPr lang="en-US" dirty="0"/>
          </a:p>
        </p:txBody>
      </p:sp>
      <p:sp>
        <p:nvSpPr>
          <p:cNvPr id="4" name="Rectangular Callout 11">
            <a:extLst>
              <a:ext uri="{FF2B5EF4-FFF2-40B4-BE49-F238E27FC236}">
                <a16:creationId xmlns:a16="http://schemas.microsoft.com/office/drawing/2014/main" id="{6267C8BB-3F26-42C4-B803-B2D1DF86E6DE}"/>
              </a:ext>
            </a:extLst>
          </p:cNvPr>
          <p:cNvSpPr/>
          <p:nvPr/>
        </p:nvSpPr>
        <p:spPr bwMode="auto">
          <a:xfrm>
            <a:off x="2133600" y="1905000"/>
            <a:ext cx="1524000" cy="228600"/>
          </a:xfrm>
          <a:prstGeom prst="wedgeRectCallout">
            <a:avLst>
              <a:gd name="adj1" fmla="val 41537"/>
              <a:gd name="adj2" fmla="val 144373"/>
            </a:avLst>
          </a:prstGeom>
          <a:solidFill>
            <a:srgbClr val="FF0000"/>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b="1" dirty="0">
                <a:solidFill>
                  <a:schemeClr val="bg1"/>
                </a:solidFill>
                <a:latin typeface="Arial" charset="0"/>
              </a:rPr>
              <a:t>Lift </a:t>
            </a:r>
            <a:r>
              <a:rPr lang="en-US" sz="1100" b="1" dirty="0" err="1">
                <a:solidFill>
                  <a:schemeClr val="bg1"/>
                </a:solidFill>
                <a:latin typeface="Arial" charset="0"/>
              </a:rPr>
              <a:t>rqmt</a:t>
            </a:r>
            <a:r>
              <a:rPr lang="en-US" sz="1100" b="1" dirty="0">
                <a:solidFill>
                  <a:schemeClr val="bg1"/>
                </a:solidFill>
                <a:latin typeface="Arial" charset="0"/>
              </a:rPr>
              <a:t> </a:t>
            </a:r>
            <a:r>
              <a:rPr lang="en-US" sz="1100" b="1" dirty="0" smtClean="0">
                <a:solidFill>
                  <a:schemeClr val="bg1"/>
                </a:solidFill>
                <a:latin typeface="Arial" charset="0"/>
              </a:rPr>
              <a:t>15.3M </a:t>
            </a:r>
            <a:r>
              <a:rPr lang="en-US" sz="1100" b="1" dirty="0" err="1">
                <a:solidFill>
                  <a:schemeClr val="bg1"/>
                </a:solidFill>
                <a:latin typeface="Arial" charset="0"/>
              </a:rPr>
              <a:t>sqft</a:t>
            </a:r>
            <a:r>
              <a:rPr lang="en-US" sz="1100" b="1" dirty="0">
                <a:solidFill>
                  <a:schemeClr val="bg1"/>
                </a:solidFill>
                <a:latin typeface="Arial" charset="0"/>
              </a:rPr>
              <a:t> </a:t>
            </a:r>
            <a:endParaRPr kumimoji="0" lang="en-US" sz="1100" b="1" i="0" u="none" strike="noStrike" cap="none" normalizeH="0" baseline="0" dirty="0">
              <a:ln>
                <a:noFill/>
              </a:ln>
              <a:solidFill>
                <a:schemeClr val="bg1"/>
              </a:solidFill>
              <a:effectLst/>
              <a:latin typeface="Arial" charset="0"/>
            </a:endParaRPr>
          </a:p>
        </p:txBody>
      </p:sp>
      <p:sp>
        <p:nvSpPr>
          <p:cNvPr id="5" name="Rectangular Callout 9">
            <a:extLst>
              <a:ext uri="{FF2B5EF4-FFF2-40B4-BE49-F238E27FC236}">
                <a16:creationId xmlns:a16="http://schemas.microsoft.com/office/drawing/2014/main" id="{1E194AA9-985E-4D1D-A30F-50D88B80EDE2}"/>
              </a:ext>
            </a:extLst>
          </p:cNvPr>
          <p:cNvSpPr/>
          <p:nvPr/>
        </p:nvSpPr>
        <p:spPr bwMode="auto">
          <a:xfrm>
            <a:off x="3039208" y="4445000"/>
            <a:ext cx="990600" cy="228600"/>
          </a:xfrm>
          <a:prstGeom prst="wedgeRectCallout">
            <a:avLst>
              <a:gd name="adj1" fmla="val 69365"/>
              <a:gd name="adj2" fmla="val -261388"/>
            </a:avLst>
          </a:prstGeom>
          <a:solidFill>
            <a:schemeClr val="accent1">
              <a:lumMod val="60000"/>
              <a:lumOff val="40000"/>
            </a:schemeClr>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a:ln>
                  <a:noFill/>
                </a:ln>
                <a:solidFill>
                  <a:schemeClr val="bg1"/>
                </a:solidFill>
                <a:effectLst/>
                <a:latin typeface="Arial" charset="0"/>
              </a:rPr>
              <a:t>Do Nothing</a:t>
            </a:r>
          </a:p>
        </p:txBody>
      </p:sp>
      <p:sp>
        <p:nvSpPr>
          <p:cNvPr id="6" name="Rectangular Callout 11">
            <a:extLst>
              <a:ext uri="{FF2B5EF4-FFF2-40B4-BE49-F238E27FC236}">
                <a16:creationId xmlns:a16="http://schemas.microsoft.com/office/drawing/2014/main" id="{2FBCE3E1-955F-44F9-91D0-ADA1B8CA4B80}"/>
              </a:ext>
            </a:extLst>
          </p:cNvPr>
          <p:cNvSpPr/>
          <p:nvPr/>
        </p:nvSpPr>
        <p:spPr bwMode="auto">
          <a:xfrm>
            <a:off x="3886200" y="1180716"/>
            <a:ext cx="1524000" cy="541608"/>
          </a:xfrm>
          <a:prstGeom prst="wedgeRectCallout">
            <a:avLst>
              <a:gd name="adj1" fmla="val 26574"/>
              <a:gd name="adj2" fmla="val 159125"/>
            </a:avLst>
          </a:prstGeom>
          <a:solidFill>
            <a:srgbClr val="FF0000"/>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b="1" dirty="0">
                <a:solidFill>
                  <a:schemeClr val="bg1"/>
                </a:solidFill>
                <a:latin typeface="Arial" charset="0"/>
              </a:rPr>
              <a:t>2</a:t>
            </a:r>
            <a:r>
              <a:rPr lang="en-US" sz="1100" b="1" dirty="0" smtClean="0">
                <a:solidFill>
                  <a:schemeClr val="bg1"/>
                </a:solidFill>
                <a:latin typeface="Arial" charset="0"/>
              </a:rPr>
              <a:t> </a:t>
            </a:r>
            <a:r>
              <a:rPr lang="en-US" sz="1100" b="1" dirty="0">
                <a:solidFill>
                  <a:schemeClr val="bg1"/>
                </a:solidFill>
                <a:latin typeface="Arial" charset="0"/>
              </a:rPr>
              <a:t>ships/year:</a:t>
            </a:r>
          </a:p>
          <a:p>
            <a:pPr marL="0" marR="0" indent="0" algn="ctr" defTabSz="914400" rtl="0" eaLnBrk="0" fontAlgn="base" latinLnBrk="0" hangingPunct="0">
              <a:lnSpc>
                <a:spcPct val="100000"/>
              </a:lnSpc>
              <a:spcBef>
                <a:spcPct val="0"/>
              </a:spcBef>
              <a:spcAft>
                <a:spcPct val="0"/>
              </a:spcAft>
              <a:buClrTx/>
              <a:buSzTx/>
              <a:buFontTx/>
              <a:buNone/>
              <a:tabLst/>
            </a:pPr>
            <a:r>
              <a:rPr lang="en-US" sz="1100" b="1" dirty="0">
                <a:solidFill>
                  <a:schemeClr val="bg1"/>
                </a:solidFill>
                <a:latin typeface="Arial" charset="0"/>
              </a:rPr>
              <a:t>capacity reached in </a:t>
            </a:r>
            <a:r>
              <a:rPr lang="en-US" sz="1100" b="1" dirty="0" smtClean="0">
                <a:solidFill>
                  <a:schemeClr val="bg1"/>
                </a:solidFill>
                <a:latin typeface="Arial" charset="0"/>
              </a:rPr>
              <a:t>2036</a:t>
            </a:r>
            <a:endParaRPr kumimoji="0" lang="en-US" sz="1100" b="1" i="0" u="none" strike="noStrike" cap="none" normalizeH="0" baseline="0" dirty="0">
              <a:ln>
                <a:noFill/>
              </a:ln>
              <a:solidFill>
                <a:schemeClr val="bg1"/>
              </a:solidFill>
              <a:effectLst/>
              <a:latin typeface="Arial" charset="0"/>
            </a:endParaRPr>
          </a:p>
        </p:txBody>
      </p:sp>
      <p:sp>
        <p:nvSpPr>
          <p:cNvPr id="7" name="Rectangular Callout 11">
            <a:extLst>
              <a:ext uri="{FF2B5EF4-FFF2-40B4-BE49-F238E27FC236}">
                <a16:creationId xmlns:a16="http://schemas.microsoft.com/office/drawing/2014/main" id="{09E3CC58-33BE-4516-947D-BEFAFFC8343A}"/>
              </a:ext>
            </a:extLst>
          </p:cNvPr>
          <p:cNvSpPr/>
          <p:nvPr/>
        </p:nvSpPr>
        <p:spPr bwMode="auto">
          <a:xfrm>
            <a:off x="6934200" y="1180716"/>
            <a:ext cx="1524000" cy="397043"/>
          </a:xfrm>
          <a:prstGeom prst="wedgeRectCallout">
            <a:avLst>
              <a:gd name="adj1" fmla="val -30557"/>
              <a:gd name="adj2" fmla="val 226074"/>
            </a:avLst>
          </a:prstGeom>
          <a:solidFill>
            <a:srgbClr val="FF0000"/>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latin typeface="Arial" charset="0"/>
              </a:rPr>
              <a:t>The problem starts all over again</a:t>
            </a:r>
            <a:endParaRPr kumimoji="0" lang="en-US" sz="1100" b="1" i="0" u="none" strike="noStrike" cap="none" normalizeH="0" baseline="0" dirty="0">
              <a:ln>
                <a:noFill/>
              </a:ln>
              <a:solidFill>
                <a:schemeClr val="bg1"/>
              </a:solidFill>
              <a:effectLst/>
              <a:latin typeface="Arial" charset="0"/>
            </a:endParaRPr>
          </a:p>
        </p:txBody>
      </p:sp>
      <p:sp>
        <p:nvSpPr>
          <p:cNvPr id="3" name="TextBox 2">
            <a:extLst>
              <a:ext uri="{FF2B5EF4-FFF2-40B4-BE49-F238E27FC236}">
                <a16:creationId xmlns:a16="http://schemas.microsoft.com/office/drawing/2014/main" id="{31E61796-46EB-40AC-ABB5-16BD91356A62}"/>
              </a:ext>
            </a:extLst>
          </p:cNvPr>
          <p:cNvSpPr txBox="1"/>
          <p:nvPr/>
        </p:nvSpPr>
        <p:spPr>
          <a:xfrm>
            <a:off x="533399" y="1066800"/>
            <a:ext cx="3001109" cy="769441"/>
          </a:xfrm>
          <a:prstGeom prst="rect">
            <a:avLst/>
          </a:prstGeom>
          <a:solidFill>
            <a:schemeClr val="bg2">
              <a:lumMod val="90000"/>
            </a:schemeClr>
          </a:solidFill>
          <a:ln>
            <a:solidFill>
              <a:schemeClr val="tx1"/>
            </a:solidFill>
          </a:ln>
        </p:spPr>
        <p:txBody>
          <a:bodyPr wrap="square" rtlCol="0">
            <a:spAutoFit/>
          </a:bodyPr>
          <a:lstStyle/>
          <a:p>
            <a:r>
              <a:rPr lang="en-US" sz="1100" dirty="0"/>
              <a:t>Assumptions:</a:t>
            </a:r>
          </a:p>
          <a:p>
            <a:pPr marL="285750" indent="-285750">
              <a:buFont typeface="Arial" panose="020B0604020202020204" pitchFamily="34" charset="0"/>
              <a:buChar char="•"/>
            </a:pPr>
            <a:r>
              <a:rPr lang="en-US" sz="1100" dirty="0"/>
              <a:t>Selective SLEP to 60 years service life</a:t>
            </a:r>
          </a:p>
          <a:p>
            <a:pPr marL="285750" indent="-285750">
              <a:buFont typeface="Arial" panose="020B0604020202020204" pitchFamily="34" charset="0"/>
              <a:buChar char="•"/>
            </a:pPr>
            <a:r>
              <a:rPr lang="en-US" sz="1100" dirty="0" smtClean="0"/>
              <a:t>25 </a:t>
            </a:r>
            <a:r>
              <a:rPr lang="en-US" sz="1100" dirty="0"/>
              <a:t>MSP ships acquired</a:t>
            </a:r>
          </a:p>
          <a:p>
            <a:pPr marL="285750" indent="-285750">
              <a:buFont typeface="Arial" panose="020B0604020202020204" pitchFamily="34" charset="0"/>
              <a:buChar char="•"/>
            </a:pPr>
            <a:r>
              <a:rPr lang="en-US" sz="1100" dirty="0"/>
              <a:t>New construction deliveries start </a:t>
            </a:r>
            <a:r>
              <a:rPr lang="en-US" sz="1100" dirty="0" smtClean="0"/>
              <a:t>2028</a:t>
            </a:r>
            <a:endParaRPr lang="en-US" sz="1100" dirty="0"/>
          </a:p>
        </p:txBody>
      </p:sp>
      <p:sp>
        <p:nvSpPr>
          <p:cNvPr id="13" name="Rectangular Callout 11">
            <a:extLst>
              <a:ext uri="{FF2B5EF4-FFF2-40B4-BE49-F238E27FC236}">
                <a16:creationId xmlns:a16="http://schemas.microsoft.com/office/drawing/2014/main" id="{A9538B63-7C38-470D-B3B9-7465CF1EF3B0}"/>
              </a:ext>
            </a:extLst>
          </p:cNvPr>
          <p:cNvSpPr/>
          <p:nvPr/>
        </p:nvSpPr>
        <p:spPr bwMode="auto">
          <a:xfrm>
            <a:off x="4944534" y="3276400"/>
            <a:ext cx="1803010" cy="541608"/>
          </a:xfrm>
          <a:prstGeom prst="wedgeRectCallout">
            <a:avLst>
              <a:gd name="adj1" fmla="val -20462"/>
              <a:gd name="adj2" fmla="val -202657"/>
            </a:avLst>
          </a:prstGeom>
          <a:solidFill>
            <a:srgbClr val="FF0000"/>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b="1" dirty="0">
                <a:solidFill>
                  <a:schemeClr val="bg1"/>
                </a:solidFill>
                <a:latin typeface="Arial" charset="0"/>
              </a:rPr>
              <a:t>Navy plan: 18 RO/RO ships built between</a:t>
            </a:r>
          </a:p>
          <a:p>
            <a:pPr marL="0" marR="0" indent="0" algn="ctr" defTabSz="914400" rtl="0" eaLnBrk="0" fontAlgn="base" latinLnBrk="0" hangingPunct="0">
              <a:lnSpc>
                <a:spcPct val="100000"/>
              </a:lnSpc>
              <a:spcBef>
                <a:spcPct val="0"/>
              </a:spcBef>
              <a:spcAft>
                <a:spcPct val="0"/>
              </a:spcAft>
              <a:buClrTx/>
              <a:buSzTx/>
              <a:buFontTx/>
              <a:buNone/>
              <a:tabLst/>
            </a:pPr>
            <a:r>
              <a:rPr lang="en-US" sz="1100" b="1" dirty="0">
                <a:solidFill>
                  <a:schemeClr val="bg1"/>
                </a:solidFill>
                <a:latin typeface="Arial" charset="0"/>
              </a:rPr>
              <a:t>FY28-40, avg 1.5/year</a:t>
            </a:r>
            <a:endParaRPr kumimoji="0" lang="en-US" sz="1100" b="1" i="0" u="none" strike="noStrike" cap="none" normalizeH="0" baseline="0" dirty="0">
              <a:ln>
                <a:noFill/>
              </a:ln>
              <a:solidFill>
                <a:schemeClr val="bg1"/>
              </a:solidFill>
              <a:effectLst/>
              <a:latin typeface="Arial" charset="0"/>
            </a:endParaRPr>
          </a:p>
        </p:txBody>
      </p:sp>
      <p:sp>
        <p:nvSpPr>
          <p:cNvPr id="12" name="Rectangular Callout 11">
            <a:extLst>
              <a:ext uri="{FF2B5EF4-FFF2-40B4-BE49-F238E27FC236}">
                <a16:creationId xmlns:a16="http://schemas.microsoft.com/office/drawing/2014/main" id="{09E3CC58-33BE-4516-947D-BEFAFFC8343A}"/>
              </a:ext>
            </a:extLst>
          </p:cNvPr>
          <p:cNvSpPr/>
          <p:nvPr/>
        </p:nvSpPr>
        <p:spPr bwMode="auto">
          <a:xfrm>
            <a:off x="2010508" y="3608929"/>
            <a:ext cx="1524000" cy="329115"/>
          </a:xfrm>
          <a:prstGeom prst="wedgeRectCallout">
            <a:avLst>
              <a:gd name="adj1" fmla="val 24443"/>
              <a:gd name="adj2" fmla="val -324255"/>
            </a:avLst>
          </a:prstGeom>
          <a:solidFill>
            <a:srgbClr val="FF0000"/>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b="1" dirty="0" smtClean="0">
                <a:solidFill>
                  <a:schemeClr val="bg1"/>
                </a:solidFill>
                <a:latin typeface="Arial" charset="0"/>
              </a:rPr>
              <a:t>Impact of SLEPs</a:t>
            </a:r>
            <a:endParaRPr kumimoji="0" lang="en-US" sz="1100" b="1" i="0" u="none" strike="noStrike" cap="none" normalizeH="0" baseline="0" dirty="0">
              <a:ln>
                <a:noFill/>
              </a:ln>
              <a:solidFill>
                <a:schemeClr val="bg1"/>
              </a:solidFill>
              <a:effectLst/>
              <a:latin typeface="Arial" charset="0"/>
            </a:endParaRPr>
          </a:p>
        </p:txBody>
      </p:sp>
      <p:sp>
        <p:nvSpPr>
          <p:cNvPr id="15" name="Rectangular Callout 11">
            <a:extLst>
              <a:ext uri="{FF2B5EF4-FFF2-40B4-BE49-F238E27FC236}">
                <a16:creationId xmlns:a16="http://schemas.microsoft.com/office/drawing/2014/main" id="{09E3CC58-33BE-4516-947D-BEFAFFC8343A}"/>
              </a:ext>
            </a:extLst>
          </p:cNvPr>
          <p:cNvSpPr/>
          <p:nvPr/>
        </p:nvSpPr>
        <p:spPr bwMode="auto">
          <a:xfrm>
            <a:off x="6934200" y="3761051"/>
            <a:ext cx="1223370" cy="176994"/>
          </a:xfrm>
          <a:prstGeom prst="wedgeRectCallout">
            <a:avLst>
              <a:gd name="adj1" fmla="val -14182"/>
              <a:gd name="adj2" fmla="val -355948"/>
            </a:avLst>
          </a:prstGeom>
          <a:solidFill>
            <a:srgbClr val="FF0000"/>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b="1" dirty="0">
                <a:solidFill>
                  <a:schemeClr val="bg1"/>
                </a:solidFill>
                <a:latin typeface="Arial" charset="0"/>
              </a:rPr>
              <a:t>1</a:t>
            </a:r>
            <a:r>
              <a:rPr lang="en-US" sz="1100" b="1" dirty="0" smtClean="0">
                <a:solidFill>
                  <a:schemeClr val="bg1"/>
                </a:solidFill>
                <a:latin typeface="Arial" charset="0"/>
              </a:rPr>
              <a:t> ship/year</a:t>
            </a:r>
            <a:endParaRPr lang="en-US" sz="1100" b="1" dirty="0">
              <a:solidFill>
                <a:schemeClr val="bg1"/>
              </a:solidFill>
              <a:latin typeface="Arial" charset="0"/>
            </a:endParaRPr>
          </a:p>
        </p:txBody>
      </p:sp>
      <p:sp>
        <p:nvSpPr>
          <p:cNvPr id="16" name="Text Box 23"/>
          <p:cNvSpPr txBox="1">
            <a:spLocks noChangeArrowheads="1"/>
          </p:cNvSpPr>
          <p:nvPr/>
        </p:nvSpPr>
        <p:spPr bwMode="auto">
          <a:xfrm>
            <a:off x="1811866" y="4895037"/>
            <a:ext cx="4732867" cy="954093"/>
          </a:xfrm>
          <a:prstGeom prst="rect">
            <a:avLst/>
          </a:prstGeom>
          <a:solidFill>
            <a:srgbClr val="DDDDDD"/>
          </a:solidFill>
          <a:ln w="19050">
            <a:solidFill>
              <a:schemeClr val="tx2"/>
            </a:solidFill>
            <a:miter lim="800000"/>
            <a:headEnd/>
            <a:tailEnd/>
          </a:ln>
          <a:effectLst/>
        </p:spPr>
        <p:txBody>
          <a:bodyPr wrap="square" lIns="91427" tIns="45713" rIns="91427" bIns="45713">
            <a:spAutoFit/>
          </a:bodyPr>
          <a:lstStyle/>
          <a:p>
            <a:pPr marL="0" lvl="1" algn="ctr">
              <a:spcAft>
                <a:spcPts val="0"/>
              </a:spcAft>
            </a:pPr>
            <a:r>
              <a:rPr lang="en-US" sz="1400" b="1" u="sng" dirty="0" smtClean="0">
                <a:solidFill>
                  <a:srgbClr val="003896"/>
                </a:solidFill>
                <a:latin typeface="Arial"/>
              </a:rPr>
              <a:t>Very</a:t>
            </a:r>
            <a:r>
              <a:rPr lang="en-US" sz="1400" b="1" dirty="0" smtClean="0">
                <a:solidFill>
                  <a:srgbClr val="003896"/>
                </a:solidFill>
                <a:latin typeface="Arial"/>
              </a:rPr>
              <a:t> optimistic assumptions (current Navy plan)</a:t>
            </a:r>
          </a:p>
          <a:p>
            <a:pPr marL="285750" lvl="1" indent="-285750">
              <a:spcAft>
                <a:spcPts val="0"/>
              </a:spcAft>
              <a:buFont typeface="Arial" panose="020B0604020202020204" pitchFamily="34" charset="0"/>
              <a:buChar char="•"/>
            </a:pPr>
            <a:r>
              <a:rPr lang="en-US" sz="1400" b="1" dirty="0" smtClean="0">
                <a:solidFill>
                  <a:srgbClr val="003896"/>
                </a:solidFill>
                <a:latin typeface="Arial"/>
              </a:rPr>
              <a:t>Ships can actually be </a:t>
            </a:r>
            <a:r>
              <a:rPr lang="en-US" sz="1400" b="1" dirty="0" err="1" smtClean="0">
                <a:solidFill>
                  <a:srgbClr val="003896"/>
                </a:solidFill>
                <a:latin typeface="Arial"/>
              </a:rPr>
              <a:t>SLEP’d</a:t>
            </a:r>
            <a:r>
              <a:rPr lang="en-US" sz="1400" b="1" dirty="0" smtClean="0">
                <a:solidFill>
                  <a:srgbClr val="003896"/>
                </a:solidFill>
                <a:latin typeface="Arial"/>
              </a:rPr>
              <a:t> to 60 years</a:t>
            </a:r>
          </a:p>
          <a:p>
            <a:pPr marL="285750" lvl="1" indent="-285750">
              <a:spcAft>
                <a:spcPts val="0"/>
              </a:spcAft>
              <a:buFont typeface="Arial" panose="020B0604020202020204" pitchFamily="34" charset="0"/>
              <a:buChar char="•"/>
            </a:pPr>
            <a:r>
              <a:rPr lang="en-US" sz="1400" b="1" dirty="0" smtClean="0">
                <a:solidFill>
                  <a:srgbClr val="003896"/>
                </a:solidFill>
                <a:latin typeface="Arial"/>
              </a:rPr>
              <a:t>25 used ships are acquire</a:t>
            </a:r>
          </a:p>
          <a:p>
            <a:pPr marL="285750" lvl="1" indent="-285750">
              <a:spcAft>
                <a:spcPts val="0"/>
              </a:spcAft>
              <a:buFont typeface="Arial" panose="020B0604020202020204" pitchFamily="34" charset="0"/>
              <a:buChar char="•"/>
            </a:pPr>
            <a:r>
              <a:rPr lang="en-US" sz="1400" b="1" dirty="0" smtClean="0">
                <a:solidFill>
                  <a:srgbClr val="003896"/>
                </a:solidFill>
                <a:latin typeface="Arial"/>
              </a:rPr>
              <a:t>Steam ships can be operated after about 2023</a:t>
            </a:r>
            <a:endParaRPr lang="en-US" sz="1400" b="1" dirty="0">
              <a:solidFill>
                <a:srgbClr val="003896"/>
              </a:solidFill>
              <a:latin typeface="Arial"/>
            </a:endParaRPr>
          </a:p>
        </p:txBody>
      </p:sp>
    </p:spTree>
    <p:extLst>
      <p:ext uri="{BB962C8B-B14F-4D97-AF65-F5344CB8AC3E}">
        <p14:creationId xmlns:p14="http://schemas.microsoft.com/office/powerpoint/2010/main" val="9699646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US Flag and Strategic Sealift</a:t>
            </a:r>
            <a:br>
              <a:rPr lang="en-US" sz="2400" dirty="0"/>
            </a:br>
            <a:r>
              <a:rPr lang="en-US" sz="1800" dirty="0"/>
              <a:t>Additional Concerns</a:t>
            </a:r>
          </a:p>
        </p:txBody>
      </p:sp>
      <p:sp>
        <p:nvSpPr>
          <p:cNvPr id="3" name="Content Placeholder 2"/>
          <p:cNvSpPr>
            <a:spLocks noGrp="1"/>
          </p:cNvSpPr>
          <p:nvPr>
            <p:ph idx="1"/>
          </p:nvPr>
        </p:nvSpPr>
        <p:spPr/>
        <p:txBody>
          <a:bodyPr/>
          <a:lstStyle/>
          <a:p>
            <a:pPr>
              <a:lnSpc>
                <a:spcPct val="70000"/>
              </a:lnSpc>
              <a:buSzPct val="148000"/>
            </a:pPr>
            <a:r>
              <a:rPr lang="en-US" sz="1800" dirty="0"/>
              <a:t>Attacks on the Jones Act</a:t>
            </a:r>
          </a:p>
          <a:p>
            <a:pPr lvl="1"/>
            <a:endParaRPr lang="en-US" dirty="0" smtClean="0"/>
          </a:p>
          <a:p>
            <a:pPr>
              <a:lnSpc>
                <a:spcPct val="70000"/>
              </a:lnSpc>
              <a:buSzPct val="148000"/>
            </a:pPr>
            <a:r>
              <a:rPr lang="en-US" sz="1800" dirty="0"/>
              <a:t>Decay of the shipbuilding and repair industrial  </a:t>
            </a:r>
            <a:r>
              <a:rPr lang="en-US" sz="1800" dirty="0" smtClean="0"/>
              <a:t>base</a:t>
            </a:r>
          </a:p>
          <a:p>
            <a:pPr>
              <a:lnSpc>
                <a:spcPct val="70000"/>
              </a:lnSpc>
              <a:buSzPct val="148000"/>
            </a:pPr>
            <a:endParaRPr lang="en-US" sz="1800" dirty="0"/>
          </a:p>
          <a:p>
            <a:pPr>
              <a:lnSpc>
                <a:spcPct val="70000"/>
              </a:lnSpc>
              <a:buSzPct val="148000"/>
            </a:pPr>
            <a:r>
              <a:rPr lang="en-US" sz="1800" dirty="0" smtClean="0"/>
              <a:t>Sense of prioritization</a:t>
            </a:r>
            <a:endParaRPr lang="en-US" sz="1800" dirty="0"/>
          </a:p>
          <a:p>
            <a:pPr marL="342900" lvl="1" indent="0">
              <a:buNone/>
            </a:pPr>
            <a:endParaRPr lang="en-US" dirty="0"/>
          </a:p>
        </p:txBody>
      </p:sp>
    </p:spTree>
    <p:extLst>
      <p:ext uri="{BB962C8B-B14F-4D97-AF65-F5344CB8AC3E}">
        <p14:creationId xmlns:p14="http://schemas.microsoft.com/office/powerpoint/2010/main" val="14258191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Strategic Sealift</a:t>
            </a:r>
            <a:br>
              <a:rPr lang="en-US" sz="2400" dirty="0"/>
            </a:br>
            <a:r>
              <a:rPr lang="en-US" sz="2100" dirty="0"/>
              <a:t>Ongoing Actions</a:t>
            </a:r>
          </a:p>
        </p:txBody>
      </p:sp>
      <p:sp>
        <p:nvSpPr>
          <p:cNvPr id="3" name="Content Placeholder 2"/>
          <p:cNvSpPr>
            <a:spLocks noGrp="1"/>
          </p:cNvSpPr>
          <p:nvPr>
            <p:ph idx="1"/>
          </p:nvPr>
        </p:nvSpPr>
        <p:spPr/>
        <p:txBody>
          <a:bodyPr>
            <a:normAutofit lnSpcReduction="10000"/>
          </a:bodyPr>
          <a:lstStyle/>
          <a:p>
            <a:pPr>
              <a:lnSpc>
                <a:spcPct val="80000"/>
              </a:lnSpc>
              <a:buSzPct val="148000"/>
            </a:pPr>
            <a:r>
              <a:rPr lang="en-US" sz="1800" dirty="0"/>
              <a:t>Congressional Action</a:t>
            </a:r>
          </a:p>
          <a:p>
            <a:pPr marL="428625" lvl="1" indent="-257175">
              <a:lnSpc>
                <a:spcPct val="100000"/>
              </a:lnSpc>
              <a:buSzPct val="80000"/>
              <a:buFont typeface="Wingdings" panose="05000000000000000000" pitchFamily="2" charset="2"/>
              <a:buChar char="Ø"/>
            </a:pPr>
            <a:r>
              <a:rPr lang="en-US" sz="1650" dirty="0"/>
              <a:t>Authorized (FY18/19 NDAA) acquisition of 7 used foreign ships for RRF contingent on a Navy new build program that will deliver the first new CHAMP ship in 2026</a:t>
            </a:r>
          </a:p>
          <a:p>
            <a:pPr>
              <a:lnSpc>
                <a:spcPct val="80000"/>
              </a:lnSpc>
              <a:buSzPct val="148000"/>
            </a:pPr>
            <a:r>
              <a:rPr lang="en-US" sz="1800" dirty="0"/>
              <a:t>Navy 30-year plan for Auxiliary Fleets</a:t>
            </a:r>
          </a:p>
          <a:p>
            <a:pPr marL="428625" lvl="1" indent="-257175">
              <a:lnSpc>
                <a:spcPct val="100000"/>
              </a:lnSpc>
              <a:buSzPct val="80000"/>
              <a:buFont typeface="Wingdings" panose="05000000000000000000" pitchFamily="2" charset="2"/>
              <a:buChar char="Ø"/>
            </a:pPr>
            <a:r>
              <a:rPr lang="en-US" sz="1650" dirty="0"/>
              <a:t>Maintain stipend for 60 ships in the MSP</a:t>
            </a:r>
          </a:p>
          <a:p>
            <a:pPr marL="428625" lvl="1" indent="-257175">
              <a:lnSpc>
                <a:spcPct val="100000"/>
              </a:lnSpc>
              <a:buSzPct val="80000"/>
              <a:buFont typeface="Wingdings" panose="05000000000000000000" pitchFamily="2" charset="2"/>
              <a:buChar char="Ø"/>
            </a:pPr>
            <a:r>
              <a:rPr lang="en-US" sz="1650" dirty="0"/>
              <a:t>Service Life Extensions for 31 ships</a:t>
            </a:r>
          </a:p>
          <a:p>
            <a:pPr marL="428625" lvl="1" indent="-257175">
              <a:lnSpc>
                <a:spcPct val="100000"/>
              </a:lnSpc>
              <a:buSzPct val="80000"/>
              <a:buFont typeface="Wingdings" panose="05000000000000000000" pitchFamily="2" charset="2"/>
              <a:buChar char="Ø"/>
            </a:pPr>
            <a:r>
              <a:rPr lang="en-US" sz="1650" dirty="0"/>
              <a:t>Acquire used foreign built ships for the RRF</a:t>
            </a:r>
          </a:p>
          <a:p>
            <a:pPr marL="689372" lvl="2" indent="-257175">
              <a:lnSpc>
                <a:spcPct val="100000"/>
              </a:lnSpc>
              <a:buFont typeface="Wingdings" panose="05000000000000000000" pitchFamily="2" charset="2"/>
              <a:buChar char="§"/>
            </a:pPr>
            <a:r>
              <a:rPr lang="en-US" dirty="0"/>
              <a:t>26 ships over </a:t>
            </a:r>
            <a:r>
              <a:rPr lang="en-US" dirty="0" smtClean="0"/>
              <a:t>17 years </a:t>
            </a:r>
            <a:endParaRPr lang="en-US" dirty="0"/>
          </a:p>
          <a:p>
            <a:pPr marL="428625" lvl="1" indent="-257175">
              <a:lnSpc>
                <a:spcPct val="100000"/>
              </a:lnSpc>
              <a:buSzPct val="80000"/>
              <a:buFont typeface="Wingdings" panose="05000000000000000000" pitchFamily="2" charset="2"/>
              <a:buChar char="Ø"/>
            </a:pPr>
            <a:r>
              <a:rPr lang="en-US" sz="1650" dirty="0"/>
              <a:t>Begin sealift new construction program</a:t>
            </a:r>
          </a:p>
          <a:p>
            <a:pPr>
              <a:lnSpc>
                <a:spcPct val="80000"/>
              </a:lnSpc>
              <a:buSzPct val="148000"/>
            </a:pPr>
            <a:r>
              <a:rPr lang="en-US" sz="1800" dirty="0"/>
              <a:t>Navy studying costs of building new</a:t>
            </a:r>
          </a:p>
          <a:p>
            <a:pPr marL="428625" lvl="1" indent="-257175">
              <a:lnSpc>
                <a:spcPct val="100000"/>
              </a:lnSpc>
              <a:buSzPct val="80000"/>
              <a:buFont typeface="Wingdings" panose="05000000000000000000" pitchFamily="2" charset="2"/>
              <a:buChar char="Ø"/>
            </a:pPr>
            <a:r>
              <a:rPr lang="en-US" sz="1650" dirty="0"/>
              <a:t>CHAMP(*) program</a:t>
            </a:r>
          </a:p>
          <a:p>
            <a:pPr lvl="1"/>
            <a:endParaRPr lang="en-US" dirty="0"/>
          </a:p>
          <a:p>
            <a:pPr lvl="1"/>
            <a:endParaRPr lang="en-US" dirty="0" smtClean="0"/>
          </a:p>
          <a:p>
            <a:pPr marL="342900" lvl="1" indent="0">
              <a:buNone/>
            </a:pPr>
            <a:r>
              <a:rPr lang="en-US" sz="1200" dirty="0"/>
              <a:t>* Common Hull Auxiliary Multi-purpose Platform</a:t>
            </a:r>
          </a:p>
        </p:txBody>
      </p:sp>
    </p:spTree>
    <p:extLst>
      <p:ext uri="{BB962C8B-B14F-4D97-AF65-F5344CB8AC3E}">
        <p14:creationId xmlns:p14="http://schemas.microsoft.com/office/powerpoint/2010/main" val="22031393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US Flag and Strategic Sealift</a:t>
            </a:r>
            <a:br>
              <a:rPr lang="en-US" sz="2400" dirty="0"/>
            </a:br>
            <a:r>
              <a:rPr lang="en-US" sz="2100" dirty="0"/>
              <a:t>Areas of Possible Study</a:t>
            </a:r>
          </a:p>
        </p:txBody>
      </p:sp>
      <p:sp>
        <p:nvSpPr>
          <p:cNvPr id="3" name="Content Placeholder 2"/>
          <p:cNvSpPr>
            <a:spLocks noGrp="1"/>
          </p:cNvSpPr>
          <p:nvPr>
            <p:ph idx="1"/>
          </p:nvPr>
        </p:nvSpPr>
        <p:spPr/>
        <p:txBody>
          <a:bodyPr>
            <a:normAutofit fontScale="85000" lnSpcReduction="20000"/>
          </a:bodyPr>
          <a:lstStyle/>
          <a:p>
            <a:pPr>
              <a:lnSpc>
                <a:spcPct val="80000"/>
              </a:lnSpc>
              <a:buSzPct val="148000"/>
            </a:pPr>
            <a:r>
              <a:rPr lang="en-US" sz="1800" dirty="0"/>
              <a:t>Sustainment of current capability/capacity</a:t>
            </a:r>
          </a:p>
          <a:p>
            <a:pPr marL="428625" lvl="1" indent="-257175">
              <a:lnSpc>
                <a:spcPct val="110000"/>
              </a:lnSpc>
              <a:spcBef>
                <a:spcPts val="0"/>
              </a:spcBef>
              <a:buSzPct val="80000"/>
              <a:buFont typeface="Wingdings" panose="05000000000000000000" pitchFamily="2" charset="2"/>
              <a:buChar char="Ø"/>
            </a:pPr>
            <a:r>
              <a:rPr lang="en-US" sz="1650" dirty="0"/>
              <a:t>MARAD’s progress to date learning about available ships for acquisition</a:t>
            </a:r>
          </a:p>
          <a:p>
            <a:pPr marL="428625" lvl="1" indent="-257175">
              <a:lnSpc>
                <a:spcPct val="110000"/>
              </a:lnSpc>
              <a:spcBef>
                <a:spcPts val="0"/>
              </a:spcBef>
              <a:buSzPct val="80000"/>
              <a:buFont typeface="Wingdings" panose="05000000000000000000" pitchFamily="2" charset="2"/>
              <a:buChar char="Ø"/>
            </a:pPr>
            <a:r>
              <a:rPr lang="en-US" sz="1650" dirty="0"/>
              <a:t>Material condition of the RRF and Surge fleets</a:t>
            </a:r>
          </a:p>
          <a:p>
            <a:pPr marL="428625" lvl="1" indent="-257175">
              <a:lnSpc>
                <a:spcPct val="110000"/>
              </a:lnSpc>
              <a:spcBef>
                <a:spcPts val="0"/>
              </a:spcBef>
              <a:buSzPct val="80000"/>
              <a:buFont typeface="Wingdings" panose="05000000000000000000" pitchFamily="2" charset="2"/>
              <a:buChar char="Ø"/>
            </a:pPr>
            <a:r>
              <a:rPr lang="en-US" sz="1650" dirty="0"/>
              <a:t>Reality of RRF/Surge Fleet SLEP plan</a:t>
            </a:r>
          </a:p>
          <a:p>
            <a:pPr marL="428625" lvl="1" indent="-257175">
              <a:lnSpc>
                <a:spcPct val="110000"/>
              </a:lnSpc>
              <a:spcBef>
                <a:spcPts val="0"/>
              </a:spcBef>
              <a:buSzPct val="80000"/>
              <a:buFont typeface="Wingdings" panose="05000000000000000000" pitchFamily="2" charset="2"/>
              <a:buChar char="Ø"/>
            </a:pPr>
            <a:r>
              <a:rPr lang="en-US" sz="1650" dirty="0"/>
              <a:t>Current MSP agreements and fleet plans</a:t>
            </a:r>
          </a:p>
          <a:p>
            <a:pPr marL="428625" lvl="1" indent="-257175">
              <a:lnSpc>
                <a:spcPct val="110000"/>
              </a:lnSpc>
              <a:spcBef>
                <a:spcPts val="0"/>
              </a:spcBef>
              <a:buSzPct val="80000"/>
              <a:buFont typeface="Wingdings" panose="05000000000000000000" pitchFamily="2" charset="2"/>
              <a:buChar char="Ø"/>
            </a:pPr>
            <a:r>
              <a:rPr lang="en-US" sz="1650" dirty="0"/>
              <a:t>Details of the US mariner pool</a:t>
            </a:r>
          </a:p>
          <a:p>
            <a:pPr marL="428625" lvl="1" indent="-257175">
              <a:lnSpc>
                <a:spcPct val="110000"/>
              </a:lnSpc>
              <a:spcBef>
                <a:spcPts val="0"/>
              </a:spcBef>
              <a:buSzPct val="80000"/>
              <a:buFont typeface="Wingdings" panose="05000000000000000000" pitchFamily="2" charset="2"/>
              <a:buChar char="Ø"/>
            </a:pPr>
            <a:r>
              <a:rPr lang="en-US" sz="1650" dirty="0"/>
              <a:t>MSC Charter program</a:t>
            </a:r>
          </a:p>
          <a:p>
            <a:pPr marL="428625" lvl="1" indent="-257175">
              <a:lnSpc>
                <a:spcPct val="110000"/>
              </a:lnSpc>
              <a:spcBef>
                <a:spcPts val="0"/>
              </a:spcBef>
              <a:buSzPct val="80000"/>
              <a:buFont typeface="Wingdings" panose="05000000000000000000" pitchFamily="2" charset="2"/>
              <a:buChar char="Ø"/>
            </a:pPr>
            <a:r>
              <a:rPr lang="en-US" sz="1650" dirty="0"/>
              <a:t>Voluntary Tanker Agreement (VTA)</a:t>
            </a:r>
          </a:p>
          <a:p>
            <a:pPr marL="428625" lvl="1" indent="-257175">
              <a:lnSpc>
                <a:spcPct val="110000"/>
              </a:lnSpc>
              <a:spcBef>
                <a:spcPts val="0"/>
              </a:spcBef>
              <a:buSzPct val="80000"/>
              <a:buFont typeface="Wingdings" panose="05000000000000000000" pitchFamily="2" charset="2"/>
              <a:buChar char="Ø"/>
            </a:pPr>
            <a:r>
              <a:rPr lang="en-US" sz="1650" dirty="0"/>
              <a:t>Mobility Capabilities Requirements Study 2018</a:t>
            </a:r>
            <a:endParaRPr lang="en-US" dirty="0"/>
          </a:p>
          <a:p>
            <a:pPr>
              <a:lnSpc>
                <a:spcPct val="80000"/>
              </a:lnSpc>
              <a:buSzPct val="148000"/>
            </a:pPr>
            <a:r>
              <a:rPr lang="en-US" sz="1800" dirty="0"/>
              <a:t>Enhancement of current capability/capacity</a:t>
            </a:r>
          </a:p>
          <a:p>
            <a:pPr marL="428625" lvl="1" indent="-257175">
              <a:lnSpc>
                <a:spcPct val="110000"/>
              </a:lnSpc>
              <a:spcBef>
                <a:spcPts val="0"/>
              </a:spcBef>
              <a:buSzPct val="80000"/>
              <a:buFont typeface="Wingdings" panose="05000000000000000000" pitchFamily="2" charset="2"/>
              <a:buChar char="Ø"/>
            </a:pPr>
            <a:r>
              <a:rPr lang="en-US" sz="1650" dirty="0"/>
              <a:t>DLA Energy world wide peacetime transport requirements/current process</a:t>
            </a:r>
          </a:p>
          <a:p>
            <a:pPr marL="428625" lvl="1" indent="-257175">
              <a:lnSpc>
                <a:spcPct val="110000"/>
              </a:lnSpc>
              <a:spcBef>
                <a:spcPts val="0"/>
              </a:spcBef>
              <a:buSzPct val="80000"/>
              <a:buFont typeface="Wingdings" panose="05000000000000000000" pitchFamily="2" charset="2"/>
              <a:buChar char="Ø"/>
            </a:pPr>
            <a:r>
              <a:rPr lang="en-US" sz="1650" dirty="0"/>
              <a:t>Tanker Security Fleet (2020 NDAA mark)</a:t>
            </a:r>
          </a:p>
          <a:p>
            <a:pPr marL="428625" lvl="1" indent="-257175">
              <a:lnSpc>
                <a:spcPct val="110000"/>
              </a:lnSpc>
              <a:spcBef>
                <a:spcPts val="0"/>
              </a:spcBef>
              <a:buSzPct val="80000"/>
              <a:buFont typeface="Wingdings" panose="05000000000000000000" pitchFamily="2" charset="2"/>
              <a:buChar char="Ø"/>
            </a:pPr>
            <a:r>
              <a:rPr lang="en-US" sz="1650" dirty="0"/>
              <a:t>MSP enhancements/alternatives</a:t>
            </a:r>
          </a:p>
          <a:p>
            <a:pPr marL="428625" lvl="1" indent="-257175">
              <a:lnSpc>
                <a:spcPct val="110000"/>
              </a:lnSpc>
              <a:spcBef>
                <a:spcPts val="0"/>
              </a:spcBef>
              <a:buSzPct val="80000"/>
              <a:buFont typeface="Wingdings" panose="05000000000000000000" pitchFamily="2" charset="2"/>
              <a:buChar char="Ø"/>
            </a:pPr>
            <a:r>
              <a:rPr lang="en-US" sz="1650" dirty="0"/>
              <a:t>Energizing American Shipbuilding Act</a:t>
            </a:r>
          </a:p>
          <a:p>
            <a:pPr marL="428625" lvl="1" indent="-257175">
              <a:lnSpc>
                <a:spcPct val="110000"/>
              </a:lnSpc>
              <a:spcBef>
                <a:spcPts val="0"/>
              </a:spcBef>
              <a:buSzPct val="80000"/>
              <a:buFont typeface="Wingdings" panose="05000000000000000000" pitchFamily="2" charset="2"/>
              <a:buChar char="Ø"/>
            </a:pPr>
            <a:r>
              <a:rPr lang="en-US" sz="1650" dirty="0"/>
              <a:t>Dual Use Vessel Concept</a:t>
            </a:r>
          </a:p>
          <a:p>
            <a:pPr marL="428625" lvl="1" indent="-257175">
              <a:lnSpc>
                <a:spcPct val="110000"/>
              </a:lnSpc>
              <a:spcBef>
                <a:spcPts val="0"/>
              </a:spcBef>
              <a:buSzPct val="80000"/>
              <a:buFont typeface="Wingdings" panose="05000000000000000000" pitchFamily="2" charset="2"/>
              <a:buChar char="Ø"/>
            </a:pPr>
            <a:r>
              <a:rPr lang="en-US" sz="1650" dirty="0"/>
              <a:t>Tonnage/corporate tax structure, Mariner taxes and policies</a:t>
            </a:r>
            <a:endParaRPr lang="en-US" dirty="0"/>
          </a:p>
          <a:p>
            <a:pPr marL="428625" lvl="1" indent="-257175">
              <a:lnSpc>
                <a:spcPct val="110000"/>
              </a:lnSpc>
              <a:spcBef>
                <a:spcPts val="0"/>
              </a:spcBef>
              <a:buSzPct val="80000"/>
              <a:buFont typeface="Wingdings" panose="05000000000000000000" pitchFamily="2" charset="2"/>
              <a:buChar char="Ø"/>
            </a:pPr>
            <a:r>
              <a:rPr lang="en-US" sz="1650" dirty="0"/>
              <a:t>Cargo Preference</a:t>
            </a:r>
          </a:p>
          <a:p>
            <a:pPr marL="689372" lvl="2" indent="-257175">
              <a:lnSpc>
                <a:spcPct val="120000"/>
              </a:lnSpc>
              <a:spcBef>
                <a:spcPts val="0"/>
              </a:spcBef>
              <a:buSzPct val="80000"/>
              <a:buFont typeface="Wingdings" panose="05000000000000000000" pitchFamily="2" charset="2"/>
              <a:buChar char="§"/>
            </a:pPr>
            <a:r>
              <a:rPr lang="en-US" sz="1650" dirty="0"/>
              <a:t>Current rules</a:t>
            </a:r>
          </a:p>
          <a:p>
            <a:pPr marL="689372" lvl="2" indent="-257175">
              <a:lnSpc>
                <a:spcPct val="120000"/>
              </a:lnSpc>
              <a:spcBef>
                <a:spcPts val="0"/>
              </a:spcBef>
              <a:buSzPct val="80000"/>
              <a:buFont typeface="Wingdings" panose="05000000000000000000" pitchFamily="2" charset="2"/>
              <a:buChar char="§"/>
            </a:pPr>
            <a:r>
              <a:rPr lang="en-US" sz="1650" dirty="0"/>
              <a:t>Current compliance with the rules</a:t>
            </a:r>
          </a:p>
          <a:p>
            <a:pPr marL="689372" lvl="2" indent="-257175">
              <a:lnSpc>
                <a:spcPct val="120000"/>
              </a:lnSpc>
              <a:spcBef>
                <a:spcPts val="0"/>
              </a:spcBef>
              <a:buSzPct val="80000"/>
              <a:buFont typeface="Wingdings" panose="05000000000000000000" pitchFamily="2" charset="2"/>
              <a:buChar char="§"/>
            </a:pPr>
            <a:r>
              <a:rPr lang="en-US" sz="1650" dirty="0"/>
              <a:t>How much MSP cargo is impelled </a:t>
            </a:r>
          </a:p>
          <a:p>
            <a:pPr marL="689372" lvl="2" indent="-257175">
              <a:lnSpc>
                <a:spcPct val="120000"/>
              </a:lnSpc>
              <a:spcBef>
                <a:spcPts val="0"/>
              </a:spcBef>
              <a:buSzPct val="80000"/>
              <a:buFont typeface="Wingdings" panose="05000000000000000000" pitchFamily="2" charset="2"/>
              <a:buChar char="§"/>
            </a:pPr>
            <a:r>
              <a:rPr lang="en-US" sz="1650" dirty="0"/>
              <a:t>Other possible preference cargos</a:t>
            </a:r>
          </a:p>
        </p:txBody>
      </p:sp>
    </p:spTree>
    <p:extLst>
      <p:ext uri="{BB962C8B-B14F-4D97-AF65-F5344CB8AC3E}">
        <p14:creationId xmlns:p14="http://schemas.microsoft.com/office/powerpoint/2010/main" val="25350561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Recommendations</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8904954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International Shipping</a:t>
            </a:r>
            <a:r>
              <a:rPr lang="en-US" sz="4050" dirty="0"/>
              <a:t/>
            </a:r>
            <a:br>
              <a:rPr lang="en-US" sz="4050" dirty="0"/>
            </a:br>
            <a:r>
              <a:rPr lang="en-US" sz="1800" dirty="0"/>
              <a:t>Problem Statement</a:t>
            </a:r>
            <a:endParaRPr lang="en-US" sz="2400" dirty="0"/>
          </a:p>
        </p:txBody>
      </p:sp>
      <p:sp>
        <p:nvSpPr>
          <p:cNvPr id="3" name="Content Placeholder 2"/>
          <p:cNvSpPr>
            <a:spLocks noGrp="1"/>
          </p:cNvSpPr>
          <p:nvPr>
            <p:ph idx="1"/>
          </p:nvPr>
        </p:nvSpPr>
        <p:spPr>
          <a:xfrm>
            <a:off x="628650" y="1453896"/>
            <a:ext cx="7886700" cy="5056632"/>
          </a:xfrm>
        </p:spPr>
        <p:txBody>
          <a:bodyPr>
            <a:noAutofit/>
          </a:bodyPr>
          <a:lstStyle/>
          <a:p>
            <a:pPr>
              <a:buSzPct val="148000"/>
            </a:pPr>
            <a:r>
              <a:rPr lang="en-US" sz="1600" dirty="0"/>
              <a:t>Trends in global economic and supply chain development present significant risks to U.S. national security, political influence, and economic cost competitiveness, and America lacks a cohesive approach to address those changes. Make recommendations, in particular as they pertain to strengthening the capacity of U.S. international gateway ports and expanding the Nation’s role and influence in international maritime commerce.</a:t>
            </a:r>
          </a:p>
          <a:p>
            <a:pPr>
              <a:buSzPct val="148000"/>
            </a:pPr>
            <a:r>
              <a:rPr lang="en-US" sz="1600" dirty="0"/>
              <a:t>The US Flag fleet in international commercial service has dwindled from more than 200 ships in 1990 to only 81 today, with 60 of those vessels maintained in US flag service with retainer payments under the Maritime Security Program. The loss of the US Flag fleet has significant negative impacts on national security and US influence worldwide. Make recommendations to ensure the long-term viability and revitalization of the US Flag Fleet.</a:t>
            </a:r>
          </a:p>
          <a:p>
            <a:pPr>
              <a:buSzPct val="148000"/>
            </a:pPr>
            <a:r>
              <a:rPr lang="en-US" sz="1600" dirty="0"/>
              <a:t>The nation has a significant deficit in strategic sealift and few realize the magnitude of the problem. Make recommendations on the most efficient method of ensuring the long-term viability of the nation’s strategic sealift capability.</a:t>
            </a:r>
          </a:p>
          <a:p>
            <a:pPr>
              <a:buSzPct val="148000"/>
            </a:pPr>
            <a:r>
              <a:rPr lang="en-US" sz="1600" dirty="0"/>
              <a:t>One of the factors in the recent loss of ships under US Flag is the loss of impelled cargos under cargo preference regulations. Make recommendations on the effective use of Cargo Preference to ensure there is adequate cargo to support the revitalization of the US Flag fleet.</a:t>
            </a:r>
          </a:p>
          <a:p>
            <a:endParaRPr lang="en-US" sz="1600" dirty="0"/>
          </a:p>
        </p:txBody>
      </p:sp>
    </p:spTree>
    <p:extLst>
      <p:ext uri="{BB962C8B-B14F-4D97-AF65-F5344CB8AC3E}">
        <p14:creationId xmlns:p14="http://schemas.microsoft.com/office/powerpoint/2010/main" val="33452221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International Shipping</a:t>
            </a:r>
            <a:r>
              <a:rPr lang="en-US" sz="4050" dirty="0"/>
              <a:t/>
            </a:r>
            <a:br>
              <a:rPr lang="en-US" sz="4050" dirty="0"/>
            </a:br>
            <a:r>
              <a:rPr lang="en-US" sz="1800" dirty="0"/>
              <a:t>Problem </a:t>
            </a:r>
            <a:r>
              <a:rPr lang="en-US" sz="1800" dirty="0" smtClean="0"/>
              <a:t>Breakdown</a:t>
            </a:r>
            <a:endParaRPr lang="en-US" sz="2400" dirty="0"/>
          </a:p>
        </p:txBody>
      </p:sp>
      <p:sp>
        <p:nvSpPr>
          <p:cNvPr id="3" name="Content Placeholder 2"/>
          <p:cNvSpPr>
            <a:spLocks noGrp="1"/>
          </p:cNvSpPr>
          <p:nvPr>
            <p:ph idx="1"/>
          </p:nvPr>
        </p:nvSpPr>
        <p:spPr>
          <a:xfrm>
            <a:off x="628650" y="1463040"/>
            <a:ext cx="7886700" cy="4773168"/>
          </a:xfrm>
        </p:spPr>
        <p:txBody>
          <a:bodyPr>
            <a:noAutofit/>
          </a:bodyPr>
          <a:lstStyle/>
          <a:p>
            <a:pPr>
              <a:lnSpc>
                <a:spcPct val="70000"/>
              </a:lnSpc>
              <a:buSzPct val="148000"/>
            </a:pPr>
            <a:r>
              <a:rPr lang="en-US" sz="1600" dirty="0" smtClean="0"/>
              <a:t>Overarching concepts</a:t>
            </a:r>
          </a:p>
          <a:p>
            <a:pPr marL="428625" lvl="1" indent="-257175">
              <a:lnSpc>
                <a:spcPct val="100000"/>
              </a:lnSpc>
              <a:spcBef>
                <a:spcPts val="0"/>
              </a:spcBef>
              <a:buSzPct val="80000"/>
              <a:buFont typeface="Wingdings" panose="05000000000000000000" pitchFamily="2" charset="2"/>
              <a:buChar char="Ø"/>
            </a:pPr>
            <a:r>
              <a:rPr lang="en-US" sz="1600" dirty="0"/>
              <a:t>Capability</a:t>
            </a:r>
          </a:p>
          <a:p>
            <a:pPr marL="428625" lvl="1" indent="-257175">
              <a:lnSpc>
                <a:spcPct val="100000"/>
              </a:lnSpc>
              <a:spcBef>
                <a:spcPts val="0"/>
              </a:spcBef>
              <a:buSzPct val="80000"/>
              <a:buFont typeface="Wingdings" panose="05000000000000000000" pitchFamily="2" charset="2"/>
              <a:buChar char="Ø"/>
            </a:pPr>
            <a:r>
              <a:rPr lang="en-US" sz="1600" dirty="0"/>
              <a:t>Competency</a:t>
            </a:r>
          </a:p>
          <a:p>
            <a:pPr marL="428625" lvl="1" indent="-257175">
              <a:lnSpc>
                <a:spcPct val="100000"/>
              </a:lnSpc>
              <a:spcBef>
                <a:spcPts val="0"/>
              </a:spcBef>
              <a:buSzPct val="80000"/>
              <a:buFont typeface="Wingdings" panose="05000000000000000000" pitchFamily="2" charset="2"/>
              <a:buChar char="Ø"/>
            </a:pPr>
            <a:r>
              <a:rPr lang="en-US" sz="1600" dirty="0"/>
              <a:t>Capacity</a:t>
            </a:r>
          </a:p>
          <a:p>
            <a:pPr marL="428625" lvl="1" indent="-257175">
              <a:lnSpc>
                <a:spcPct val="100000"/>
              </a:lnSpc>
              <a:spcBef>
                <a:spcPts val="0"/>
              </a:spcBef>
              <a:buSzPct val="80000"/>
              <a:buFont typeface="Wingdings" panose="05000000000000000000" pitchFamily="2" charset="2"/>
              <a:buChar char="Ø"/>
            </a:pPr>
            <a:r>
              <a:rPr lang="en-US" sz="1600" dirty="0"/>
              <a:t>Cargo</a:t>
            </a:r>
          </a:p>
          <a:p>
            <a:pPr>
              <a:lnSpc>
                <a:spcPct val="70000"/>
              </a:lnSpc>
              <a:buSzPct val="148000"/>
            </a:pPr>
            <a:r>
              <a:rPr lang="en-US" sz="1600" dirty="0" smtClean="0"/>
              <a:t>Problem </a:t>
            </a:r>
            <a:r>
              <a:rPr lang="en-US" sz="1600" dirty="0"/>
              <a:t>Breakdown</a:t>
            </a:r>
          </a:p>
          <a:p>
            <a:pPr marL="428625" lvl="1" indent="-257175">
              <a:lnSpc>
                <a:spcPct val="100000"/>
              </a:lnSpc>
              <a:buSzPct val="80000"/>
              <a:buFont typeface="Wingdings" panose="05000000000000000000" pitchFamily="2" charset="2"/>
              <a:buChar char="Ø"/>
            </a:pPr>
            <a:r>
              <a:rPr lang="en-US" sz="1600" dirty="0" smtClean="0"/>
              <a:t>US influence in international maritime commerce and Ports</a:t>
            </a:r>
          </a:p>
          <a:p>
            <a:pPr lvl="1">
              <a:lnSpc>
                <a:spcPct val="70000"/>
              </a:lnSpc>
              <a:buSzPct val="148000"/>
            </a:pPr>
            <a:r>
              <a:rPr lang="en-US" sz="1200" dirty="0"/>
              <a:t>Include US strategic port issues</a:t>
            </a:r>
          </a:p>
          <a:p>
            <a:pPr marL="428625" lvl="1" indent="-257175">
              <a:lnSpc>
                <a:spcPct val="100000"/>
              </a:lnSpc>
              <a:buSzPct val="80000"/>
              <a:buFont typeface="Wingdings" panose="05000000000000000000" pitchFamily="2" charset="2"/>
              <a:buChar char="Ø"/>
            </a:pPr>
            <a:r>
              <a:rPr lang="en-US" sz="1600" dirty="0"/>
              <a:t>US Flag and Strategic Sealift</a:t>
            </a:r>
          </a:p>
          <a:p>
            <a:pPr lvl="1">
              <a:lnSpc>
                <a:spcPct val="70000"/>
              </a:lnSpc>
              <a:buSzPct val="148000"/>
            </a:pPr>
            <a:r>
              <a:rPr lang="en-US" sz="1200" dirty="0"/>
              <a:t>Interrelated topics</a:t>
            </a:r>
          </a:p>
          <a:p>
            <a:pPr marL="1114425" lvl="3" indent="-257175">
              <a:lnSpc>
                <a:spcPct val="100000"/>
              </a:lnSpc>
              <a:spcBef>
                <a:spcPts val="0"/>
              </a:spcBef>
              <a:buSzPct val="80000"/>
              <a:buFont typeface="Wingdings" panose="05000000000000000000" pitchFamily="2" charset="2"/>
              <a:buChar char="Ø"/>
            </a:pPr>
            <a:r>
              <a:rPr lang="en-US" sz="1100" dirty="0"/>
              <a:t>US Flag fleets</a:t>
            </a:r>
          </a:p>
          <a:p>
            <a:pPr marL="1114425" lvl="3" indent="-257175">
              <a:lnSpc>
                <a:spcPct val="100000"/>
              </a:lnSpc>
              <a:spcBef>
                <a:spcPts val="0"/>
              </a:spcBef>
              <a:buSzPct val="80000"/>
              <a:buFont typeface="Wingdings" panose="05000000000000000000" pitchFamily="2" charset="2"/>
              <a:buChar char="Ø"/>
            </a:pPr>
            <a:r>
              <a:rPr lang="en-US" sz="1100" dirty="0"/>
              <a:t>MSP</a:t>
            </a:r>
          </a:p>
          <a:p>
            <a:pPr marL="1114425" lvl="3" indent="-257175">
              <a:lnSpc>
                <a:spcPct val="100000"/>
              </a:lnSpc>
              <a:spcBef>
                <a:spcPts val="0"/>
              </a:spcBef>
              <a:buSzPct val="80000"/>
              <a:buFont typeface="Wingdings" panose="05000000000000000000" pitchFamily="2" charset="2"/>
              <a:buChar char="Ø"/>
            </a:pPr>
            <a:r>
              <a:rPr lang="en-US" sz="1100" dirty="0"/>
              <a:t>US Mariner population</a:t>
            </a:r>
          </a:p>
          <a:p>
            <a:pPr marL="1114425" lvl="3" indent="-257175">
              <a:lnSpc>
                <a:spcPct val="100000"/>
              </a:lnSpc>
              <a:spcBef>
                <a:spcPts val="0"/>
              </a:spcBef>
              <a:buSzPct val="80000"/>
              <a:buFont typeface="Wingdings" panose="05000000000000000000" pitchFamily="2" charset="2"/>
              <a:buChar char="Ø"/>
            </a:pPr>
            <a:r>
              <a:rPr lang="en-US" sz="1100" dirty="0"/>
              <a:t>Government Owned Strategic Sealift </a:t>
            </a:r>
            <a:r>
              <a:rPr lang="en-US" sz="1100" dirty="0" smtClean="0"/>
              <a:t>Fleets</a:t>
            </a:r>
          </a:p>
          <a:p>
            <a:pPr marL="1114425" lvl="3" indent="-257175">
              <a:lnSpc>
                <a:spcPct val="100000"/>
              </a:lnSpc>
              <a:spcBef>
                <a:spcPts val="0"/>
              </a:spcBef>
              <a:buSzPct val="80000"/>
              <a:buFont typeface="Wingdings" panose="05000000000000000000" pitchFamily="2" charset="2"/>
              <a:buChar char="Ø"/>
            </a:pPr>
            <a:r>
              <a:rPr lang="en-US" sz="1100" dirty="0" smtClean="0"/>
              <a:t>Cargo preference</a:t>
            </a:r>
            <a:endParaRPr lang="en-US" sz="1100" dirty="0"/>
          </a:p>
          <a:p>
            <a:pPr>
              <a:lnSpc>
                <a:spcPct val="70000"/>
              </a:lnSpc>
              <a:buSzPct val="148000"/>
            </a:pPr>
            <a:r>
              <a:rPr lang="en-US" sz="1600" dirty="0"/>
              <a:t>Study/Recommendation </a:t>
            </a:r>
            <a:r>
              <a:rPr lang="en-US" sz="1600" dirty="0" smtClean="0"/>
              <a:t>Breakdown</a:t>
            </a:r>
          </a:p>
          <a:p>
            <a:pPr marL="428625" lvl="1" indent="-257175">
              <a:lnSpc>
                <a:spcPct val="100000"/>
              </a:lnSpc>
              <a:spcBef>
                <a:spcPts val="0"/>
              </a:spcBef>
              <a:buSzPct val="80000"/>
              <a:buFont typeface="Wingdings" panose="05000000000000000000" pitchFamily="2" charset="2"/>
              <a:buChar char="Ø"/>
            </a:pPr>
            <a:r>
              <a:rPr lang="en-US" sz="1600" dirty="0"/>
              <a:t>Recommendations to be provided in</a:t>
            </a:r>
          </a:p>
          <a:p>
            <a:pPr lvl="1">
              <a:lnSpc>
                <a:spcPct val="70000"/>
              </a:lnSpc>
              <a:buSzPct val="148000"/>
            </a:pPr>
            <a:r>
              <a:rPr lang="en-US" sz="1200" dirty="0" smtClean="0"/>
              <a:t>Short term</a:t>
            </a:r>
          </a:p>
          <a:p>
            <a:pPr lvl="1">
              <a:lnSpc>
                <a:spcPct val="70000"/>
              </a:lnSpc>
              <a:buSzPct val="148000"/>
            </a:pPr>
            <a:r>
              <a:rPr lang="en-US" sz="1200" dirty="0" smtClean="0"/>
              <a:t>Medium term</a:t>
            </a:r>
          </a:p>
          <a:p>
            <a:pPr lvl="1">
              <a:lnSpc>
                <a:spcPct val="70000"/>
              </a:lnSpc>
              <a:buSzPct val="148000"/>
            </a:pPr>
            <a:r>
              <a:rPr lang="en-US" sz="1200" dirty="0" smtClean="0"/>
              <a:t>Long term</a:t>
            </a:r>
            <a:endParaRPr lang="en-US" sz="1200" dirty="0"/>
          </a:p>
          <a:p>
            <a:pPr marL="428625" lvl="1" indent="-257175">
              <a:lnSpc>
                <a:spcPct val="100000"/>
              </a:lnSpc>
              <a:spcBef>
                <a:spcPts val="0"/>
              </a:spcBef>
              <a:buSzPct val="80000"/>
              <a:buFont typeface="Wingdings" panose="05000000000000000000" pitchFamily="2" charset="2"/>
              <a:buChar char="Ø"/>
            </a:pPr>
            <a:r>
              <a:rPr lang="en-US" sz="1600" dirty="0" smtClean="0"/>
              <a:t>International commerce and gateway Ports</a:t>
            </a:r>
            <a:endParaRPr lang="en-US" sz="1600" dirty="0"/>
          </a:p>
          <a:p>
            <a:pPr marL="428625" lvl="1" indent="-257175">
              <a:lnSpc>
                <a:spcPct val="100000"/>
              </a:lnSpc>
              <a:spcBef>
                <a:spcPts val="0"/>
              </a:spcBef>
              <a:buSzPct val="80000"/>
              <a:buFont typeface="Wingdings" panose="05000000000000000000" pitchFamily="2" charset="2"/>
              <a:buChar char="Ø"/>
            </a:pPr>
            <a:r>
              <a:rPr lang="en-US" sz="1600" dirty="0"/>
              <a:t>Maintaining current US Flag and Sealift capabilities/capacities</a:t>
            </a:r>
          </a:p>
          <a:p>
            <a:pPr marL="428625" lvl="1" indent="-257175">
              <a:lnSpc>
                <a:spcPct val="100000"/>
              </a:lnSpc>
              <a:spcBef>
                <a:spcPts val="0"/>
              </a:spcBef>
              <a:buSzPct val="80000"/>
              <a:buFont typeface="Wingdings" panose="05000000000000000000" pitchFamily="2" charset="2"/>
              <a:buChar char="Ø"/>
            </a:pPr>
            <a:r>
              <a:rPr lang="en-US" sz="1600" dirty="0"/>
              <a:t>Enhancing US Flag and Sealift capabilities/capacities</a:t>
            </a:r>
          </a:p>
        </p:txBody>
      </p:sp>
      <p:sp>
        <p:nvSpPr>
          <p:cNvPr id="4" name="TextBox 3"/>
          <p:cNvSpPr txBox="1"/>
          <p:nvPr/>
        </p:nvSpPr>
        <p:spPr>
          <a:xfrm>
            <a:off x="3831336" y="1481328"/>
            <a:ext cx="4110869" cy="1200329"/>
          </a:xfrm>
          <a:prstGeom prst="rect">
            <a:avLst/>
          </a:prstGeom>
          <a:noFill/>
        </p:spPr>
        <p:txBody>
          <a:bodyPr wrap="none" rtlCol="0">
            <a:spAutoFit/>
          </a:bodyPr>
          <a:lstStyle/>
          <a:p>
            <a:r>
              <a:rPr lang="en-US" dirty="0" smtClean="0"/>
              <a:t>Interdependencies </a:t>
            </a:r>
          </a:p>
          <a:p>
            <a:pPr marL="285750" indent="-285750">
              <a:buFont typeface="Arial" panose="020B0604020202020204" pitchFamily="34" charset="0"/>
              <a:buChar char="•"/>
            </a:pPr>
            <a:r>
              <a:rPr lang="en-US" dirty="0" smtClean="0"/>
              <a:t>Port </a:t>
            </a:r>
            <a:r>
              <a:rPr lang="en-US" dirty="0"/>
              <a:t>corridors crossover subcommittee</a:t>
            </a:r>
            <a:endParaRPr lang="en-US" dirty="0" smtClean="0"/>
          </a:p>
          <a:p>
            <a:pPr marL="285750" indent="-285750">
              <a:buFont typeface="Arial" panose="020B0604020202020204" pitchFamily="34" charset="0"/>
              <a:buChar char="•"/>
            </a:pPr>
            <a:r>
              <a:rPr lang="en-US" dirty="0" smtClean="0"/>
              <a:t>Workforce/Labor subcommittee</a:t>
            </a:r>
          </a:p>
          <a:p>
            <a:endParaRPr lang="en-US" dirty="0"/>
          </a:p>
        </p:txBody>
      </p:sp>
    </p:spTree>
    <p:extLst>
      <p:ext uri="{BB962C8B-B14F-4D97-AF65-F5344CB8AC3E}">
        <p14:creationId xmlns:p14="http://schemas.microsoft.com/office/powerpoint/2010/main" val="34084611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Work Schedule</a:t>
            </a:r>
          </a:p>
        </p:txBody>
      </p:sp>
      <p:sp>
        <p:nvSpPr>
          <p:cNvPr id="3" name="Content Placeholder 2"/>
          <p:cNvSpPr>
            <a:spLocks noGrp="1"/>
          </p:cNvSpPr>
          <p:nvPr>
            <p:ph idx="1"/>
          </p:nvPr>
        </p:nvSpPr>
        <p:spPr>
          <a:xfrm>
            <a:off x="628650" y="1542161"/>
            <a:ext cx="7886700" cy="4351338"/>
          </a:xfrm>
        </p:spPr>
        <p:txBody>
          <a:bodyPr>
            <a:normAutofit fontScale="70000" lnSpcReduction="20000"/>
          </a:bodyPr>
          <a:lstStyle/>
          <a:p>
            <a:r>
              <a:rPr lang="en-US" dirty="0" smtClean="0"/>
              <a:t>Develop reading list – 25 June (Due by Sept)</a:t>
            </a:r>
          </a:p>
          <a:p>
            <a:r>
              <a:rPr lang="en-US" dirty="0" smtClean="0"/>
              <a:t>Develop SLACK group – 25 </a:t>
            </a:r>
            <a:r>
              <a:rPr lang="en-US" dirty="0"/>
              <a:t>J</a:t>
            </a:r>
            <a:r>
              <a:rPr lang="en-US" dirty="0" smtClean="0"/>
              <a:t>une</a:t>
            </a:r>
          </a:p>
          <a:p>
            <a:r>
              <a:rPr lang="en-US" dirty="0" smtClean="0"/>
              <a:t>Determine </a:t>
            </a:r>
            <a:r>
              <a:rPr lang="en-US" dirty="0"/>
              <a:t>the subcommittee work/meeting schedule to include sub task groups –July </a:t>
            </a:r>
            <a:r>
              <a:rPr lang="en-US" dirty="0" smtClean="0"/>
              <a:t>2019</a:t>
            </a:r>
          </a:p>
          <a:p>
            <a:pPr lvl="1">
              <a:buFont typeface="Wingdings" panose="05000000000000000000" pitchFamily="2" charset="2"/>
              <a:buChar char="Ø"/>
            </a:pPr>
            <a:r>
              <a:rPr lang="en-US" dirty="0" smtClean="0"/>
              <a:t>Monthly subcommittee meetings</a:t>
            </a:r>
            <a:endParaRPr lang="en-US" dirty="0"/>
          </a:p>
          <a:p>
            <a:r>
              <a:rPr lang="en-US" dirty="0" smtClean="0"/>
              <a:t>Determine </a:t>
            </a:r>
            <a:r>
              <a:rPr lang="en-US" dirty="0"/>
              <a:t>areas of research needed and sources of the information to address the subjects under Task 1 to include relevant government national security requirements (to remain unclassified) – September 2019</a:t>
            </a:r>
          </a:p>
          <a:p>
            <a:r>
              <a:rPr lang="en-US" dirty="0" smtClean="0"/>
              <a:t>Conduct </a:t>
            </a:r>
            <a:r>
              <a:rPr lang="en-US" dirty="0"/>
              <a:t>research – March 2020</a:t>
            </a:r>
          </a:p>
          <a:p>
            <a:r>
              <a:rPr lang="en-US" dirty="0" smtClean="0"/>
              <a:t>Conduct </a:t>
            </a:r>
            <a:r>
              <a:rPr lang="en-US" dirty="0"/>
              <a:t>gap analysis </a:t>
            </a:r>
            <a:r>
              <a:rPr lang="en-US" dirty="0" smtClean="0"/>
              <a:t>and create focus of </a:t>
            </a:r>
            <a:r>
              <a:rPr lang="en-US" dirty="0"/>
              <a:t>current capabilities as well as analysis of alternatives – June 2020</a:t>
            </a:r>
          </a:p>
          <a:p>
            <a:r>
              <a:rPr lang="en-US" dirty="0" smtClean="0"/>
              <a:t>Develop </a:t>
            </a:r>
            <a:r>
              <a:rPr lang="en-US" dirty="0"/>
              <a:t>recommendations – December 2020</a:t>
            </a:r>
          </a:p>
          <a:p>
            <a:r>
              <a:rPr lang="en-US" dirty="0" smtClean="0"/>
              <a:t>Prepare </a:t>
            </a:r>
            <a:r>
              <a:rPr lang="en-US" dirty="0"/>
              <a:t>final presentation – March 2021</a:t>
            </a:r>
          </a:p>
          <a:p>
            <a:r>
              <a:rPr lang="fr-FR" dirty="0" err="1" smtClean="0"/>
              <a:t>Present</a:t>
            </a:r>
            <a:r>
              <a:rPr lang="fr-FR" dirty="0" smtClean="0"/>
              <a:t> </a:t>
            </a:r>
            <a:r>
              <a:rPr lang="fr-FR" dirty="0" err="1" smtClean="0"/>
              <a:t>Recommendations</a:t>
            </a:r>
            <a:r>
              <a:rPr lang="fr-FR" dirty="0" smtClean="0"/>
              <a:t> </a:t>
            </a:r>
            <a:r>
              <a:rPr lang="fr-FR" dirty="0"/>
              <a:t>– </a:t>
            </a:r>
            <a:r>
              <a:rPr lang="fr-FR" dirty="0" smtClean="0"/>
              <a:t>June 2021 </a:t>
            </a:r>
            <a:endParaRPr lang="fr-FR" dirty="0"/>
          </a:p>
          <a:p>
            <a:endParaRPr lang="en-US" dirty="0"/>
          </a:p>
        </p:txBody>
      </p:sp>
    </p:spTree>
    <p:extLst>
      <p:ext uri="{BB962C8B-B14F-4D97-AF65-F5344CB8AC3E}">
        <p14:creationId xmlns:p14="http://schemas.microsoft.com/office/powerpoint/2010/main" val="18181474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Reading List for the team</a:t>
            </a:r>
            <a:br>
              <a:rPr lang="en-US" sz="2800" dirty="0" smtClean="0"/>
            </a:br>
            <a:r>
              <a:rPr lang="en-US" sz="2000" dirty="0" smtClean="0"/>
              <a:t>Will be collected by Fran for common access</a:t>
            </a:r>
            <a:endParaRPr lang="en-US" sz="2800" dirty="0"/>
          </a:p>
        </p:txBody>
      </p:sp>
      <p:sp>
        <p:nvSpPr>
          <p:cNvPr id="3" name="Content Placeholder 2"/>
          <p:cNvSpPr>
            <a:spLocks noGrp="1"/>
          </p:cNvSpPr>
          <p:nvPr>
            <p:ph idx="1"/>
          </p:nvPr>
        </p:nvSpPr>
        <p:spPr/>
        <p:txBody>
          <a:bodyPr/>
          <a:lstStyle/>
          <a:p>
            <a:r>
              <a:rPr lang="en-US" dirty="0" smtClean="0"/>
              <a:t>Collected by the team</a:t>
            </a:r>
          </a:p>
          <a:p>
            <a:pPr lvl="1">
              <a:buFont typeface="Wingdings" panose="05000000000000000000" pitchFamily="2" charset="2"/>
              <a:buChar char="Ø"/>
            </a:pPr>
            <a:r>
              <a:rPr lang="en-US" dirty="0" smtClean="0"/>
              <a:t>CSBA Logistics Study – Resilient Maritime Logistics</a:t>
            </a:r>
          </a:p>
          <a:p>
            <a:pPr lvl="1">
              <a:buFont typeface="Wingdings" panose="05000000000000000000" pitchFamily="2" charset="2"/>
              <a:buChar char="Ø"/>
            </a:pPr>
            <a:r>
              <a:rPr lang="en-US" dirty="0" smtClean="0"/>
              <a:t>National Defense Strategy</a:t>
            </a:r>
          </a:p>
          <a:p>
            <a:pPr lvl="1">
              <a:buFont typeface="Wingdings" panose="05000000000000000000" pitchFamily="2" charset="2"/>
              <a:buChar char="Ø"/>
            </a:pPr>
            <a:r>
              <a:rPr lang="en-US" dirty="0" smtClean="0"/>
              <a:t>2019 30-year Shipbuilding Plan – Appendix 7 only</a:t>
            </a:r>
          </a:p>
          <a:p>
            <a:pPr lvl="2"/>
            <a:r>
              <a:rPr lang="en-US" dirty="0" smtClean="0"/>
              <a:t> Auxiliary and Sealift Vessel Plan</a:t>
            </a:r>
          </a:p>
          <a:p>
            <a:pPr lvl="1">
              <a:buFont typeface="Wingdings" panose="05000000000000000000" pitchFamily="2" charset="2"/>
              <a:buChar char="Ø"/>
            </a:pPr>
            <a:r>
              <a:rPr lang="en-US" dirty="0"/>
              <a:t>Defense Science Board – Survivable Logistics</a:t>
            </a:r>
          </a:p>
          <a:p>
            <a:r>
              <a:rPr lang="en-US" dirty="0"/>
              <a:t> </a:t>
            </a:r>
            <a:r>
              <a:rPr lang="en-US" dirty="0" smtClean="0"/>
              <a:t>Requested from the government</a:t>
            </a:r>
          </a:p>
          <a:p>
            <a:pPr lvl="1">
              <a:buFont typeface="Wingdings" panose="05000000000000000000" pitchFamily="2" charset="2"/>
              <a:buChar char="Ø"/>
            </a:pPr>
            <a:r>
              <a:rPr lang="en-US" dirty="0" smtClean="0"/>
              <a:t>National </a:t>
            </a:r>
            <a:r>
              <a:rPr lang="en-US" dirty="0"/>
              <a:t>Maritime Strategy </a:t>
            </a:r>
            <a:r>
              <a:rPr lang="en-US" dirty="0" smtClean="0"/>
              <a:t>Draft</a:t>
            </a:r>
          </a:p>
          <a:p>
            <a:pPr lvl="1">
              <a:buFont typeface="Wingdings" panose="05000000000000000000" pitchFamily="2" charset="2"/>
              <a:buChar char="Ø"/>
            </a:pPr>
            <a:r>
              <a:rPr lang="en-US" dirty="0" smtClean="0"/>
              <a:t>Cargo Preference Documents</a:t>
            </a:r>
            <a:endParaRPr lang="en-US" dirty="0"/>
          </a:p>
          <a:p>
            <a:pPr lvl="1">
              <a:buFont typeface="Wingdings" panose="05000000000000000000" pitchFamily="2" charset="2"/>
              <a:buChar char="Ø"/>
            </a:pPr>
            <a:endParaRPr lang="en-US" dirty="0"/>
          </a:p>
        </p:txBody>
      </p:sp>
    </p:spTree>
    <p:extLst>
      <p:ext uri="{BB962C8B-B14F-4D97-AF65-F5344CB8AC3E}">
        <p14:creationId xmlns:p14="http://schemas.microsoft.com/office/powerpoint/2010/main" val="39904915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Constraints</a:t>
            </a:r>
            <a:endParaRPr lang="en-US" sz="2800" dirty="0"/>
          </a:p>
        </p:txBody>
      </p:sp>
      <p:sp>
        <p:nvSpPr>
          <p:cNvPr id="3" name="Content Placeholder 2"/>
          <p:cNvSpPr>
            <a:spLocks noGrp="1"/>
          </p:cNvSpPr>
          <p:nvPr>
            <p:ph idx="1"/>
          </p:nvPr>
        </p:nvSpPr>
        <p:spPr/>
        <p:txBody>
          <a:bodyPr/>
          <a:lstStyle/>
          <a:p>
            <a:r>
              <a:rPr lang="en-US" dirty="0" smtClean="0"/>
              <a:t>Recommendations should focus on DoT</a:t>
            </a:r>
          </a:p>
          <a:p>
            <a:r>
              <a:rPr lang="en-US" dirty="0" smtClean="0"/>
              <a:t>Recommendations do not need to be cost neutral</a:t>
            </a:r>
          </a:p>
          <a:p>
            <a:r>
              <a:rPr lang="en-US" dirty="0"/>
              <a:t> </a:t>
            </a:r>
          </a:p>
        </p:txBody>
      </p:sp>
    </p:spTree>
    <p:extLst>
      <p:ext uri="{BB962C8B-B14F-4D97-AF65-F5344CB8AC3E}">
        <p14:creationId xmlns:p14="http://schemas.microsoft.com/office/powerpoint/2010/main" val="27541897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Restraints</a:t>
            </a:r>
            <a:endParaRPr lang="en-US" sz="2800" dirty="0"/>
          </a:p>
        </p:txBody>
      </p:sp>
      <p:sp>
        <p:nvSpPr>
          <p:cNvPr id="3" name="Content Placeholder 2"/>
          <p:cNvSpPr>
            <a:spLocks noGrp="1"/>
          </p:cNvSpPr>
          <p:nvPr>
            <p:ph idx="1"/>
          </p:nvPr>
        </p:nvSpPr>
        <p:spPr/>
        <p:txBody>
          <a:bodyPr/>
          <a:lstStyle/>
          <a:p>
            <a:r>
              <a:rPr lang="en-US" dirty="0" smtClean="0"/>
              <a:t>Imposed by resources</a:t>
            </a:r>
          </a:p>
          <a:p>
            <a:r>
              <a:rPr lang="en-US" dirty="0" smtClean="0"/>
              <a:t>Imposed by available time</a:t>
            </a:r>
          </a:p>
          <a:p>
            <a:r>
              <a:rPr lang="en-US" dirty="0"/>
              <a:t> </a:t>
            </a:r>
            <a:r>
              <a:rPr lang="en-US" dirty="0" smtClean="0"/>
              <a:t>Unclassified.  How much we are privy to</a:t>
            </a:r>
            <a:endParaRPr lang="en-US" dirty="0"/>
          </a:p>
        </p:txBody>
      </p:sp>
    </p:spTree>
    <p:extLst>
      <p:ext uri="{BB962C8B-B14F-4D97-AF65-F5344CB8AC3E}">
        <p14:creationId xmlns:p14="http://schemas.microsoft.com/office/powerpoint/2010/main" val="9022000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Ports</a:t>
            </a:r>
            <a:r>
              <a:rPr lang="en-US" dirty="0"/>
              <a:t/>
            </a:r>
            <a:br>
              <a:rPr lang="en-US" dirty="0"/>
            </a:br>
            <a:r>
              <a:rPr lang="en-US" sz="1800" dirty="0"/>
              <a:t>Background</a:t>
            </a:r>
            <a:endParaRPr lang="en-US" sz="2400" dirty="0"/>
          </a:p>
        </p:txBody>
      </p:sp>
      <p:sp>
        <p:nvSpPr>
          <p:cNvPr id="3" name="Content Placeholder 2"/>
          <p:cNvSpPr>
            <a:spLocks noGrp="1"/>
          </p:cNvSpPr>
          <p:nvPr>
            <p:ph idx="1"/>
          </p:nvPr>
        </p:nvSpPr>
        <p:spPr/>
        <p:txBody>
          <a:bodyPr>
            <a:normAutofit/>
          </a:bodyPr>
          <a:lstStyle/>
          <a:p>
            <a:pPr marL="432197" lvl="2" indent="0">
              <a:buNone/>
            </a:pPr>
            <a:endParaRPr lang="en-US" dirty="0"/>
          </a:p>
          <a:p>
            <a:pPr lvl="1"/>
            <a:endParaRPr lang="en-US" dirty="0"/>
          </a:p>
          <a:p>
            <a:pPr marL="342900" lvl="1" indent="0">
              <a:buNone/>
            </a:pPr>
            <a:endParaRPr lang="en-US" dirty="0"/>
          </a:p>
        </p:txBody>
      </p:sp>
      <p:sp>
        <p:nvSpPr>
          <p:cNvPr id="4" name="Content Placeholder 2"/>
          <p:cNvSpPr txBox="1">
            <a:spLocks/>
          </p:cNvSpPr>
          <p:nvPr/>
        </p:nvSpPr>
        <p:spPr>
          <a:xfrm>
            <a:off x="781050" y="1978025"/>
            <a:ext cx="78867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Capacity is a major concern</a:t>
            </a:r>
          </a:p>
          <a:p>
            <a:r>
              <a:rPr lang="en-US" dirty="0" smtClean="0"/>
              <a:t> </a:t>
            </a:r>
            <a:endParaRPr lang="en-US" dirty="0"/>
          </a:p>
        </p:txBody>
      </p:sp>
    </p:spTree>
    <p:extLst>
      <p:ext uri="{BB962C8B-B14F-4D97-AF65-F5344CB8AC3E}">
        <p14:creationId xmlns:p14="http://schemas.microsoft.com/office/powerpoint/2010/main" val="19943423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Cargo</a:t>
            </a:r>
            <a:r>
              <a:rPr lang="en-US" dirty="0"/>
              <a:t/>
            </a:r>
            <a:br>
              <a:rPr lang="en-US" dirty="0"/>
            </a:br>
            <a:r>
              <a:rPr lang="en-US" sz="1800" dirty="0"/>
              <a:t>Background</a:t>
            </a:r>
            <a:endParaRPr lang="en-US" sz="2400" dirty="0"/>
          </a:p>
        </p:txBody>
      </p:sp>
      <p:sp>
        <p:nvSpPr>
          <p:cNvPr id="3" name="Content Placeholder 2"/>
          <p:cNvSpPr>
            <a:spLocks noGrp="1"/>
          </p:cNvSpPr>
          <p:nvPr>
            <p:ph idx="1"/>
          </p:nvPr>
        </p:nvSpPr>
        <p:spPr>
          <a:xfrm>
            <a:off x="628650" y="1615313"/>
            <a:ext cx="7886700" cy="4351338"/>
          </a:xfrm>
        </p:spPr>
        <p:txBody>
          <a:bodyPr>
            <a:normAutofit/>
          </a:bodyPr>
          <a:lstStyle/>
          <a:p>
            <a:pPr marL="432197" lvl="2" indent="0">
              <a:buNone/>
            </a:pPr>
            <a:endParaRPr lang="en-US" dirty="0"/>
          </a:p>
          <a:p>
            <a:pPr lvl="1"/>
            <a:endParaRPr lang="en-US" dirty="0"/>
          </a:p>
          <a:p>
            <a:pPr marL="342900" lvl="1" indent="0">
              <a:buNone/>
            </a:pPr>
            <a:endParaRPr lang="en-US" dirty="0"/>
          </a:p>
        </p:txBody>
      </p:sp>
      <p:sp>
        <p:nvSpPr>
          <p:cNvPr id="4" name="Content Placeholder 2"/>
          <p:cNvSpPr txBox="1">
            <a:spLocks/>
          </p:cNvSpPr>
          <p:nvPr/>
        </p:nvSpPr>
        <p:spPr>
          <a:xfrm>
            <a:off x="790194" y="1690689"/>
            <a:ext cx="7886700" cy="4351338"/>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Cargo Preference</a:t>
            </a:r>
          </a:p>
          <a:p>
            <a:pPr marL="576263" lvl="1" indent="-347663">
              <a:buFont typeface="Wingdings" panose="05000000000000000000" pitchFamily="2" charset="2"/>
              <a:buChar char="Ø"/>
            </a:pPr>
            <a:r>
              <a:rPr lang="en-US" dirty="0" smtClean="0"/>
              <a:t> 2012 CP for civilian agencies decreased from 75% to 50%</a:t>
            </a:r>
          </a:p>
          <a:p>
            <a:pPr marL="973137" lvl="2" indent="-342900"/>
            <a:r>
              <a:rPr lang="en-US" dirty="0" smtClean="0"/>
              <a:t>The US Flag fleet in international service dropped from 106 to 78 partially as a result</a:t>
            </a:r>
          </a:p>
          <a:p>
            <a:pPr marL="973137" lvl="2" indent="-342900"/>
            <a:r>
              <a:rPr lang="en-US" dirty="0" smtClean="0"/>
              <a:t>Reduced likelihood that a US flag vessel will be available</a:t>
            </a:r>
          </a:p>
          <a:p>
            <a:pPr marL="576263" lvl="1" indent="-347663">
              <a:buFont typeface="Wingdings" panose="05000000000000000000" pitchFamily="2" charset="2"/>
              <a:buChar char="Ø"/>
            </a:pPr>
            <a:r>
              <a:rPr lang="en-US" dirty="0"/>
              <a:t>Since 2016 the amount of compelled cargo has increased by greater compliance across </a:t>
            </a:r>
            <a:r>
              <a:rPr lang="en-US" dirty="0" smtClean="0"/>
              <a:t>agencies</a:t>
            </a:r>
            <a:endParaRPr lang="en-US" dirty="0"/>
          </a:p>
          <a:p>
            <a:pPr marL="973137" lvl="2" indent="-342900"/>
            <a:r>
              <a:rPr lang="en-US" dirty="0" smtClean="0"/>
              <a:t>Ships have increased from 78 to 82</a:t>
            </a:r>
          </a:p>
          <a:p>
            <a:pPr marL="576263" lvl="1" indent="-347663">
              <a:buFont typeface="Wingdings" panose="05000000000000000000" pitchFamily="2" charset="2"/>
              <a:buChar char="Ø"/>
            </a:pPr>
            <a:r>
              <a:rPr lang="en-US" dirty="0"/>
              <a:t>CP and MSP programs now combined within </a:t>
            </a:r>
            <a:r>
              <a:rPr lang="en-US" dirty="0" smtClean="0"/>
              <a:t>MARAD</a:t>
            </a:r>
          </a:p>
          <a:p>
            <a:pPr marL="576263" lvl="1" indent="-347663">
              <a:buFont typeface="Wingdings" panose="05000000000000000000" pitchFamily="2" charset="2"/>
              <a:buChar char="Ø"/>
            </a:pPr>
            <a:r>
              <a:rPr lang="en-US" dirty="0" smtClean="0"/>
              <a:t>Agencies and shippers need to capture the value of using US flag</a:t>
            </a:r>
          </a:p>
          <a:p>
            <a:pPr>
              <a:lnSpc>
                <a:spcPct val="100000"/>
              </a:lnSpc>
            </a:pPr>
            <a:r>
              <a:rPr lang="en-US" dirty="0"/>
              <a:t>EXIM </a:t>
            </a:r>
            <a:r>
              <a:rPr lang="en-US" dirty="0" smtClean="0"/>
              <a:t>Bank now has a quorum and $30B for loans.  Should increase US Flag cargo requirement</a:t>
            </a:r>
            <a:endParaRPr lang="en-US" dirty="0"/>
          </a:p>
        </p:txBody>
      </p:sp>
    </p:spTree>
    <p:extLst>
      <p:ext uri="{BB962C8B-B14F-4D97-AF65-F5344CB8AC3E}">
        <p14:creationId xmlns:p14="http://schemas.microsoft.com/office/powerpoint/2010/main" val="30611889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160167E98B6534095DBE6DC3FA0CE3A" ma:contentTypeVersion="2" ma:contentTypeDescription="Create a new document." ma:contentTypeScope="" ma:versionID="8b3d36ab75d86b67ae6fbba36dcc0099">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FC66D65-CA17-469F-950A-1F3E1B2EE5F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CB5466A0-45D9-474B-9166-C357699EF7F0}">
  <ds:schemaRefs>
    <ds:schemaRef ds:uri="http://schemas.microsoft.com/sharepoint/v3/contenttype/forms"/>
  </ds:schemaRefs>
</ds:datastoreItem>
</file>

<file path=customXml/itemProps3.xml><?xml version="1.0" encoding="utf-8"?>
<ds:datastoreItem xmlns:ds="http://schemas.openxmlformats.org/officeDocument/2006/customXml" ds:itemID="{A925513F-9879-4DB1-AE36-C06CB97D7525}">
  <ds:schemaRefs>
    <ds:schemaRef ds:uri="http://purl.org/dc/elements/1.1/"/>
    <ds:schemaRef ds:uri="http://purl.org/dc/dcmitype/"/>
    <ds:schemaRef ds:uri="http://purl.org/dc/terms/"/>
    <ds:schemaRef ds:uri="http://schemas.microsoft.com/office/2006/documentManagement/types"/>
    <ds:schemaRef ds:uri="http://schemas.microsoft.com/office/2006/metadata/properties"/>
    <ds:schemaRef ds:uri="http://schemas.openxmlformats.org/package/2006/metadata/core-propertie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7730</TotalTime>
  <Words>1360</Words>
  <Application>Microsoft Office PowerPoint</Application>
  <PresentationFormat>On-screen Show (4:3)</PresentationFormat>
  <Paragraphs>188</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Wingdings</vt:lpstr>
      <vt:lpstr>Office Theme</vt:lpstr>
      <vt:lpstr>International Shipping Subcommittee</vt:lpstr>
      <vt:lpstr>International Shipping Problem Statement</vt:lpstr>
      <vt:lpstr>International Shipping Problem Breakdown</vt:lpstr>
      <vt:lpstr>Work Schedule</vt:lpstr>
      <vt:lpstr>Reading List for the team Will be collected by Fran for common access</vt:lpstr>
      <vt:lpstr>Constraints</vt:lpstr>
      <vt:lpstr>Restraints</vt:lpstr>
      <vt:lpstr>Ports Background</vt:lpstr>
      <vt:lpstr>Cargo Background</vt:lpstr>
      <vt:lpstr>Maritime Workforce Background</vt:lpstr>
      <vt:lpstr>US Flag and Strategic Sealift Background</vt:lpstr>
      <vt:lpstr>US Flag and Strategic Sealift Background</vt:lpstr>
      <vt:lpstr>Briefing Notes  </vt:lpstr>
      <vt:lpstr>Strategic Sealift Fleet Capacity Study MPF, Surge Force, and RRF New Construction Profiles</vt:lpstr>
      <vt:lpstr>US Flag and Strategic Sealift Additional Concerns</vt:lpstr>
      <vt:lpstr>Strategic Sealift Ongoing Actions</vt:lpstr>
      <vt:lpstr>US Flag and Strategic Sealift Areas of Possible Study</vt:lpstr>
      <vt:lpstr>Recommendations</vt:lpstr>
    </vt:vector>
  </TitlesOfParts>
  <Company>GD NASSCO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Wetherald, Thomas</dc:creator>
  <cp:lastModifiedBy>Hondrick, Clinton (MARAD)</cp:lastModifiedBy>
  <cp:revision>93</cp:revision>
  <cp:lastPrinted>2019-06-15T01:16:03Z</cp:lastPrinted>
  <dcterms:created xsi:type="dcterms:W3CDTF">2019-05-26T20:58:30Z</dcterms:created>
  <dcterms:modified xsi:type="dcterms:W3CDTF">2020-05-20T16:28:05Z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0x010100C160167E98B6534095DBE6DC3FA0CE3A</vt:lpwstr>
  </property>
</Properties>
</file>